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3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322" r:id="rId4"/>
    <p:sldId id="323" r:id="rId5"/>
  </p:sldIdLst>
  <p:sldSz cx="9144000" cy="6858000" type="screen4x3"/>
  <p:notesSz cx="6669088" cy="97758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99"/>
    <a:srgbClr val="FF0000"/>
    <a:srgbClr val="E6E6E6"/>
    <a:srgbClr val="EAEAEA"/>
    <a:srgbClr val="000000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354" autoAdjust="0"/>
  </p:normalViewPr>
  <p:slideViewPr>
    <p:cSldViewPr>
      <p:cViewPr>
        <p:scale>
          <a:sx n="100" d="100"/>
          <a:sy n="100" d="100"/>
        </p:scale>
        <p:origin x="-121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22658-7619-4033-A0C8-6A4AA5FC66E6}" type="datetimeFigureOut">
              <a:rPr lang="fr-BE" smtClean="0"/>
              <a:t>18/02/2019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47FCB-DABD-4929-807B-E3E54424775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8667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4738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43517"/>
            <a:ext cx="4890665" cy="439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287034"/>
            <a:ext cx="2889938" cy="48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72A39A4-DCA1-4B08-BB33-A70BBD8828C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582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9F8ABE5-D711-4D3D-B96E-FB6C25522B1D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17278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9F8ABE5-D711-4D3D-B96E-FB6C25522B1D}" type="slidenum">
              <a:rPr lang="fr-FR" altLang="fr-FR" smtClean="0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1727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252BF79-A59C-4439-A16B-519A69289B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93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43FC-FD14-44AE-A2F4-BC2BEE1CC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72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F61C5-F579-4C18-97B6-3202395319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</p:spTree>
    <p:extLst>
      <p:ext uri="{BB962C8B-B14F-4D97-AF65-F5344CB8AC3E}">
        <p14:creationId xmlns:p14="http://schemas.microsoft.com/office/powerpoint/2010/main" val="94965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EB60-C40B-4B6A-8693-8747880FBA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96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314BB26-5D34-4B7A-AF4D-877903B994A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70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DDFF9-C34C-4722-98A4-AFD5A9CC45E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02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1F5509A-958E-4C6A-91A6-48D1FD79E86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14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B56D4-5FF1-40A1-8932-2C00103F873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9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8087B8-1BFB-44B6-9E38-76829BF5115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52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9092C52-D70A-4A72-AE17-991812677E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</p:spTree>
    <p:extLst>
      <p:ext uri="{BB962C8B-B14F-4D97-AF65-F5344CB8AC3E}">
        <p14:creationId xmlns:p14="http://schemas.microsoft.com/office/powerpoint/2010/main" val="376907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A67D8-9429-4921-9888-40401B8AA6B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</p:spTree>
    <p:extLst>
      <p:ext uri="{BB962C8B-B14F-4D97-AF65-F5344CB8AC3E}">
        <p14:creationId xmlns:p14="http://schemas.microsoft.com/office/powerpoint/2010/main" val="412037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Brussels, 17 October 2008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26 February 2012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88A330-2D06-40DE-B745-C2A0B19A1F6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text styles</a:t>
            </a:r>
          </a:p>
          <a:p>
            <a:pPr lvl="1"/>
            <a:r>
              <a:rPr lang="en-US" altLang="bg-BG"/>
              <a:t>Second level</a:t>
            </a:r>
          </a:p>
          <a:p>
            <a:pPr lvl="2"/>
            <a:r>
              <a:rPr lang="en-US" altLang="bg-BG"/>
              <a:t>Third level</a:t>
            </a:r>
          </a:p>
          <a:p>
            <a:pPr lvl="3"/>
            <a:r>
              <a:rPr lang="en-US" altLang="bg-BG"/>
              <a:t>Fourth level</a:t>
            </a:r>
          </a:p>
          <a:p>
            <a:pPr lvl="4"/>
            <a:r>
              <a:rPr lang="en-US" altLang="bg-BG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0039A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0039AF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0039AF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0039AF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0039A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0039A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0039A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0039A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0039AF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0042C7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37408" y="5638672"/>
            <a:ext cx="4013200" cy="52663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fr-FR" sz="12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TODOR I</a:t>
            </a:r>
            <a:r>
              <a:rPr lang="en-GB" altLang="fr-FR" sz="12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VANOV</a:t>
            </a:r>
            <a:endParaRPr lang="en-US" altLang="fr-FR" sz="1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fr-FR" sz="12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Secretary-General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2123728" y="3225750"/>
            <a:ext cx="50405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2C7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 b="1" i="1" dirty="0">
                <a:solidFill>
                  <a:srgbClr val="003399"/>
                </a:solidFill>
                <a:latin typeface="Verdana" pitchFamily="34" charset="0"/>
              </a:rPr>
              <a:t>European Community of </a:t>
            </a:r>
            <a:br>
              <a:rPr lang="en-US" altLang="fr-FR" sz="1800" b="1" i="1" dirty="0">
                <a:solidFill>
                  <a:srgbClr val="003399"/>
                </a:solidFill>
                <a:latin typeface="Verdana" pitchFamily="34" charset="0"/>
              </a:rPr>
            </a:br>
            <a:r>
              <a:rPr lang="en-US" altLang="fr-FR" sz="1800" b="1" i="1" dirty="0">
                <a:solidFill>
                  <a:srgbClr val="003399"/>
                </a:solidFill>
                <a:latin typeface="Verdana" pitchFamily="34" charset="0"/>
              </a:rPr>
              <a:t>Consumer Co-operatives</a:t>
            </a:r>
            <a:endParaRPr lang="en-GB" altLang="fr-FR" sz="1800" b="1" i="1" dirty="0">
              <a:solidFill>
                <a:srgbClr val="003399"/>
              </a:solidFill>
              <a:latin typeface="Verdan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fr-FR" sz="1800" b="1" i="1" dirty="0">
              <a:solidFill>
                <a:srgbClr val="003399"/>
              </a:solidFill>
              <a:latin typeface="Verdana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83718" y="3933056"/>
            <a:ext cx="4248522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23850" y="308248"/>
            <a:ext cx="8569325" cy="1752600"/>
          </a:xfr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fr-FR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endParaRPr lang="en-GB" altLang="fr-FR" sz="32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771800" y="260648"/>
            <a:ext cx="3456384" cy="864096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sz="1800" b="1" i="1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580112" y="1124744"/>
            <a:ext cx="3563888" cy="108012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sz="1800" b="1" i="1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41284" y="1988840"/>
            <a:ext cx="3286900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  <a:extLst/>
        </p:spPr>
        <p:txBody>
          <a:bodyPr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sz="1800" b="1" i="1" dirty="0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161" y="2151754"/>
            <a:ext cx="3120015" cy="7265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" name="Rectangle 1"/>
          <p:cNvSpPr/>
          <p:nvPr/>
        </p:nvSpPr>
        <p:spPr>
          <a:xfrm>
            <a:off x="179512" y="6374603"/>
            <a:ext cx="19816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Brussels, Belgium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9512" y="4293096"/>
            <a:ext cx="871296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0042C7"/>
              </a:buClr>
              <a:buSzPct val="7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fr-FR" sz="240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Good: Save Food!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fr-FR" cap="none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Educating future generations for a zero food waste world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fr-FR" i="1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Bringing Consumers Onboard - </a:t>
            </a:r>
            <a:endParaRPr lang="en-US" altLang="fr-FR" i="1" cap="none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Footer Placeholder 1">
            <a:extLst>
              <a:ext uri="{FF2B5EF4-FFF2-40B4-BE49-F238E27FC236}">
                <a16:creationId xmlns="" xmlns:a16="http://schemas.microsoft.com/office/drawing/2014/main" id="{31771834-FE9D-43A6-9F5C-28316729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04248" y="6375399"/>
            <a:ext cx="2160909" cy="3069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2C7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21 February 2019</a:t>
            </a:r>
            <a:endParaRPr lang="en-US" altLang="fr-F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" name="Footer Placeholder 1">
            <a:extLst>
              <a:ext uri="{FF2B5EF4-FFF2-40B4-BE49-F238E27FC236}">
                <a16:creationId xmlns="" xmlns:a16="http://schemas.microsoft.com/office/drawing/2014/main" id="{4F8E2D5F-DE14-4F28-84BE-4110009CD6D7}"/>
              </a:ext>
            </a:extLst>
          </p:cNvPr>
          <p:cNvSpPr txBox="1">
            <a:spLocks/>
          </p:cNvSpPr>
          <p:nvPr/>
        </p:nvSpPr>
        <p:spPr bwMode="auto">
          <a:xfrm>
            <a:off x="3491880" y="6374603"/>
            <a:ext cx="2376264" cy="30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kumimoji="0" sz="27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42C7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European Parliament</a:t>
            </a:r>
            <a:endParaRPr lang="en-US" altLang="fr-F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145" y="418047"/>
            <a:ext cx="3291239" cy="9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24929"/>
            <a:ext cx="1642313" cy="116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DG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9298"/>
            <a:ext cx="936103" cy="93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EP Intergroup Climate Chan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4698"/>
            <a:ext cx="1444729" cy="144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203848" y="1412776"/>
            <a:ext cx="547260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52120" y="418047"/>
            <a:ext cx="0" cy="85071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2162" y="1412776"/>
            <a:ext cx="2736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w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orking for Zero Hunger</a:t>
            </a:r>
            <a:endParaRPr lang="fr-BE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04" y="1620669"/>
            <a:ext cx="20536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3399"/>
                </a:solidFill>
              </a:rPr>
              <a:t>Hosted by</a:t>
            </a:r>
          </a:p>
          <a:p>
            <a:pPr algn="ctr"/>
            <a:r>
              <a:rPr lang="en-US" sz="1200" b="1" dirty="0" smtClean="0">
                <a:solidFill>
                  <a:srgbClr val="003399"/>
                </a:solidFill>
              </a:rPr>
              <a:t>MEP </a:t>
            </a:r>
            <a:r>
              <a:rPr lang="en-US" sz="1200" b="1" dirty="0" err="1" smtClean="0">
                <a:solidFill>
                  <a:srgbClr val="003399"/>
                </a:solidFill>
              </a:rPr>
              <a:t>Biljana</a:t>
            </a:r>
            <a:r>
              <a:rPr lang="en-US" sz="1200" b="1" dirty="0" smtClean="0">
                <a:solidFill>
                  <a:srgbClr val="003399"/>
                </a:solidFill>
              </a:rPr>
              <a:t> </a:t>
            </a:r>
            <a:r>
              <a:rPr lang="en-US" sz="1200" b="1" dirty="0" err="1" smtClean="0">
                <a:solidFill>
                  <a:srgbClr val="003399"/>
                </a:solidFill>
              </a:rPr>
              <a:t>Borzan</a:t>
            </a:r>
            <a:endParaRPr lang="en-US" sz="1200" b="1" dirty="0" smtClean="0">
              <a:solidFill>
                <a:srgbClr val="003399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003399"/>
                </a:solidFill>
              </a:rPr>
              <a:t>&amp;</a:t>
            </a:r>
            <a:r>
              <a:rPr lang="en-US" sz="1200" b="1" dirty="0" smtClean="0">
                <a:solidFill>
                  <a:srgbClr val="003399"/>
                </a:solidFill>
              </a:rPr>
              <a:t/>
            </a:r>
            <a:br>
              <a:rPr lang="en-US" sz="1200" b="1" dirty="0" smtClean="0">
                <a:solidFill>
                  <a:srgbClr val="003399"/>
                </a:solidFill>
              </a:rPr>
            </a:br>
            <a:r>
              <a:rPr lang="en-US" sz="1200" b="1" dirty="0" smtClean="0">
                <a:solidFill>
                  <a:srgbClr val="003399"/>
                </a:solidFill>
              </a:rPr>
              <a:t>MEP Angelique </a:t>
            </a:r>
            <a:r>
              <a:rPr lang="en-US" sz="1200" b="1" dirty="0" err="1" smtClean="0">
                <a:solidFill>
                  <a:srgbClr val="003399"/>
                </a:solidFill>
              </a:rPr>
              <a:t>Delahaye</a:t>
            </a:r>
            <a:endParaRPr lang="fr-BE" sz="12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 txBox="1">
            <a:spLocks noChangeArrowheads="1"/>
          </p:cNvSpPr>
          <p:nvPr/>
        </p:nvSpPr>
        <p:spPr bwMode="auto">
          <a:xfrm>
            <a:off x="251520" y="1508472"/>
            <a:ext cx="8640960" cy="508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fr-F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Bringing Consumers Onboard -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altLang="fr-FR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</a:t>
            </a:r>
            <a:r>
              <a:rPr lang="en-US" altLang="fr-FR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Facts</a:t>
            </a:r>
            <a:endParaRPr lang="nl-BE" altLang="fr-FR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European association of consumer co-operatives</a:t>
            </a:r>
            <a:endParaRPr lang="nl-BE" altLang="fr-FR" sz="14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Members</a:t>
            </a:r>
            <a:r>
              <a:rPr lang="bg-BG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: </a:t>
            </a:r>
            <a:r>
              <a:rPr lang="en-US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national associations &amp; individual consumer co-operative societies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Est. 1957 </a:t>
            </a:r>
            <a:r>
              <a:rPr lang="en-US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– oldest European COOP association</a:t>
            </a:r>
            <a:br>
              <a:rPr lang="en-US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</a:br>
            <a:endParaRPr lang="en-US" altLang="fr-FR" sz="2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marL="457200" lvl="1" indent="0" algn="just" eaLnBrk="1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/>
            </a:pPr>
            <a:endParaRPr lang="nl-BE" altLang="fr-FR" sz="3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altLang="fr-FR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Numbers</a:t>
            </a:r>
            <a:endParaRPr lang="nl-BE" altLang="fr-FR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nl-BE" altLang="fr-FR" sz="1400" b="1" dirty="0">
                <a:solidFill>
                  <a:srgbClr val="003399"/>
                </a:solidFill>
                <a:latin typeface="Book Antiqua" panose="02040602050305030304" pitchFamily="18" charset="0"/>
              </a:rPr>
              <a:t>20</a:t>
            </a:r>
            <a:r>
              <a:rPr lang="nl-BE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 </a:t>
            </a:r>
            <a:r>
              <a:rPr lang="en-US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countries</a:t>
            </a:r>
            <a:endParaRPr lang="nl-BE" altLang="fr-FR" sz="14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400" b="1" dirty="0">
                <a:solidFill>
                  <a:srgbClr val="003399"/>
                </a:solidFill>
                <a:latin typeface="Book Antiqua" panose="02040602050305030304" pitchFamily="18" charset="0"/>
              </a:rPr>
              <a:t>7,0</a:t>
            </a:r>
            <a:r>
              <a:rPr lang="nl-BE" altLang="fr-FR" sz="1400" b="1" dirty="0">
                <a:solidFill>
                  <a:srgbClr val="003399"/>
                </a:solidFill>
                <a:latin typeface="Book Antiqua" panose="02040602050305030304" pitchFamily="18" charset="0"/>
              </a:rPr>
              <a:t>00</a:t>
            </a:r>
            <a:r>
              <a:rPr lang="nl-BE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 local </a:t>
            </a:r>
            <a:r>
              <a:rPr lang="en-US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consumer co-operatives</a:t>
            </a:r>
            <a:endParaRPr lang="nl-BE" altLang="fr-FR" sz="14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nl-BE" altLang="fr-FR" sz="1400" b="1" dirty="0">
                <a:solidFill>
                  <a:srgbClr val="003399"/>
                </a:solidFill>
                <a:latin typeface="Book Antiqua" panose="02040602050305030304" pitchFamily="18" charset="0"/>
              </a:rPr>
              <a:t>700,000</a:t>
            </a:r>
            <a:r>
              <a:rPr lang="nl-BE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 </a:t>
            </a:r>
            <a:r>
              <a:rPr lang="en-US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employees</a:t>
            </a:r>
            <a:endParaRPr lang="nl-BE" altLang="fr-FR" sz="14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nl-BE" altLang="fr-FR" sz="1400" b="1" dirty="0">
                <a:solidFill>
                  <a:srgbClr val="003399"/>
                </a:solidFill>
                <a:latin typeface="Book Antiqua" panose="02040602050305030304" pitchFamily="18" charset="0"/>
              </a:rPr>
              <a:t>76,000</a:t>
            </a:r>
            <a:r>
              <a:rPr lang="nl-BE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 </a:t>
            </a:r>
            <a:r>
              <a:rPr lang="en-US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points of sale</a:t>
            </a:r>
            <a:endParaRPr lang="nl-BE" altLang="fr-FR" sz="14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nl-BE" altLang="fr-FR" sz="1400" b="1" dirty="0">
                <a:solidFill>
                  <a:srgbClr val="003399"/>
                </a:solidFill>
                <a:latin typeface="Book Antiqua" panose="02040602050305030304" pitchFamily="18" charset="0"/>
              </a:rPr>
              <a:t>34 </a:t>
            </a:r>
            <a:r>
              <a:rPr lang="en-US" altLang="fr-FR" sz="1400" b="1" dirty="0">
                <a:solidFill>
                  <a:srgbClr val="003399"/>
                </a:solidFill>
                <a:latin typeface="Book Antiqua" panose="02040602050305030304" pitchFamily="18" charset="0"/>
              </a:rPr>
              <a:t>million </a:t>
            </a:r>
            <a:r>
              <a:rPr lang="en-US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consumer-members</a:t>
            </a:r>
            <a:endParaRPr lang="nl-BE" altLang="fr-FR" sz="14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nl-BE" altLang="fr-FR" sz="1400" b="1" dirty="0">
                <a:solidFill>
                  <a:srgbClr val="003399"/>
                </a:solidFill>
                <a:latin typeface="Book Antiqua" panose="02040602050305030304" pitchFamily="18" charset="0"/>
              </a:rPr>
              <a:t>&gt; € 76 </a:t>
            </a:r>
            <a:r>
              <a:rPr lang="en-US" altLang="fr-FR" sz="1400" b="1" dirty="0">
                <a:solidFill>
                  <a:srgbClr val="003399"/>
                </a:solidFill>
                <a:latin typeface="Book Antiqua" panose="02040602050305030304" pitchFamily="18" charset="0"/>
              </a:rPr>
              <a:t>billion</a:t>
            </a:r>
            <a:r>
              <a:rPr lang="nl-BE" altLang="fr-FR" sz="1400" b="1" dirty="0">
                <a:solidFill>
                  <a:srgbClr val="003399"/>
                </a:solidFill>
                <a:latin typeface="Book Antiqua" panose="02040602050305030304" pitchFamily="18" charset="0"/>
              </a:rPr>
              <a:t> </a:t>
            </a:r>
            <a:r>
              <a:rPr lang="en-US" altLang="fr-FR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annual retail </a:t>
            </a:r>
            <a:r>
              <a:rPr lang="en-US" altLang="fr-FR" sz="14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turnover</a:t>
            </a:r>
          </a:p>
          <a:p>
            <a:pPr marL="266700" indent="-2667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altLang="fr-FR" sz="1800" dirty="0">
                <a:solidFill>
                  <a:srgbClr val="003399"/>
                </a:solidFill>
                <a:latin typeface="Book Antiqua" panose="02040602050305030304" pitchFamily="18" charset="0"/>
              </a:rPr>
              <a:t>Co-ops are </a:t>
            </a:r>
            <a:r>
              <a:rPr lang="en-US" altLang="fr-FR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different</a:t>
            </a:r>
            <a:r>
              <a:rPr lang="en-US" altLang="fr-FR" sz="1800" dirty="0">
                <a:solidFill>
                  <a:srgbClr val="003399"/>
                </a:solidFill>
                <a:latin typeface="Book Antiqua" panose="02040602050305030304" pitchFamily="18" charset="0"/>
              </a:rPr>
              <a:t>: people-first &amp; inherent responsibility</a:t>
            </a:r>
          </a:p>
          <a:p>
            <a:pPr marL="266700" indent="-2667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altLang="fr-FR" sz="1800" dirty="0">
                <a:solidFill>
                  <a:srgbClr val="003399"/>
                </a:solidFill>
                <a:latin typeface="Book Antiqua" panose="02040602050305030304" pitchFamily="18" charset="0"/>
              </a:rPr>
              <a:t>Co-op Principle V: </a:t>
            </a:r>
            <a:r>
              <a:rPr lang="en-US" altLang="fr-FR" sz="18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Education, training and information</a:t>
            </a:r>
            <a:endParaRPr lang="en-US" altLang="fr-FR" sz="16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marL="266700" indent="-2667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endParaRPr lang="en-US" altLang="fr-FR" sz="1800" dirty="0" smtClean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en-US" altLang="fr-FR" sz="2000" dirty="0" smtClean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endParaRPr lang="nl-BE" altLang="fr-FR" sz="500" dirty="0">
              <a:solidFill>
                <a:srgbClr val="003399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563887" y="980728"/>
            <a:ext cx="2081491" cy="592417"/>
          </a:xfrm>
          <a:prstGeom prst="round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sz="1800" b="1" i="1" dirty="0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52736"/>
            <a:ext cx="1944216" cy="4527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2" name="Rectangle 21"/>
          <p:cNvSpPr/>
          <p:nvPr/>
        </p:nvSpPr>
        <p:spPr>
          <a:xfrm>
            <a:off x="179512" y="6374603"/>
            <a:ext cx="19816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Brussels, Belgium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192" y="267850"/>
            <a:ext cx="2247960" cy="62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399" y="207495"/>
            <a:ext cx="1121723" cy="79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Image result for SDG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678" y="245879"/>
            <a:ext cx="639371" cy="63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EP Intergroup Climate Chan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786" y="192262"/>
            <a:ext cx="1084673" cy="108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4430185" y="954756"/>
            <a:ext cx="373786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2160" y="264847"/>
            <a:ext cx="0" cy="58104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75477" y="908720"/>
            <a:ext cx="1868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w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orking for Zero Hunger</a:t>
            </a:r>
            <a:endParaRPr lang="fr-BE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119" y="324525"/>
            <a:ext cx="20536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rgbClr val="003399"/>
                </a:solidFill>
              </a:rPr>
              <a:t>Hosted by</a:t>
            </a:r>
          </a:p>
          <a:p>
            <a:pPr algn="ctr"/>
            <a:r>
              <a:rPr lang="en-US" sz="1200" b="1" i="1" dirty="0" smtClean="0">
                <a:solidFill>
                  <a:srgbClr val="003399"/>
                </a:solidFill>
              </a:rPr>
              <a:t>MEP </a:t>
            </a:r>
            <a:r>
              <a:rPr lang="en-US" sz="1200" b="1" i="1" dirty="0" err="1" smtClean="0">
                <a:solidFill>
                  <a:srgbClr val="003399"/>
                </a:solidFill>
              </a:rPr>
              <a:t>Biljana</a:t>
            </a:r>
            <a:r>
              <a:rPr lang="en-US" sz="1200" b="1" i="1" dirty="0" smtClean="0">
                <a:solidFill>
                  <a:srgbClr val="003399"/>
                </a:solidFill>
              </a:rPr>
              <a:t> </a:t>
            </a:r>
            <a:r>
              <a:rPr lang="en-US" sz="1200" b="1" i="1" dirty="0" err="1" smtClean="0">
                <a:solidFill>
                  <a:srgbClr val="003399"/>
                </a:solidFill>
              </a:rPr>
              <a:t>Borzan</a:t>
            </a:r>
            <a:endParaRPr lang="en-US" sz="1200" b="1" i="1" dirty="0" smtClean="0">
              <a:solidFill>
                <a:srgbClr val="003399"/>
              </a:solidFill>
            </a:endParaRPr>
          </a:p>
          <a:p>
            <a:pPr algn="ctr"/>
            <a:r>
              <a:rPr lang="en-US" sz="1000" b="1" i="1" dirty="0" smtClean="0">
                <a:solidFill>
                  <a:srgbClr val="003399"/>
                </a:solidFill>
              </a:rPr>
              <a:t>&amp;</a:t>
            </a:r>
            <a:r>
              <a:rPr lang="en-US" sz="1200" b="1" i="1" dirty="0" smtClean="0">
                <a:solidFill>
                  <a:srgbClr val="003399"/>
                </a:solidFill>
              </a:rPr>
              <a:t/>
            </a:r>
            <a:br>
              <a:rPr lang="en-US" sz="1200" b="1" i="1" dirty="0" smtClean="0">
                <a:solidFill>
                  <a:srgbClr val="003399"/>
                </a:solidFill>
              </a:rPr>
            </a:br>
            <a:r>
              <a:rPr lang="en-US" sz="1200" b="1" i="1" dirty="0" smtClean="0">
                <a:solidFill>
                  <a:srgbClr val="003399"/>
                </a:solidFill>
              </a:rPr>
              <a:t>MEP Angelique </a:t>
            </a:r>
            <a:r>
              <a:rPr lang="en-US" sz="1200" b="1" i="1" dirty="0" err="1" smtClean="0">
                <a:solidFill>
                  <a:srgbClr val="003399"/>
                </a:solidFill>
              </a:rPr>
              <a:t>Delahaye</a:t>
            </a:r>
            <a:endParaRPr lang="fr-BE" sz="1200" b="1" i="1" dirty="0">
              <a:solidFill>
                <a:srgbClr val="003399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092993"/>
            <a:ext cx="3384376" cy="22548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/>
        </p:spPr>
      </p:pic>
      <p:sp>
        <p:nvSpPr>
          <p:cNvPr id="25" name="Footer Placeholder 1">
            <a:extLst>
              <a:ext uri="{FF2B5EF4-FFF2-40B4-BE49-F238E27FC236}">
                <a16:creationId xmlns="" xmlns:a16="http://schemas.microsoft.com/office/drawing/2014/main" id="{4F8E2D5F-DE14-4F28-84BE-4110009CD6D7}"/>
              </a:ext>
            </a:extLst>
          </p:cNvPr>
          <p:cNvSpPr txBox="1">
            <a:spLocks/>
          </p:cNvSpPr>
          <p:nvPr/>
        </p:nvSpPr>
        <p:spPr bwMode="auto">
          <a:xfrm>
            <a:off x="3491880" y="6374603"/>
            <a:ext cx="2376264" cy="30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kumimoji="0" sz="27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42C7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European Parliament</a:t>
            </a:r>
            <a:endParaRPr lang="en-US" altLang="fr-F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6" name="Footer Placeholder 1">
            <a:extLst>
              <a:ext uri="{FF2B5EF4-FFF2-40B4-BE49-F238E27FC236}">
                <a16:creationId xmlns="" xmlns:a16="http://schemas.microsoft.com/office/drawing/2014/main" id="{31771834-FE9D-43A6-9F5C-28316729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04248" y="6375399"/>
            <a:ext cx="2160909" cy="3069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2C7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21 February 2019</a:t>
            </a:r>
            <a:endParaRPr lang="en-US" altLang="fr-F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 txBox="1">
            <a:spLocks noChangeArrowheads="1"/>
          </p:cNvSpPr>
          <p:nvPr/>
        </p:nvSpPr>
        <p:spPr bwMode="auto">
          <a:xfrm>
            <a:off x="251520" y="1580480"/>
            <a:ext cx="8640960" cy="508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fr-F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Bringing Consumers Onboard - </a:t>
            </a:r>
          </a:p>
          <a:p>
            <a:pPr indent="-2952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endParaRPr lang="en-US" altLang="fr-FR" sz="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indent="-2952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altLang="fr-FR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Engaging Consumers</a:t>
            </a:r>
            <a:r>
              <a:rPr lang="en-US" alt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US" altLang="fr-FR" sz="20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(our members, our owners)</a:t>
            </a:r>
            <a:endParaRPr lang="en-US" altLang="fr-FR" sz="2000" dirty="0" smtClean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marL="542925" lvl="1" indent="-1809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DK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 =&gt; mobile app “Too Good To Go” = a guide on managing food</a:t>
            </a:r>
          </a:p>
          <a:p>
            <a:pPr marL="542925" lvl="1" indent="-1809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IT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 =&gt; “Coop Knowledge” (est. 1979) = educational materials for schools</a:t>
            </a:r>
          </a:p>
          <a:p>
            <a:pPr marL="542925" lvl="2" indent="-1809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en-US" altLang="fr-FR" sz="1600" dirty="0">
                <a:solidFill>
                  <a:srgbClr val="003399"/>
                </a:solidFill>
                <a:latin typeface="Book Antiqua" panose="02040602050305030304" pitchFamily="18" charset="0"/>
              </a:rPr>
              <a:t>	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     =&gt; “Coop No Waste Community” </a:t>
            </a:r>
            <a:endParaRPr lang="nl-BE" altLang="fr-FR" sz="16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marL="542925" lvl="1" indent="-1809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ES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 =&gt; 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campaign: </a:t>
            </a:r>
            <a:r>
              <a:rPr lang="en-US" alt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</a:t>
            </a:r>
            <a:r>
              <a:rPr lang="en-US" alt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 a study; </a:t>
            </a:r>
            <a:r>
              <a:rPr lang="en-US" alt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ii)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 guide to managing food; </a:t>
            </a:r>
            <a:r>
              <a:rPr lang="en-US" alt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iii)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 public lectures</a:t>
            </a:r>
          </a:p>
          <a:p>
            <a:pPr marL="542925" lvl="1" indent="-1809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NO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 =&gt; est. country’s 1</a:t>
            </a:r>
            <a:r>
              <a:rPr lang="en-US" altLang="fr-FR" sz="1600" baseline="300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st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 food bank</a:t>
            </a:r>
          </a:p>
          <a:p>
            <a:pPr indent="-2952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en-US" altLang="fr-FR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Co-op Retail Practices</a:t>
            </a:r>
            <a:endParaRPr lang="en-US" altLang="fr-FR" sz="20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marL="542925" lvl="1" indent="-1809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SE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 </a:t>
            </a:r>
            <a:r>
              <a:rPr lang="en-US" altLang="fr-FR" sz="1600" dirty="0">
                <a:solidFill>
                  <a:srgbClr val="003399"/>
                </a:solidFill>
                <a:latin typeface="Book Antiqua" panose="02040602050305030304" pitchFamily="18" charset="0"/>
              </a:rPr>
              <a:t>=&gt; 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campaign “wonky veggies” = change perception of “ugly” veggies</a:t>
            </a:r>
            <a:endParaRPr lang="en-US" altLang="fr-FR" sz="16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marL="542925" lvl="1" indent="-1809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UK</a:t>
            </a:r>
            <a:r>
              <a:rPr lang="en-US" altLang="fr-FR" sz="1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US" altLang="fr-FR" sz="1600" dirty="0">
                <a:solidFill>
                  <a:srgbClr val="003399"/>
                </a:solidFill>
                <a:latin typeface="Book Antiqua" panose="02040602050305030304" pitchFamily="18" charset="0"/>
              </a:rPr>
              <a:t>=&gt; 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eliminate “last minute” price deals = rather, donate to charity</a:t>
            </a:r>
          </a:p>
          <a:p>
            <a:pPr marL="542925" lvl="1" indent="-1809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FI &amp; DK</a:t>
            </a:r>
            <a:r>
              <a:rPr lang="en-US" altLang="fr-FR" sz="1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=&gt; biogas programs </a:t>
            </a:r>
          </a:p>
          <a:p>
            <a:pPr marL="542925" lvl="1" indent="-1809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US" altLang="fr-FR" sz="1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IT</a:t>
            </a:r>
            <a:r>
              <a:rPr lang="en-US" altLang="fr-FR" sz="1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US" altLang="fr-FR" sz="1600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=&gt; lobby for new law = allow more donations &amp; food promotions</a:t>
            </a:r>
            <a:endParaRPr lang="en-US" altLang="fr-FR" sz="1600" dirty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en-US" altLang="fr-FR" sz="2000" dirty="0" smtClean="0">
              <a:solidFill>
                <a:srgbClr val="003399"/>
              </a:solidFill>
              <a:latin typeface="Book Antiqua" panose="02040602050305030304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endParaRPr lang="nl-BE" altLang="fr-FR" sz="500" dirty="0">
              <a:solidFill>
                <a:srgbClr val="003399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563887" y="980728"/>
            <a:ext cx="2081491" cy="592417"/>
          </a:xfrm>
          <a:prstGeom prst="round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sz="1800" b="1" i="1" dirty="0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52736"/>
            <a:ext cx="1944216" cy="4527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2" name="Rectangle 21"/>
          <p:cNvSpPr/>
          <p:nvPr/>
        </p:nvSpPr>
        <p:spPr>
          <a:xfrm>
            <a:off x="179512" y="6374603"/>
            <a:ext cx="19816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Brussels, Belgium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192" y="267850"/>
            <a:ext cx="2247960" cy="62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399" y="207495"/>
            <a:ext cx="1121723" cy="79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Image result for SDG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678" y="245879"/>
            <a:ext cx="639371" cy="63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EP Intergroup Climate Chan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786" y="192262"/>
            <a:ext cx="1084673" cy="108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4430185" y="954756"/>
            <a:ext cx="373786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2160" y="264847"/>
            <a:ext cx="0" cy="58104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75477" y="908720"/>
            <a:ext cx="1868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w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orking for Zero Hunger</a:t>
            </a:r>
            <a:endParaRPr lang="fr-BE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119" y="324525"/>
            <a:ext cx="20536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rgbClr val="003399"/>
                </a:solidFill>
              </a:rPr>
              <a:t>Hosted by</a:t>
            </a:r>
          </a:p>
          <a:p>
            <a:pPr algn="ctr"/>
            <a:r>
              <a:rPr lang="en-US" sz="1200" b="1" i="1" dirty="0" smtClean="0">
                <a:solidFill>
                  <a:srgbClr val="003399"/>
                </a:solidFill>
              </a:rPr>
              <a:t>MEP </a:t>
            </a:r>
            <a:r>
              <a:rPr lang="en-US" sz="1200" b="1" i="1" dirty="0" err="1" smtClean="0">
                <a:solidFill>
                  <a:srgbClr val="003399"/>
                </a:solidFill>
              </a:rPr>
              <a:t>Biljana</a:t>
            </a:r>
            <a:r>
              <a:rPr lang="en-US" sz="1200" b="1" i="1" dirty="0" smtClean="0">
                <a:solidFill>
                  <a:srgbClr val="003399"/>
                </a:solidFill>
              </a:rPr>
              <a:t> </a:t>
            </a:r>
            <a:r>
              <a:rPr lang="en-US" sz="1200" b="1" i="1" dirty="0" err="1" smtClean="0">
                <a:solidFill>
                  <a:srgbClr val="003399"/>
                </a:solidFill>
              </a:rPr>
              <a:t>Borzan</a:t>
            </a:r>
            <a:endParaRPr lang="en-US" sz="1200" b="1" i="1" dirty="0" smtClean="0">
              <a:solidFill>
                <a:srgbClr val="003399"/>
              </a:solidFill>
            </a:endParaRPr>
          </a:p>
          <a:p>
            <a:pPr algn="ctr"/>
            <a:r>
              <a:rPr lang="en-US" sz="1000" b="1" i="1" dirty="0" smtClean="0">
                <a:solidFill>
                  <a:srgbClr val="003399"/>
                </a:solidFill>
              </a:rPr>
              <a:t>&amp;</a:t>
            </a:r>
            <a:r>
              <a:rPr lang="en-US" sz="1200" b="1" i="1" dirty="0" smtClean="0">
                <a:solidFill>
                  <a:srgbClr val="003399"/>
                </a:solidFill>
              </a:rPr>
              <a:t/>
            </a:r>
            <a:br>
              <a:rPr lang="en-US" sz="1200" b="1" i="1" dirty="0" smtClean="0">
                <a:solidFill>
                  <a:srgbClr val="003399"/>
                </a:solidFill>
              </a:rPr>
            </a:br>
            <a:r>
              <a:rPr lang="en-US" sz="1200" b="1" i="1" dirty="0" smtClean="0">
                <a:solidFill>
                  <a:srgbClr val="003399"/>
                </a:solidFill>
              </a:rPr>
              <a:t>MEP Angelique </a:t>
            </a:r>
            <a:r>
              <a:rPr lang="en-US" sz="1200" b="1" i="1" dirty="0" err="1" smtClean="0">
                <a:solidFill>
                  <a:srgbClr val="003399"/>
                </a:solidFill>
              </a:rPr>
              <a:t>Delahaye</a:t>
            </a:r>
            <a:endParaRPr lang="fr-BE" sz="1200" b="1" i="1" dirty="0">
              <a:solidFill>
                <a:srgbClr val="003399"/>
              </a:solidFill>
            </a:endParaRPr>
          </a:p>
        </p:txBody>
      </p:sp>
      <p:sp>
        <p:nvSpPr>
          <p:cNvPr id="25" name="Footer Placeholder 1">
            <a:extLst>
              <a:ext uri="{FF2B5EF4-FFF2-40B4-BE49-F238E27FC236}">
                <a16:creationId xmlns="" xmlns:a16="http://schemas.microsoft.com/office/drawing/2014/main" id="{4F8E2D5F-DE14-4F28-84BE-4110009CD6D7}"/>
              </a:ext>
            </a:extLst>
          </p:cNvPr>
          <p:cNvSpPr txBox="1">
            <a:spLocks/>
          </p:cNvSpPr>
          <p:nvPr/>
        </p:nvSpPr>
        <p:spPr bwMode="auto">
          <a:xfrm>
            <a:off x="3491880" y="6374603"/>
            <a:ext cx="2376264" cy="30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kumimoji="0" sz="27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42C7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European Parliament</a:t>
            </a:r>
            <a:endParaRPr lang="en-US" altLang="fr-F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6" name="Footer Placeholder 1">
            <a:extLst>
              <a:ext uri="{FF2B5EF4-FFF2-40B4-BE49-F238E27FC236}">
                <a16:creationId xmlns="" xmlns:a16="http://schemas.microsoft.com/office/drawing/2014/main" id="{31771834-FE9D-43A6-9F5C-28316729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04248" y="6375399"/>
            <a:ext cx="2160909" cy="3069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2C7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21 February 2019</a:t>
            </a:r>
            <a:endParaRPr lang="en-US" altLang="fr-F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143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37408" y="5638672"/>
            <a:ext cx="4013200" cy="52663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fr-FR" sz="12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TODOR I</a:t>
            </a:r>
            <a:r>
              <a:rPr lang="en-GB" altLang="fr-FR" sz="12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VANOV</a:t>
            </a:r>
            <a:endParaRPr lang="en-US" altLang="fr-FR" sz="1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fr-FR" sz="12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Secretary-General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2123728" y="3225750"/>
            <a:ext cx="50405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2C7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800" b="1" i="1" dirty="0">
                <a:solidFill>
                  <a:srgbClr val="003399"/>
                </a:solidFill>
                <a:latin typeface="Verdana" pitchFamily="34" charset="0"/>
              </a:rPr>
              <a:t>European Community of </a:t>
            </a:r>
            <a:br>
              <a:rPr lang="en-US" altLang="fr-FR" sz="1800" b="1" i="1" dirty="0">
                <a:solidFill>
                  <a:srgbClr val="003399"/>
                </a:solidFill>
                <a:latin typeface="Verdana" pitchFamily="34" charset="0"/>
              </a:rPr>
            </a:br>
            <a:r>
              <a:rPr lang="en-US" altLang="fr-FR" sz="1800" b="1" i="1" dirty="0">
                <a:solidFill>
                  <a:srgbClr val="003399"/>
                </a:solidFill>
                <a:latin typeface="Verdana" pitchFamily="34" charset="0"/>
              </a:rPr>
              <a:t>Consumer Co-operatives</a:t>
            </a:r>
            <a:endParaRPr lang="en-GB" altLang="fr-FR" sz="1800" b="1" i="1" dirty="0">
              <a:solidFill>
                <a:srgbClr val="003399"/>
              </a:solidFill>
              <a:latin typeface="Verdan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fr-FR" sz="1800" b="1" i="1" dirty="0">
              <a:solidFill>
                <a:srgbClr val="003399"/>
              </a:solidFill>
              <a:latin typeface="Verdana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83718" y="3933056"/>
            <a:ext cx="4248522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23850" y="308248"/>
            <a:ext cx="8569325" cy="1752600"/>
          </a:xfr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fr-FR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endParaRPr lang="en-GB" altLang="fr-FR" sz="32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771800" y="260648"/>
            <a:ext cx="3456384" cy="864096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sz="1800" b="1" i="1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580112" y="1124744"/>
            <a:ext cx="3563888" cy="108012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sz="1800" b="1" i="1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41284" y="1988840"/>
            <a:ext cx="3286900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  <a:extLst/>
        </p:spPr>
        <p:txBody>
          <a:bodyPr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sz="1800" b="1" i="1" dirty="0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161" y="2151754"/>
            <a:ext cx="3120015" cy="7265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" name="Rectangle 1"/>
          <p:cNvSpPr/>
          <p:nvPr/>
        </p:nvSpPr>
        <p:spPr>
          <a:xfrm>
            <a:off x="179512" y="6374603"/>
            <a:ext cx="19816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Brussels, Belgium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9512" y="4293096"/>
            <a:ext cx="871296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0042C7"/>
              </a:buClr>
              <a:buSzPct val="7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fr-FR" sz="1800" i="1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HAVE A LOT OF WORK TO DO!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fr-FR" sz="2400" cap="none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FOR YOUR ATTENTION!</a:t>
            </a:r>
            <a:endParaRPr lang="en-US" altLang="fr-FR" i="1" cap="none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Footer Placeholder 1">
            <a:extLst>
              <a:ext uri="{FF2B5EF4-FFF2-40B4-BE49-F238E27FC236}">
                <a16:creationId xmlns="" xmlns:a16="http://schemas.microsoft.com/office/drawing/2014/main" id="{31771834-FE9D-43A6-9F5C-28316729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04248" y="6375399"/>
            <a:ext cx="2160909" cy="3069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2C7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21 February 2019</a:t>
            </a:r>
            <a:endParaRPr lang="en-US" altLang="fr-F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" name="Footer Placeholder 1">
            <a:extLst>
              <a:ext uri="{FF2B5EF4-FFF2-40B4-BE49-F238E27FC236}">
                <a16:creationId xmlns="" xmlns:a16="http://schemas.microsoft.com/office/drawing/2014/main" id="{4F8E2D5F-DE14-4F28-84BE-4110009CD6D7}"/>
              </a:ext>
            </a:extLst>
          </p:cNvPr>
          <p:cNvSpPr txBox="1">
            <a:spLocks/>
          </p:cNvSpPr>
          <p:nvPr/>
        </p:nvSpPr>
        <p:spPr bwMode="auto">
          <a:xfrm>
            <a:off x="3491880" y="6374603"/>
            <a:ext cx="2376264" cy="30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kumimoji="0" sz="27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42C7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European Parliament</a:t>
            </a:r>
            <a:endParaRPr lang="en-US" altLang="fr-F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145" y="418047"/>
            <a:ext cx="3291239" cy="9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24929"/>
            <a:ext cx="1642313" cy="116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DG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99298"/>
            <a:ext cx="936103" cy="93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EP Intergroup Climate Chan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4698"/>
            <a:ext cx="1444729" cy="144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203848" y="1412776"/>
            <a:ext cx="547260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52120" y="418047"/>
            <a:ext cx="0" cy="85071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2162" y="1412776"/>
            <a:ext cx="2736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w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orking for Zero Hunger</a:t>
            </a:r>
            <a:endParaRPr lang="fr-BE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04" y="1620669"/>
            <a:ext cx="20536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3399"/>
                </a:solidFill>
              </a:rPr>
              <a:t>Hosted by</a:t>
            </a:r>
          </a:p>
          <a:p>
            <a:pPr algn="ctr"/>
            <a:r>
              <a:rPr lang="en-US" sz="1200" b="1" dirty="0" smtClean="0">
                <a:solidFill>
                  <a:srgbClr val="003399"/>
                </a:solidFill>
              </a:rPr>
              <a:t>MEP </a:t>
            </a:r>
            <a:r>
              <a:rPr lang="en-US" sz="1200" b="1" dirty="0" err="1" smtClean="0">
                <a:solidFill>
                  <a:srgbClr val="003399"/>
                </a:solidFill>
              </a:rPr>
              <a:t>Biljana</a:t>
            </a:r>
            <a:r>
              <a:rPr lang="en-US" sz="1200" b="1" dirty="0" smtClean="0">
                <a:solidFill>
                  <a:srgbClr val="003399"/>
                </a:solidFill>
              </a:rPr>
              <a:t> </a:t>
            </a:r>
            <a:r>
              <a:rPr lang="en-US" sz="1200" b="1" dirty="0" err="1" smtClean="0">
                <a:solidFill>
                  <a:srgbClr val="003399"/>
                </a:solidFill>
              </a:rPr>
              <a:t>Borzan</a:t>
            </a:r>
            <a:endParaRPr lang="en-US" sz="1200" b="1" dirty="0" smtClean="0">
              <a:solidFill>
                <a:srgbClr val="003399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003399"/>
                </a:solidFill>
              </a:rPr>
              <a:t>&amp;</a:t>
            </a:r>
            <a:r>
              <a:rPr lang="en-US" sz="1200" b="1" dirty="0" smtClean="0">
                <a:solidFill>
                  <a:srgbClr val="003399"/>
                </a:solidFill>
              </a:rPr>
              <a:t/>
            </a:r>
            <a:br>
              <a:rPr lang="en-US" sz="1200" b="1" dirty="0" smtClean="0">
                <a:solidFill>
                  <a:srgbClr val="003399"/>
                </a:solidFill>
              </a:rPr>
            </a:br>
            <a:r>
              <a:rPr lang="en-US" sz="1200" b="1" dirty="0" smtClean="0">
                <a:solidFill>
                  <a:srgbClr val="003399"/>
                </a:solidFill>
              </a:rPr>
              <a:t>MEP Angelique </a:t>
            </a:r>
            <a:r>
              <a:rPr lang="en-US" sz="1200" b="1" dirty="0" err="1" smtClean="0">
                <a:solidFill>
                  <a:srgbClr val="003399"/>
                </a:solidFill>
              </a:rPr>
              <a:t>Delahaye</a:t>
            </a:r>
            <a:endParaRPr lang="fr-BE" sz="12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412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7">
      <a:dk1>
        <a:sysClr val="windowText" lastClr="000000"/>
      </a:dk1>
      <a:lt1>
        <a:sysClr val="window" lastClr="FFFFFF"/>
      </a:lt1>
      <a:dk2>
        <a:srgbClr val="EF9531"/>
      </a:dk2>
      <a:lt2>
        <a:srgbClr val="C5D1D7"/>
      </a:lt2>
      <a:accent1>
        <a:srgbClr val="FF0000"/>
      </a:accent1>
      <a:accent2>
        <a:srgbClr val="CCB400"/>
      </a:accent2>
      <a:accent3>
        <a:srgbClr val="FF0000"/>
      </a:accent3>
      <a:accent4>
        <a:srgbClr val="8C7B70"/>
      </a:accent4>
      <a:accent5>
        <a:srgbClr val="8FB08C"/>
      </a:accent5>
      <a:accent6>
        <a:srgbClr val="FF0000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>
        <a:spAutoFit/>
      </a:bodyPr>
      <a:lstStyle>
        <a:defPPr algn="ctr" eaLnBrk="1" hangingPunct="1">
          <a:spcBef>
            <a:spcPct val="0"/>
          </a:spcBef>
          <a:buClrTx/>
          <a:buSzTx/>
          <a:buFontTx/>
          <a:buNone/>
          <a:defRPr sz="1800" b="1" i="1" dirty="0">
            <a:solidFill>
              <a:srgbClr val="003399"/>
            </a:solidFill>
            <a:latin typeface="Verdana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9428</TotalTime>
  <Words>204</Words>
  <Application>Microsoft Office PowerPoint</Application>
  <PresentationFormat>On-screen Show (4:3)</PresentationFormat>
  <Paragraphs>72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 </vt:lpstr>
      <vt:lpstr>PowerPoint Presentation</vt:lpstr>
      <vt:lpstr>PowerPoint Presentation</vt:lpstr>
      <vt:lpstr> </vt:lpstr>
    </vt:vector>
  </TitlesOfParts>
  <Company>Eurocoop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EURO COOP histoire des coop</dc:title>
  <dc:creator>Todor Ivanov</dc:creator>
  <cp:lastModifiedBy>Todor IVANOV</cp:lastModifiedBy>
  <cp:revision>381</cp:revision>
  <cp:lastPrinted>2014-12-03T08:14:24Z</cp:lastPrinted>
  <dcterms:created xsi:type="dcterms:W3CDTF">2006-09-19T09:22:34Z</dcterms:created>
  <dcterms:modified xsi:type="dcterms:W3CDTF">2019-02-18T15:39:50Z</dcterms:modified>
</cp:coreProperties>
</file>