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73" r:id="rId8"/>
    <p:sldId id="262" r:id="rId9"/>
    <p:sldId id="274" r:id="rId10"/>
    <p:sldId id="267" r:id="rId11"/>
    <p:sldId id="275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69"/>
    <p:restoredTop sz="94685"/>
  </p:normalViewPr>
  <p:slideViewPr>
    <p:cSldViewPr snapToGrid="0" snapToObjects="1">
      <p:cViewPr varScale="1">
        <p:scale>
          <a:sx n="64" d="100"/>
          <a:sy n="64" d="100"/>
        </p:scale>
        <p:origin x="78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192CA-4D28-034A-821D-46FC5DFCE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23" y="1638916"/>
            <a:ext cx="8579796" cy="2524522"/>
          </a:xfrm>
        </p:spPr>
        <p:txBody>
          <a:bodyPr anchor="t">
            <a:noAutofit/>
          </a:bodyPr>
          <a:lstStyle/>
          <a:p>
            <a:pPr algn="ctr"/>
            <a:br>
              <a:rPr lang="fr-FR" sz="3200" b="1" dirty="0"/>
            </a:br>
            <a:r>
              <a:rPr lang="fr-FR" sz="3200" b="1" dirty="0" err="1"/>
              <a:t>Leading</a:t>
            </a:r>
            <a:r>
              <a:rPr lang="fr-FR" sz="3200" b="1" dirty="0"/>
              <a:t> the Race To </a:t>
            </a:r>
            <a:r>
              <a:rPr lang="fr-FR" sz="3200" b="1" dirty="0" err="1"/>
              <a:t>Zero</a:t>
            </a:r>
            <a:r>
              <a:rPr lang="fr-FR" sz="3200" b="1" dirty="0"/>
              <a:t> In The </a:t>
            </a:r>
            <a:r>
              <a:rPr lang="fr-FR" sz="3200" b="1" dirty="0" err="1"/>
              <a:t>Fisheries</a:t>
            </a:r>
            <a:r>
              <a:rPr lang="fr-FR" sz="3200" b="1" dirty="0"/>
              <a:t> </a:t>
            </a:r>
            <a:r>
              <a:rPr lang="fr-FR" sz="3200" b="1" dirty="0" err="1"/>
              <a:t>Sector</a:t>
            </a:r>
            <a:r>
              <a:rPr lang="fr-FR" sz="3200" b="1" dirty="0"/>
              <a:t> </a:t>
            </a:r>
            <a:br>
              <a:rPr lang="fr-FR" sz="3200" b="1" dirty="0"/>
            </a:br>
            <a:r>
              <a:rPr lang="fr-FR" sz="2800" b="1" i="1" dirty="0" err="1"/>
              <a:t>Towards</a:t>
            </a:r>
            <a:r>
              <a:rPr lang="fr-FR" sz="2800" b="1" i="1" dirty="0"/>
              <a:t> a </a:t>
            </a:r>
            <a:r>
              <a:rPr lang="fr-FR" sz="2800" b="1" i="1" dirty="0" err="1"/>
              <a:t>Carbon</a:t>
            </a:r>
            <a:r>
              <a:rPr lang="fr-FR" sz="2800" b="1" i="1" dirty="0"/>
              <a:t> </a:t>
            </a:r>
            <a:r>
              <a:rPr lang="fr-FR" sz="2800" b="1" i="1" dirty="0" err="1"/>
              <a:t>Neutral</a:t>
            </a:r>
            <a:r>
              <a:rPr lang="fr-FR" sz="2800" b="1" i="1" dirty="0"/>
              <a:t> </a:t>
            </a:r>
            <a:r>
              <a:rPr lang="fr-FR" sz="2800" b="1" i="1" dirty="0" err="1"/>
              <a:t>Aquatic</a:t>
            </a:r>
            <a:r>
              <a:rPr lang="fr-FR" sz="2800" b="1" i="1" dirty="0"/>
              <a:t> Food Production </a:t>
            </a:r>
            <a:br>
              <a:rPr lang="fr-FR" sz="3200" b="1" dirty="0"/>
            </a:br>
            <a:br>
              <a:rPr lang="fr-FR" sz="3600" b="1" dirty="0"/>
            </a:br>
            <a:r>
              <a:rPr lang="fr-FR" sz="3200" b="1" dirty="0">
                <a:solidFill>
                  <a:schemeClr val="tx1"/>
                </a:solidFill>
              </a:rPr>
              <a:t>The </a:t>
            </a:r>
            <a:r>
              <a:rPr lang="fr-FR" sz="3200" b="1" dirty="0" err="1">
                <a:solidFill>
                  <a:schemeClr val="tx1"/>
                </a:solidFill>
              </a:rPr>
              <a:t>sector’s</a:t>
            </a:r>
            <a:r>
              <a:rPr lang="fr-FR" sz="3200" b="1" dirty="0">
                <a:solidFill>
                  <a:schemeClr val="tx1"/>
                </a:solidFill>
              </a:rPr>
              <a:t> perspective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D581CE-0D5C-8648-A9E0-3C13586E5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Jérôme Jourdain</a:t>
            </a:r>
          </a:p>
          <a:p>
            <a:pPr algn="ctr"/>
            <a:r>
              <a:rPr lang="fr-FR" dirty="0"/>
              <a:t>Union des Armateurs à la Pêche de France - UAPF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1D9AF-70D4-0447-8B62-2AF51C1757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6629" y="939135"/>
            <a:ext cx="2674347" cy="15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1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BC17A-90FF-7A43-A22B-728B4C45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3600" i="1" kern="1200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Review</a:t>
            </a:r>
            <a: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i="1" kern="1200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from</a:t>
            </a:r>
            <a: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the </a:t>
            </a:r>
            <a:r>
              <a:rPr lang="fr-FR" sz="3600" i="1" kern="1200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fisheries</a:t>
            </a:r>
            <a: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i="1" kern="1200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sector’s</a:t>
            </a:r>
            <a: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perspective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8C5C67-5ABF-854E-905C-76D8C0708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684" y="850343"/>
            <a:ext cx="7315200" cy="5157313"/>
          </a:xfrm>
        </p:spPr>
        <p:txBody>
          <a:bodyPr>
            <a:normAutofit/>
          </a:bodyPr>
          <a:lstStyle/>
          <a:p>
            <a:pPr algn="just"/>
            <a:r>
              <a:rPr lang="fr-FR" dirty="0" err="1"/>
              <a:t>Timetables</a:t>
            </a:r>
            <a:r>
              <a:rPr lang="fr-FR" dirty="0"/>
              <a:t> for </a:t>
            </a:r>
            <a:r>
              <a:rPr lang="fr-FR" dirty="0" err="1"/>
              <a:t>decarbonising</a:t>
            </a:r>
            <a:r>
              <a:rPr lang="fr-FR" dirty="0"/>
              <a:t> or more </a:t>
            </a:r>
            <a:r>
              <a:rPr lang="fr-FR" dirty="0" err="1"/>
              <a:t>drastically</a:t>
            </a:r>
            <a:r>
              <a:rPr lang="fr-FR" dirty="0"/>
              <a:t> </a:t>
            </a:r>
            <a:r>
              <a:rPr lang="fr-FR" dirty="0" err="1"/>
              <a:t>limiting</a:t>
            </a:r>
            <a:r>
              <a:rPr lang="fr-FR" dirty="0"/>
              <a:t> the CO2/GHG </a:t>
            </a:r>
            <a:r>
              <a:rPr lang="fr-FR" dirty="0" err="1"/>
              <a:t>emissions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are </a:t>
            </a:r>
            <a:r>
              <a:rPr lang="fr-FR" dirty="0" err="1"/>
              <a:t>accelerating</a:t>
            </a:r>
            <a:r>
              <a:rPr lang="fr-FR" dirty="0"/>
              <a:t>, </a:t>
            </a:r>
          </a:p>
          <a:p>
            <a:pPr algn="just"/>
            <a:r>
              <a:rPr lang="fr-FR" dirty="0" err="1"/>
              <a:t>Fisheries</a:t>
            </a:r>
            <a:r>
              <a:rPr lang="fr-FR" dirty="0"/>
              <a:t> </a:t>
            </a:r>
            <a:r>
              <a:rPr lang="fr-FR" dirty="0" err="1"/>
              <a:t>sector</a:t>
            </a:r>
            <a:r>
              <a:rPr lang="fr-FR" dirty="0"/>
              <a:t> must </a:t>
            </a:r>
            <a:r>
              <a:rPr lang="fr-FR" dirty="0" err="1"/>
              <a:t>therefore</a:t>
            </a:r>
            <a:r>
              <a:rPr lang="fr-FR" dirty="0"/>
              <a:t> </a:t>
            </a:r>
            <a:r>
              <a:rPr lang="fr-FR" u="sng" dirty="0" err="1"/>
              <a:t>anticipate</a:t>
            </a:r>
            <a:r>
              <a:rPr lang="fr-FR" u="sng" dirty="0"/>
              <a:t> future </a:t>
            </a:r>
            <a:r>
              <a:rPr lang="fr-FR" u="sng" dirty="0" err="1"/>
              <a:t>legal</a:t>
            </a:r>
            <a:r>
              <a:rPr lang="fr-FR" u="sng" dirty="0"/>
              <a:t> or fiscal </a:t>
            </a:r>
            <a:r>
              <a:rPr lang="fr-FR" u="sng" dirty="0" err="1"/>
              <a:t>constraints</a:t>
            </a:r>
            <a:r>
              <a:rPr lang="fr-FR" dirty="0"/>
              <a:t>, </a:t>
            </a:r>
            <a:r>
              <a:rPr lang="fr-FR" dirty="0" err="1"/>
              <a:t>whether</a:t>
            </a:r>
            <a:r>
              <a:rPr lang="fr-FR" dirty="0"/>
              <a:t> national, </a:t>
            </a:r>
            <a:r>
              <a:rPr lang="fr-FR" dirty="0" err="1"/>
              <a:t>European</a:t>
            </a:r>
            <a:r>
              <a:rPr lang="fr-FR" dirty="0"/>
              <a:t> or international</a:t>
            </a:r>
          </a:p>
          <a:p>
            <a:pPr algn="just"/>
            <a:r>
              <a:rPr lang="fr-FR" u="sng" dirty="0" err="1"/>
              <a:t>Lack</a:t>
            </a:r>
            <a:r>
              <a:rPr lang="fr-FR" u="sng" dirty="0"/>
              <a:t> of mature alternative technologies </a:t>
            </a:r>
            <a:r>
              <a:rPr lang="fr-FR" dirty="0"/>
              <a:t>or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adapted</a:t>
            </a:r>
            <a:r>
              <a:rPr lang="fr-FR" dirty="0"/>
              <a:t> to the size of the </a:t>
            </a:r>
            <a:r>
              <a:rPr lang="fr-FR" dirty="0" err="1"/>
              <a:t>fishing</a:t>
            </a:r>
            <a:r>
              <a:rPr lang="fr-FR" dirty="0"/>
              <a:t> </a:t>
            </a:r>
            <a:r>
              <a:rPr lang="fr-FR" dirty="0" err="1"/>
              <a:t>vessels</a:t>
            </a:r>
            <a:r>
              <a:rPr lang="fr-FR" dirty="0"/>
              <a:t> : </a:t>
            </a:r>
            <a:r>
              <a:rPr lang="fr-FR" u="sng" dirty="0" err="1"/>
              <a:t>what</a:t>
            </a:r>
            <a:r>
              <a:rPr lang="fr-FR" u="sng" dirty="0"/>
              <a:t> </a:t>
            </a:r>
            <a:r>
              <a:rPr lang="fr-FR" u="sng" dirty="0" err="1"/>
              <a:t>can</a:t>
            </a:r>
            <a:r>
              <a:rPr lang="fr-FR" u="sng" dirty="0"/>
              <a:t> </a:t>
            </a:r>
            <a:r>
              <a:rPr lang="fr-FR" u="sng" dirty="0" err="1"/>
              <a:t>be</a:t>
            </a:r>
            <a:r>
              <a:rPr lang="fr-FR" u="sng" dirty="0"/>
              <a:t> </a:t>
            </a:r>
            <a:r>
              <a:rPr lang="fr-FR" u="sng" dirty="0" err="1"/>
              <a:t>deployed</a:t>
            </a:r>
            <a:r>
              <a:rPr lang="fr-FR" u="sng" dirty="0"/>
              <a:t> on </a:t>
            </a:r>
            <a:r>
              <a:rPr lang="fr-FR" u="sng" dirty="0" err="1"/>
              <a:t>shiping</a:t>
            </a:r>
            <a:r>
              <a:rPr lang="fr-FR" u="sng" dirty="0"/>
              <a:t> </a:t>
            </a:r>
            <a:r>
              <a:rPr lang="fr-FR" u="sng" dirty="0" err="1"/>
              <a:t>vessels</a:t>
            </a:r>
            <a:r>
              <a:rPr lang="fr-FR" u="sng" dirty="0"/>
              <a:t> </a:t>
            </a:r>
            <a:r>
              <a:rPr lang="fr-FR" u="sng" dirty="0" err="1"/>
              <a:t>cannot</a:t>
            </a:r>
            <a:r>
              <a:rPr lang="fr-FR" u="sng" dirty="0"/>
              <a:t> </a:t>
            </a:r>
            <a:r>
              <a:rPr lang="fr-FR" u="sng" dirty="0" err="1"/>
              <a:t>necessarily</a:t>
            </a:r>
            <a:r>
              <a:rPr lang="fr-FR" u="sng" dirty="0"/>
              <a:t> </a:t>
            </a:r>
            <a:r>
              <a:rPr lang="fr-FR" u="sng" dirty="0" err="1"/>
              <a:t>be</a:t>
            </a:r>
            <a:r>
              <a:rPr lang="fr-FR" u="sng" dirty="0"/>
              <a:t> </a:t>
            </a:r>
            <a:r>
              <a:rPr lang="fr-FR" u="sng" dirty="0" err="1"/>
              <a:t>deployed</a:t>
            </a:r>
            <a:r>
              <a:rPr lang="fr-FR" u="sng" dirty="0"/>
              <a:t> on </a:t>
            </a:r>
            <a:r>
              <a:rPr lang="fr-FR" u="sng" dirty="0" err="1"/>
              <a:t>fishing</a:t>
            </a:r>
            <a:r>
              <a:rPr lang="fr-FR" u="sng" dirty="0"/>
              <a:t> </a:t>
            </a:r>
            <a:r>
              <a:rPr lang="fr-FR" u="sng" dirty="0" err="1"/>
              <a:t>vessels</a:t>
            </a:r>
            <a:r>
              <a:rPr lang="fr-FR" u="sng" dirty="0"/>
              <a:t> </a:t>
            </a:r>
            <a:r>
              <a:rPr lang="fr-FR" dirty="0"/>
              <a:t>;</a:t>
            </a:r>
          </a:p>
          <a:p>
            <a:pPr algn="just"/>
            <a:r>
              <a:rPr lang="fr-FR" dirty="0" err="1"/>
              <a:t>Some</a:t>
            </a:r>
            <a:r>
              <a:rPr lang="fr-FR" dirty="0"/>
              <a:t> solutions </a:t>
            </a:r>
            <a:r>
              <a:rPr lang="fr-FR" dirty="0" err="1"/>
              <a:t>presented</a:t>
            </a:r>
            <a:r>
              <a:rPr lang="fr-FR" dirty="0"/>
              <a:t> for </a:t>
            </a:r>
            <a:r>
              <a:rPr lang="fr-FR" dirty="0" err="1"/>
              <a:t>fisheries</a:t>
            </a:r>
            <a:r>
              <a:rPr lang="fr-FR" dirty="0"/>
              <a:t> are not solutions : </a:t>
            </a:r>
          </a:p>
          <a:p>
            <a:pPr lvl="1" algn="just"/>
            <a:r>
              <a:rPr lang="fr-FR" dirty="0" err="1"/>
              <a:t>Reduce</a:t>
            </a:r>
            <a:r>
              <a:rPr lang="fr-FR" dirty="0"/>
              <a:t> </a:t>
            </a:r>
            <a:r>
              <a:rPr lang="fr-FR" dirty="0" err="1"/>
              <a:t>vessel’s</a:t>
            </a:r>
            <a:r>
              <a:rPr lang="fr-FR" dirty="0"/>
              <a:t> speed, ban and use unique </a:t>
            </a:r>
            <a:r>
              <a:rPr lang="fr-FR" dirty="0" err="1"/>
              <a:t>fishing</a:t>
            </a:r>
            <a:r>
              <a:rPr lang="fr-FR" dirty="0"/>
              <a:t> </a:t>
            </a:r>
            <a:r>
              <a:rPr lang="fr-FR" dirty="0" err="1"/>
              <a:t>gear</a:t>
            </a:r>
            <a:r>
              <a:rPr lang="fr-FR" dirty="0"/>
              <a:t>, </a:t>
            </a:r>
            <a:r>
              <a:rPr lang="fr-FR" dirty="0" err="1"/>
              <a:t>fish</a:t>
            </a:r>
            <a:r>
              <a:rPr lang="fr-FR" dirty="0"/>
              <a:t> </a:t>
            </a:r>
            <a:r>
              <a:rPr lang="fr-FR" dirty="0" err="1"/>
              <a:t>closer</a:t>
            </a:r>
            <a:r>
              <a:rPr lang="fr-FR" dirty="0"/>
              <a:t> to the </a:t>
            </a:r>
            <a:r>
              <a:rPr lang="fr-FR" dirty="0" err="1"/>
              <a:t>coast</a:t>
            </a:r>
            <a:r>
              <a:rPr lang="fr-FR" dirty="0"/>
              <a:t>, etc. </a:t>
            </a:r>
          </a:p>
          <a:p>
            <a:pPr lvl="1" algn="just"/>
            <a:r>
              <a:rPr lang="fr-FR" b="1" u="sng" dirty="0" err="1"/>
              <a:t>Taxing</a:t>
            </a:r>
            <a:r>
              <a:rPr lang="fr-FR" b="1" u="sng" dirty="0"/>
              <a:t> fuel </a:t>
            </a:r>
            <a:r>
              <a:rPr lang="fr-FR" b="1" u="sng" dirty="0" err="1"/>
              <a:t>cannot</a:t>
            </a:r>
            <a:r>
              <a:rPr lang="fr-FR" b="1" u="sng" dirty="0"/>
              <a:t> </a:t>
            </a:r>
            <a:r>
              <a:rPr lang="fr-FR" b="1" u="sng" dirty="0" err="1"/>
              <a:t>be</a:t>
            </a:r>
            <a:r>
              <a:rPr lang="fr-FR" b="1" u="sng" dirty="0"/>
              <a:t> an </a:t>
            </a:r>
            <a:r>
              <a:rPr lang="fr-FR" b="1" u="sng" dirty="0" err="1"/>
              <a:t>incentive</a:t>
            </a:r>
            <a:r>
              <a:rPr lang="fr-FR" b="1" u="sng" dirty="0"/>
              <a:t> </a:t>
            </a:r>
            <a:r>
              <a:rPr lang="fr-FR" b="1" u="sng" dirty="0" err="1"/>
              <a:t>without</a:t>
            </a:r>
            <a:r>
              <a:rPr lang="fr-FR" b="1" u="sng" dirty="0"/>
              <a:t> real alternatives</a:t>
            </a:r>
            <a:r>
              <a:rPr lang="fr-FR" dirty="0"/>
              <a:t>, and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lead to the </a:t>
            </a:r>
            <a:r>
              <a:rPr lang="fr-FR" dirty="0" err="1"/>
              <a:t>loss</a:t>
            </a:r>
            <a:r>
              <a:rPr lang="fr-FR" dirty="0"/>
              <a:t> of </a:t>
            </a:r>
            <a:r>
              <a:rPr lang="fr-FR" dirty="0" err="1"/>
              <a:t>profitability</a:t>
            </a:r>
            <a:r>
              <a:rPr lang="fr-FR" dirty="0"/>
              <a:t> (and the EU </a:t>
            </a:r>
            <a:r>
              <a:rPr lang="fr-FR" dirty="0" err="1"/>
              <a:t>food</a:t>
            </a:r>
            <a:r>
              <a:rPr lang="fr-FR" dirty="0"/>
              <a:t> </a:t>
            </a:r>
            <a:r>
              <a:rPr lang="fr-FR" dirty="0" err="1"/>
              <a:t>autonomy</a:t>
            </a:r>
            <a:r>
              <a:rPr lang="fr-FR" dirty="0"/>
              <a:t>) to </a:t>
            </a:r>
            <a:r>
              <a:rPr lang="fr-FR" dirty="0" err="1"/>
              <a:t>invest</a:t>
            </a:r>
            <a:r>
              <a:rPr lang="fr-FR" dirty="0"/>
              <a:t> in new </a:t>
            </a:r>
            <a:r>
              <a:rPr lang="fr-FR" dirty="0" err="1"/>
              <a:t>vessels</a:t>
            </a:r>
            <a:r>
              <a:rPr lang="fr-FR" dirty="0"/>
              <a:t> (</a:t>
            </a:r>
            <a:r>
              <a:rPr lang="fr-FR" i="1" u="sng" dirty="0"/>
              <a:t>and </a:t>
            </a:r>
            <a:r>
              <a:rPr lang="fr-FR" i="1" u="sng" dirty="0" err="1"/>
              <a:t>their</a:t>
            </a:r>
            <a:r>
              <a:rPr lang="fr-FR" i="1" u="sng" dirty="0"/>
              <a:t> </a:t>
            </a:r>
            <a:r>
              <a:rPr lang="fr-FR" i="1" u="sng" dirty="0" err="1"/>
              <a:t>capacity</a:t>
            </a:r>
            <a:r>
              <a:rPr lang="fr-FR" i="1" u="sng" dirty="0"/>
              <a:t> to assume </a:t>
            </a:r>
            <a:r>
              <a:rPr lang="fr-FR" i="1" u="sng" dirty="0" err="1"/>
              <a:t>their</a:t>
            </a:r>
            <a:r>
              <a:rPr lang="fr-FR" i="1" u="sng" dirty="0"/>
              <a:t> </a:t>
            </a:r>
            <a:r>
              <a:rPr lang="fr-FR" i="1" u="sng" dirty="0" err="1"/>
              <a:t>energy</a:t>
            </a:r>
            <a:r>
              <a:rPr lang="fr-FR" i="1" u="sng" dirty="0"/>
              <a:t> transition</a:t>
            </a:r>
            <a:r>
              <a:rPr lang="fr-F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8460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BC17A-90FF-7A43-A22B-728B4C45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3600" i="1" kern="1200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Review</a:t>
            </a:r>
            <a: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i="1" kern="1200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from</a:t>
            </a:r>
            <a: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the </a:t>
            </a:r>
            <a:r>
              <a:rPr lang="fr-FR" sz="3600" i="1" kern="1200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fisheries</a:t>
            </a:r>
            <a: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i="1" kern="1200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sector’s</a:t>
            </a:r>
            <a: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perspective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C797CF0-C0EF-0446-B729-4F093DC2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456" y="864108"/>
            <a:ext cx="8278786" cy="5120640"/>
          </a:xfrm>
        </p:spPr>
        <p:txBody>
          <a:bodyPr/>
          <a:lstStyle/>
          <a:p>
            <a:r>
              <a:rPr lang="fr-FR" b="1" dirty="0" err="1"/>
              <a:t>Many</a:t>
            </a:r>
            <a:r>
              <a:rPr lang="fr-FR" b="1" dirty="0"/>
              <a:t> </a:t>
            </a:r>
            <a:r>
              <a:rPr lang="fr-FR" b="1" dirty="0" err="1"/>
              <a:t>projects</a:t>
            </a:r>
            <a:r>
              <a:rPr lang="fr-FR" b="1" dirty="0"/>
              <a:t> </a:t>
            </a:r>
            <a:r>
              <a:rPr lang="fr-FR" b="1" dirty="0" err="1"/>
              <a:t>remain</a:t>
            </a:r>
            <a:r>
              <a:rPr lang="fr-FR" b="1" dirty="0"/>
              <a:t> at the </a:t>
            </a:r>
            <a:r>
              <a:rPr lang="fr-FR" b="1" dirty="0" err="1"/>
              <a:t>study</a:t>
            </a:r>
            <a:r>
              <a:rPr lang="fr-FR" b="1" dirty="0"/>
              <a:t> stage, in line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some</a:t>
            </a:r>
            <a:r>
              <a:rPr lang="fr-FR" b="1" dirty="0"/>
              <a:t> </a:t>
            </a:r>
            <a:r>
              <a:rPr lang="fr-FR" b="1" dirty="0" err="1"/>
              <a:t>difficulties</a:t>
            </a:r>
            <a:r>
              <a:rPr lang="fr-FR" b="1" dirty="0"/>
              <a:t>: </a:t>
            </a:r>
          </a:p>
          <a:p>
            <a:pPr marL="0" indent="0">
              <a:buNone/>
            </a:pPr>
            <a:endParaRPr lang="fr-FR" b="1" dirty="0"/>
          </a:p>
          <a:p>
            <a:pPr lvl="1"/>
            <a:r>
              <a:rPr lang="fr-FR" dirty="0"/>
              <a:t>One of the major </a:t>
            </a:r>
            <a:r>
              <a:rPr lang="fr-FR" dirty="0" err="1"/>
              <a:t>difficulties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financing</a:t>
            </a:r>
            <a:r>
              <a:rPr lang="fr-FR" dirty="0"/>
              <a:t> a </a:t>
            </a:r>
            <a:r>
              <a:rPr lang="fr-FR" dirty="0" err="1"/>
              <a:t>vessel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new </a:t>
            </a:r>
            <a:r>
              <a:rPr lang="fr-FR" dirty="0" err="1"/>
              <a:t>engine</a:t>
            </a:r>
            <a:r>
              <a:rPr lang="fr-FR" dirty="0"/>
              <a:t> </a:t>
            </a:r>
            <a:r>
              <a:rPr lang="fr-FR" dirty="0" err="1"/>
              <a:t>technology</a:t>
            </a:r>
            <a:r>
              <a:rPr lang="fr-FR" dirty="0"/>
              <a:t> : the </a:t>
            </a:r>
            <a:r>
              <a:rPr lang="fr-FR" u="sng" dirty="0" err="1"/>
              <a:t>risks</a:t>
            </a:r>
            <a:r>
              <a:rPr lang="fr-FR" u="sng" dirty="0"/>
              <a:t> are high for </a:t>
            </a:r>
            <a:r>
              <a:rPr lang="fr-FR" u="sng" dirty="0" err="1"/>
              <a:t>shipowners</a:t>
            </a:r>
            <a:r>
              <a:rPr lang="fr-FR" u="sng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first to test and « </a:t>
            </a:r>
            <a:r>
              <a:rPr lang="fr-FR" dirty="0" err="1"/>
              <a:t>pay</a:t>
            </a:r>
            <a:r>
              <a:rPr lang="fr-FR" dirty="0"/>
              <a:t> the </a:t>
            </a:r>
            <a:r>
              <a:rPr lang="fr-FR" dirty="0" err="1"/>
              <a:t>price</a:t>
            </a:r>
            <a:r>
              <a:rPr lang="fr-FR" dirty="0"/>
              <a:t> » for a new </a:t>
            </a:r>
            <a:r>
              <a:rPr lang="fr-FR" dirty="0" err="1"/>
              <a:t>technology</a:t>
            </a:r>
            <a:r>
              <a:rPr lang="fr-FR" dirty="0"/>
              <a:t> ;</a:t>
            </a:r>
          </a:p>
          <a:p>
            <a:pPr lvl="1"/>
            <a:r>
              <a:rPr lang="fr-FR" dirty="0"/>
              <a:t>Public </a:t>
            </a:r>
            <a:r>
              <a:rPr lang="fr-FR" dirty="0" err="1"/>
              <a:t>funds</a:t>
            </a:r>
            <a:r>
              <a:rPr lang="fr-FR" dirty="0"/>
              <a:t> are </a:t>
            </a:r>
            <a:r>
              <a:rPr lang="fr-FR" dirty="0" err="1"/>
              <a:t>mainly</a:t>
            </a:r>
            <a:r>
              <a:rPr lang="fr-FR" dirty="0"/>
              <a:t> </a:t>
            </a:r>
            <a:r>
              <a:rPr lang="fr-FR" dirty="0" err="1"/>
              <a:t>directed</a:t>
            </a:r>
            <a:r>
              <a:rPr lang="fr-FR" dirty="0"/>
              <a:t> to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(</a:t>
            </a:r>
            <a:r>
              <a:rPr lang="fr-FR" u="sng" dirty="0"/>
              <a:t>not to </a:t>
            </a:r>
            <a:r>
              <a:rPr lang="fr-FR" u="sng" dirty="0" err="1"/>
              <a:t>cover</a:t>
            </a:r>
            <a:r>
              <a:rPr lang="fr-FR" u="sng" dirty="0"/>
              <a:t> the </a:t>
            </a:r>
            <a:r>
              <a:rPr lang="fr-FR" u="sng" dirty="0" err="1"/>
              <a:t>risk</a:t>
            </a:r>
            <a:r>
              <a:rPr lang="fr-FR" u="sng" dirty="0"/>
              <a:t> </a:t>
            </a:r>
            <a:r>
              <a:rPr lang="fr-FR" u="sng" dirty="0" err="1"/>
              <a:t>take</a:t>
            </a:r>
            <a:r>
              <a:rPr lang="fr-FR" u="sng" dirty="0"/>
              <a:t> </a:t>
            </a:r>
            <a:r>
              <a:rPr lang="fr-FR" u="sng" dirty="0" err="1"/>
              <a:t>from</a:t>
            </a:r>
            <a:r>
              <a:rPr lang="fr-FR" u="sng" dirty="0"/>
              <a:t> </a:t>
            </a:r>
            <a:r>
              <a:rPr lang="fr-FR" u="sng" dirty="0" err="1"/>
              <a:t>shipowner</a:t>
            </a:r>
            <a:r>
              <a:rPr lang="fr-FR" dirty="0"/>
              <a:t>) ;</a:t>
            </a:r>
          </a:p>
          <a:p>
            <a:pPr lvl="1"/>
            <a:r>
              <a:rPr lang="fr-FR" dirty="0"/>
              <a:t>Management </a:t>
            </a:r>
            <a:r>
              <a:rPr lang="fr-FR" dirty="0" err="1"/>
              <a:t>capacities</a:t>
            </a:r>
            <a:r>
              <a:rPr lang="fr-FR" dirty="0"/>
              <a:t> of the GT and the </a:t>
            </a:r>
            <a:r>
              <a:rPr lang="fr-FR" dirty="0" err="1"/>
              <a:t>engine</a:t>
            </a:r>
            <a:r>
              <a:rPr lang="fr-FR" dirty="0"/>
              <a:t> </a:t>
            </a:r>
            <a:r>
              <a:rPr lang="fr-FR" dirty="0" err="1"/>
              <a:t>powers</a:t>
            </a:r>
            <a:r>
              <a:rPr lang="fr-FR" dirty="0"/>
              <a:t> </a:t>
            </a:r>
            <a:r>
              <a:rPr lang="fr-FR" b="1" dirty="0"/>
              <a:t>: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originally</a:t>
            </a:r>
            <a:r>
              <a:rPr lang="fr-FR" dirty="0"/>
              <a:t> </a:t>
            </a:r>
            <a:r>
              <a:rPr lang="fr-FR" dirty="0" err="1"/>
              <a:t>designed</a:t>
            </a:r>
            <a:r>
              <a:rPr lang="fr-FR" dirty="0"/>
              <a:t> to </a:t>
            </a:r>
            <a:r>
              <a:rPr lang="fr-FR" dirty="0" err="1"/>
              <a:t>regulate</a:t>
            </a:r>
            <a:r>
              <a:rPr lang="fr-FR" dirty="0"/>
              <a:t> the </a:t>
            </a:r>
            <a:r>
              <a:rPr lang="fr-FR" dirty="0" err="1"/>
              <a:t>evolution</a:t>
            </a:r>
            <a:r>
              <a:rPr lang="fr-FR" dirty="0"/>
              <a:t> of </a:t>
            </a:r>
            <a:r>
              <a:rPr lang="fr-FR" dirty="0" err="1"/>
              <a:t>capacities</a:t>
            </a:r>
            <a:r>
              <a:rPr lang="fr-FR" dirty="0"/>
              <a:t> </a:t>
            </a:r>
            <a:r>
              <a:rPr lang="fr-FR" dirty="0" err="1"/>
              <a:t>supposedly</a:t>
            </a:r>
            <a:r>
              <a:rPr lang="fr-FR" dirty="0"/>
              <a:t> </a:t>
            </a:r>
            <a:r>
              <a:rPr lang="fr-FR" dirty="0" err="1"/>
              <a:t>reflected</a:t>
            </a:r>
            <a:r>
              <a:rPr lang="fr-FR" dirty="0"/>
              <a:t> the </a:t>
            </a:r>
            <a:r>
              <a:rPr lang="fr-FR" u="sng" dirty="0" err="1"/>
              <a:t>fishing</a:t>
            </a:r>
            <a:r>
              <a:rPr lang="fr-FR" u="sng" dirty="0"/>
              <a:t> </a:t>
            </a:r>
            <a:r>
              <a:rPr lang="fr-FR" u="sng" dirty="0" err="1"/>
              <a:t>capacities</a:t>
            </a:r>
            <a:r>
              <a:rPr lang="fr-FR" u="sng" dirty="0"/>
              <a:t> (CFP)</a:t>
            </a:r>
            <a:r>
              <a:rPr lang="fr-FR" dirty="0"/>
              <a:t>, and not the </a:t>
            </a:r>
            <a:r>
              <a:rPr lang="fr-FR" dirty="0" err="1"/>
              <a:t>emission</a:t>
            </a:r>
            <a:r>
              <a:rPr lang="fr-FR" dirty="0"/>
              <a:t> of GHG, </a:t>
            </a:r>
            <a:r>
              <a:rPr lang="fr-FR" dirty="0" err="1"/>
              <a:t>including</a:t>
            </a:r>
            <a:r>
              <a:rPr lang="fr-FR" dirty="0"/>
              <a:t> CO2 ; </a:t>
            </a:r>
          </a:p>
          <a:p>
            <a:pPr lvl="1"/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not possible to replace a </a:t>
            </a:r>
            <a:r>
              <a:rPr lang="fr-FR" dirty="0" err="1"/>
              <a:t>vessel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larger</a:t>
            </a:r>
            <a:r>
              <a:rPr lang="fr-FR" dirty="0"/>
              <a:t> one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hold</a:t>
            </a:r>
            <a:r>
              <a:rPr lang="fr-FR" dirty="0"/>
              <a:t> </a:t>
            </a:r>
            <a:r>
              <a:rPr lang="fr-FR" dirty="0" err="1"/>
              <a:t>capacity</a:t>
            </a:r>
            <a:r>
              <a:rPr lang="fr-FR" dirty="0"/>
              <a:t>, </a:t>
            </a:r>
            <a:r>
              <a:rPr lang="fr-FR" u="sng" dirty="0" err="1"/>
              <a:t>which</a:t>
            </a:r>
            <a:r>
              <a:rPr lang="fr-FR" u="sng" dirty="0"/>
              <a:t> </a:t>
            </a:r>
            <a:r>
              <a:rPr lang="fr-FR" u="sng" dirty="0" err="1"/>
              <a:t>prevents</a:t>
            </a:r>
            <a:r>
              <a:rPr lang="fr-FR" u="sng" dirty="0"/>
              <a:t> </a:t>
            </a:r>
            <a:r>
              <a:rPr lang="fr-FR" u="sng" dirty="0" err="1"/>
              <a:t>any</a:t>
            </a:r>
            <a:r>
              <a:rPr lang="fr-FR" u="sng" dirty="0"/>
              <a:t> </a:t>
            </a:r>
            <a:r>
              <a:rPr lang="fr-FR" u="sng" dirty="0" err="1"/>
              <a:t>attempt</a:t>
            </a:r>
            <a:r>
              <a:rPr lang="fr-FR" u="sng" dirty="0"/>
              <a:t> to move </a:t>
            </a:r>
            <a:r>
              <a:rPr lang="fr-FR" u="sng" dirty="0" err="1"/>
              <a:t>intermediate</a:t>
            </a:r>
            <a:r>
              <a:rPr lang="fr-FR" u="sng" dirty="0"/>
              <a:t> to </a:t>
            </a:r>
            <a:r>
              <a:rPr lang="fr-FR" u="sng" dirty="0" err="1"/>
              <a:t>other</a:t>
            </a:r>
            <a:r>
              <a:rPr lang="fr-FR" u="sng" dirty="0"/>
              <a:t> fuels/propulsion </a:t>
            </a:r>
            <a:r>
              <a:rPr lang="fr-FR" u="sng" dirty="0" err="1"/>
              <a:t>engine</a:t>
            </a:r>
            <a:r>
              <a:rPr lang="fr-FR" u="sng" dirty="0"/>
              <a:t> ; </a:t>
            </a:r>
          </a:p>
          <a:p>
            <a:pPr lvl="1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logistics</a:t>
            </a:r>
            <a:r>
              <a:rPr lang="fr-FR" dirty="0"/>
              <a:t> for marketing? How to </a:t>
            </a:r>
            <a:r>
              <a:rPr lang="fr-FR" dirty="0" err="1"/>
              <a:t>equip</a:t>
            </a:r>
            <a:r>
              <a:rPr lang="fr-FR" dirty="0"/>
              <a:t> the ports (</a:t>
            </a:r>
            <a:r>
              <a:rPr lang="fr-FR" dirty="0" err="1"/>
              <a:t>charging</a:t>
            </a:r>
            <a:r>
              <a:rPr lang="fr-FR" dirty="0"/>
              <a:t> station, LNG </a:t>
            </a:r>
            <a:r>
              <a:rPr lang="fr-FR" dirty="0" err="1"/>
              <a:t>storage</a:t>
            </a:r>
            <a:r>
              <a:rPr lang="fr-FR" dirty="0"/>
              <a:t>, maintenance, etc.)</a:t>
            </a:r>
            <a:endParaRPr lang="fr-FR" u="sng" dirty="0"/>
          </a:p>
          <a:p>
            <a:pPr lvl="1"/>
            <a:r>
              <a:rPr lang="fr-FR" dirty="0" err="1"/>
              <a:t>Crew</a:t>
            </a:r>
            <a:r>
              <a:rPr lang="fr-FR" dirty="0"/>
              <a:t> training adaptation </a:t>
            </a:r>
          </a:p>
          <a:p>
            <a:pPr lvl="1"/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47509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BC17A-90FF-7A43-A22B-728B4C45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8408"/>
            <a:ext cx="3590599" cy="4601183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3600" i="1" kern="1200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Recommendations</a:t>
            </a:r>
            <a: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on how </a:t>
            </a:r>
            <a:r>
              <a:rPr lang="fr-FR" sz="3600" i="1" kern="1200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</a:t>
            </a:r>
            <a: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i="1" kern="1200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</a:t>
            </a:r>
            <a: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i="1" kern="1200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progress</a:t>
            </a:r>
            <a: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C797CF0-C0EF-0446-B729-4F093DC2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372" y="1171837"/>
            <a:ext cx="7315200" cy="5120640"/>
          </a:xfrm>
        </p:spPr>
        <p:txBody>
          <a:bodyPr/>
          <a:lstStyle/>
          <a:p>
            <a:pPr marL="457200" indent="-457200" algn="just">
              <a:buFont typeface="Wingdings 2" pitchFamily="18" charset="2"/>
              <a:buAutoNum type="arabicParenBoth"/>
            </a:pPr>
            <a:r>
              <a:rPr lang="fr-FR" dirty="0" err="1"/>
              <a:t>We’ll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able to encourage </a:t>
            </a:r>
            <a:r>
              <a:rPr lang="fr-FR" dirty="0" err="1"/>
              <a:t>shipowners</a:t>
            </a:r>
            <a:r>
              <a:rPr lang="fr-FR" dirty="0"/>
              <a:t> to </a:t>
            </a:r>
            <a:r>
              <a:rPr lang="fr-FR" dirty="0" err="1"/>
              <a:t>invest</a:t>
            </a:r>
            <a:r>
              <a:rPr lang="fr-FR" dirty="0"/>
              <a:t> in technologies </a:t>
            </a:r>
            <a:r>
              <a:rPr lang="fr-FR" dirty="0" err="1"/>
              <a:t>that</a:t>
            </a:r>
            <a:r>
              <a:rPr lang="fr-FR" dirty="0"/>
              <a:t> are not </a:t>
            </a:r>
            <a:r>
              <a:rPr lang="fr-FR" dirty="0" err="1"/>
              <a:t>yet</a:t>
            </a:r>
            <a:r>
              <a:rPr lang="fr-FR" dirty="0"/>
              <a:t> mature </a:t>
            </a:r>
          </a:p>
          <a:p>
            <a:pPr marL="457200" indent="-457200" algn="just">
              <a:buFont typeface="Wingdings 2" pitchFamily="18" charset="2"/>
              <a:buAutoNum type="arabicParenBoth"/>
            </a:pPr>
            <a:endParaRPr lang="fr-FR" dirty="0"/>
          </a:p>
          <a:p>
            <a:pPr marL="457200" indent="-457200" algn="just">
              <a:buFont typeface="Wingdings 2" pitchFamily="18" charset="2"/>
              <a:buAutoNum type="arabicParenBoth"/>
            </a:pPr>
            <a:r>
              <a:rPr lang="fr-FR" dirty="0" err="1"/>
              <a:t>Lack</a:t>
            </a:r>
            <a:r>
              <a:rPr lang="fr-FR" dirty="0"/>
              <a:t> of a real </a:t>
            </a:r>
            <a:r>
              <a:rPr lang="fr-FR" dirty="0" err="1"/>
              <a:t>inventory</a:t>
            </a:r>
            <a:r>
              <a:rPr lang="fr-FR" dirty="0"/>
              <a:t> of possible </a:t>
            </a:r>
            <a:r>
              <a:rPr lang="fr-FR" dirty="0" err="1"/>
              <a:t>improvements</a:t>
            </a:r>
            <a:r>
              <a:rPr lang="fr-FR" dirty="0"/>
              <a:t>, </a:t>
            </a:r>
            <a:r>
              <a:rPr lang="fr-FR" dirty="0" err="1"/>
              <a:t>according</a:t>
            </a:r>
            <a:r>
              <a:rPr lang="fr-FR" dirty="0"/>
              <a:t> to experts, and of the </a:t>
            </a:r>
            <a:r>
              <a:rPr lang="fr-FR" dirty="0" err="1"/>
              <a:t>costs</a:t>
            </a:r>
            <a:r>
              <a:rPr lang="fr-FR" dirty="0"/>
              <a:t>/</a:t>
            </a:r>
            <a:r>
              <a:rPr lang="fr-FR" dirty="0" err="1"/>
              <a:t>benefits</a:t>
            </a:r>
            <a:r>
              <a:rPr lang="fr-FR" dirty="0"/>
              <a:t> of </a:t>
            </a:r>
            <a:r>
              <a:rPr lang="fr-FR" dirty="0" err="1"/>
              <a:t>these</a:t>
            </a:r>
            <a:r>
              <a:rPr lang="fr-FR" dirty="0"/>
              <a:t> solutions, </a:t>
            </a:r>
            <a:r>
              <a:rPr lang="fr-FR" dirty="0" err="1"/>
              <a:t>including</a:t>
            </a:r>
            <a:r>
              <a:rPr lang="fr-FR" dirty="0"/>
              <a:t> for yachting and shipping</a:t>
            </a:r>
          </a:p>
          <a:p>
            <a:pPr marL="457200" indent="-457200" algn="just">
              <a:buAutoNum type="arabicParenBoth"/>
            </a:pPr>
            <a:endParaRPr lang="fr-FR" dirty="0"/>
          </a:p>
          <a:p>
            <a:pPr marL="457200" indent="-457200" algn="just">
              <a:buAutoNum type="arabicParenBoth"/>
            </a:pPr>
            <a:r>
              <a:rPr lang="fr-FR" b="1" dirty="0" err="1"/>
              <a:t>Improve</a:t>
            </a:r>
            <a:r>
              <a:rPr lang="fr-FR" b="1" dirty="0"/>
              <a:t> discussions at EU </a:t>
            </a:r>
            <a:r>
              <a:rPr lang="fr-FR" b="1" dirty="0" err="1"/>
              <a:t>level</a:t>
            </a:r>
            <a:r>
              <a:rPr lang="fr-FR" b="1" dirty="0"/>
              <a:t> </a:t>
            </a:r>
            <a:r>
              <a:rPr lang="fr-FR" b="1" dirty="0" err="1"/>
              <a:t>between</a:t>
            </a:r>
            <a:r>
              <a:rPr lang="fr-FR" b="1" dirty="0"/>
              <a:t> </a:t>
            </a:r>
            <a:r>
              <a:rPr lang="fr-FR" b="1" dirty="0" err="1"/>
              <a:t>policymakers</a:t>
            </a:r>
            <a:r>
              <a:rPr lang="fr-FR" b="1" dirty="0"/>
              <a:t>, </a:t>
            </a:r>
            <a:r>
              <a:rPr lang="fr-FR" b="1" dirty="0" err="1"/>
              <a:t>engine</a:t>
            </a:r>
            <a:r>
              <a:rPr lang="fr-FR" b="1" dirty="0"/>
              <a:t> </a:t>
            </a:r>
            <a:r>
              <a:rPr lang="fr-FR" b="1" dirty="0" err="1"/>
              <a:t>manifacturerers</a:t>
            </a:r>
            <a:r>
              <a:rPr lang="fr-FR" b="1" dirty="0"/>
              <a:t> and </a:t>
            </a:r>
            <a:r>
              <a:rPr lang="fr-FR" b="1" dirty="0" err="1"/>
              <a:t>representatives</a:t>
            </a:r>
            <a:r>
              <a:rPr lang="fr-FR" b="1" dirty="0"/>
              <a:t> </a:t>
            </a:r>
            <a:r>
              <a:rPr lang="fr-FR" b="1" dirty="0" err="1"/>
              <a:t>from</a:t>
            </a:r>
            <a:r>
              <a:rPr lang="fr-FR" b="1" dirty="0"/>
              <a:t> the </a:t>
            </a:r>
            <a:r>
              <a:rPr lang="fr-FR" b="1" dirty="0" err="1"/>
              <a:t>fisheries</a:t>
            </a:r>
            <a:r>
              <a:rPr lang="fr-FR" b="1" dirty="0"/>
              <a:t>  (as </a:t>
            </a:r>
            <a:r>
              <a:rPr lang="fr-FR" b="1" dirty="0" err="1"/>
              <a:t>event</a:t>
            </a:r>
            <a:r>
              <a:rPr lang="fr-FR" b="1" dirty="0"/>
              <a:t> </a:t>
            </a:r>
            <a:r>
              <a:rPr lang="fr-FR" b="1" dirty="0" err="1"/>
              <a:t>organized</a:t>
            </a:r>
            <a:r>
              <a:rPr lang="fr-FR" b="1" dirty="0"/>
              <a:t> </a:t>
            </a:r>
            <a:r>
              <a:rPr lang="fr-FR" b="1" dirty="0" err="1"/>
              <a:t>today</a:t>
            </a:r>
            <a:r>
              <a:rPr lang="fr-FR" b="1" dirty="0"/>
              <a:t>) </a:t>
            </a:r>
          </a:p>
          <a:p>
            <a:pPr marL="457200" indent="-457200" algn="just">
              <a:buAutoNum type="arabicParenBoth"/>
            </a:pPr>
            <a:endParaRPr lang="fr-FR" b="1" dirty="0"/>
          </a:p>
          <a:p>
            <a:pPr marL="457200" indent="-457200" algn="just">
              <a:buAutoNum type="arabicParenBoth"/>
            </a:pPr>
            <a:r>
              <a:rPr lang="en-US" dirty="0"/>
              <a:t>Need to a real investigation of the degree of maturation of these technologies and their degree of adaptation/limitation</a:t>
            </a:r>
            <a:r>
              <a:rPr lang="fr-FR" dirty="0"/>
              <a:t> </a:t>
            </a:r>
            <a:r>
              <a:rPr lang="fr-FR" b="1" dirty="0"/>
              <a:t>= </a:t>
            </a:r>
            <a:r>
              <a:rPr lang="fr-FR" b="1" u="sng" dirty="0" err="1"/>
              <a:t>finding</a:t>
            </a:r>
            <a:r>
              <a:rPr lang="fr-FR" b="1" u="sng" dirty="0"/>
              <a:t> solutions to </a:t>
            </a:r>
            <a:r>
              <a:rPr lang="fr-FR" b="1" u="sng" dirty="0" err="1"/>
              <a:t>common</a:t>
            </a:r>
            <a:r>
              <a:rPr lang="fr-FR" b="1" u="sng" dirty="0"/>
              <a:t> </a:t>
            </a:r>
            <a:r>
              <a:rPr lang="fr-FR" b="1" u="sng" dirty="0" err="1"/>
              <a:t>difficulties</a:t>
            </a:r>
            <a:r>
              <a:rPr lang="fr-FR" b="1" u="sng" dirty="0"/>
              <a:t> </a:t>
            </a:r>
          </a:p>
          <a:p>
            <a:pPr marL="457200" indent="-457200" algn="just">
              <a:buAutoNum type="arabicParenBoth"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6D9F31-7177-4D4A-BE1C-FF4E19009A0B}"/>
              </a:ext>
            </a:extLst>
          </p:cNvPr>
          <p:cNvSpPr txBox="1"/>
          <p:nvPr/>
        </p:nvSpPr>
        <p:spPr>
          <a:xfrm>
            <a:off x="3494314" y="365468"/>
            <a:ext cx="82622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to respond to these limitations and how to progress collectively?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955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BC17A-90FF-7A43-A22B-728B4C45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3" y="1123837"/>
            <a:ext cx="3138353" cy="4601183"/>
          </a:xfrm>
        </p:spPr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b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Union des Armateurs à la Pêche de France </a:t>
            </a:r>
            <a:b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24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Jérôme Jourdain</a:t>
            </a:r>
            <a:br>
              <a:rPr lang="fr-FR" sz="24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2400" i="1" kern="1200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jj@uapf.org</a:t>
            </a:r>
            <a:r>
              <a:rPr lang="fr-FR" sz="24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endParaRPr lang="fr-FR" sz="3600" i="1" kern="1200" spc="-6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C797CF0-C0EF-0446-B729-4F093DC2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357" y="864108"/>
            <a:ext cx="7315200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i="1" dirty="0" err="1"/>
              <a:t>Thank</a:t>
            </a:r>
            <a:r>
              <a:rPr lang="fr-FR" sz="6000" i="1" dirty="0"/>
              <a:t> </a:t>
            </a:r>
            <a:r>
              <a:rPr lang="fr-FR" sz="6000" i="1" dirty="0" err="1"/>
              <a:t>you</a:t>
            </a:r>
            <a:endParaRPr lang="fr-FR" sz="6000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691678-AEC9-9042-BDF1-B219FD702D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775" y="1132980"/>
            <a:ext cx="2674347" cy="15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5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339AF-A0AA-B344-8168-147A76F7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The maritime </a:t>
            </a:r>
            <a:r>
              <a:rPr lang="fr-FR" i="1" dirty="0" err="1"/>
              <a:t>sector</a:t>
            </a:r>
            <a:r>
              <a:rPr lang="fr-FR" i="1" dirty="0"/>
              <a:t> must </a:t>
            </a:r>
            <a:r>
              <a:rPr lang="fr-FR" i="1" dirty="0" err="1"/>
              <a:t>reduce</a:t>
            </a:r>
            <a:r>
              <a:rPr lang="fr-FR" i="1" dirty="0"/>
              <a:t> </a:t>
            </a:r>
            <a:r>
              <a:rPr lang="fr-FR" i="1" dirty="0" err="1"/>
              <a:t>its</a:t>
            </a:r>
            <a:r>
              <a:rPr lang="fr-FR" i="1" dirty="0"/>
              <a:t> GHG </a:t>
            </a:r>
            <a:r>
              <a:rPr lang="fr-FR" i="1" dirty="0" err="1"/>
              <a:t>emissions</a:t>
            </a:r>
            <a:endParaRPr lang="fr-FR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04BA90-A797-4E4E-8DE7-A070700ED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 err="1"/>
              <a:t>Where</a:t>
            </a:r>
            <a:r>
              <a:rPr lang="fr-FR" sz="2400" b="1" dirty="0"/>
              <a:t> to place EU </a:t>
            </a:r>
            <a:r>
              <a:rPr lang="fr-FR" sz="2400" b="1" dirty="0" err="1"/>
              <a:t>fisheries</a:t>
            </a:r>
            <a:r>
              <a:rPr lang="fr-FR" sz="2400" b="1" dirty="0"/>
              <a:t> </a:t>
            </a:r>
            <a:r>
              <a:rPr lang="fr-FR" sz="2400" b="1" dirty="0" err="1"/>
              <a:t>sector</a:t>
            </a:r>
            <a:r>
              <a:rPr lang="fr-FR" sz="2400" b="1" dirty="0"/>
              <a:t> ?</a:t>
            </a:r>
          </a:p>
          <a:p>
            <a:endParaRPr lang="fr-FR" sz="1800" dirty="0"/>
          </a:p>
          <a:p>
            <a:r>
              <a:rPr lang="fr-FR" sz="1800" dirty="0"/>
              <a:t>The </a:t>
            </a:r>
            <a:r>
              <a:rPr lang="fr-FR" sz="1800" b="1" dirty="0"/>
              <a:t>Paris Agreement (2015) </a:t>
            </a:r>
            <a:r>
              <a:rPr lang="fr-FR" sz="1800" dirty="0" err="1"/>
              <a:t>brings</a:t>
            </a:r>
            <a:r>
              <a:rPr lang="fr-FR" sz="1800" dirty="0"/>
              <a:t> all nations to </a:t>
            </a:r>
            <a:r>
              <a:rPr lang="fr-FR" sz="1800" dirty="0" err="1"/>
              <a:t>undertake</a:t>
            </a:r>
            <a:r>
              <a:rPr lang="fr-FR" sz="1800" dirty="0"/>
              <a:t> </a:t>
            </a:r>
            <a:r>
              <a:rPr lang="fr-FR" sz="1800" dirty="0" err="1"/>
              <a:t>ambitious</a:t>
            </a:r>
            <a:r>
              <a:rPr lang="fr-FR" sz="1800" dirty="0"/>
              <a:t> efforts to </a:t>
            </a:r>
            <a:r>
              <a:rPr lang="fr-FR" sz="1800" b="1" dirty="0"/>
              <a:t>combat </a:t>
            </a:r>
            <a:r>
              <a:rPr lang="fr-FR" sz="1800" b="1" dirty="0" err="1"/>
              <a:t>climate</a:t>
            </a:r>
            <a:r>
              <a:rPr lang="fr-FR" sz="1800" b="1" dirty="0"/>
              <a:t> change and </a:t>
            </a:r>
            <a:r>
              <a:rPr lang="fr-FR" sz="1800" b="1" dirty="0" err="1"/>
              <a:t>adapt</a:t>
            </a:r>
            <a:r>
              <a:rPr lang="fr-FR" sz="1800" b="1" dirty="0"/>
              <a:t> to </a:t>
            </a:r>
            <a:r>
              <a:rPr lang="fr-FR" sz="1800" b="1" dirty="0" err="1"/>
              <a:t>its</a:t>
            </a:r>
            <a:r>
              <a:rPr lang="fr-FR" sz="1800" b="1" dirty="0"/>
              <a:t> </a:t>
            </a:r>
            <a:r>
              <a:rPr lang="fr-FR" sz="1800" b="1" dirty="0" err="1"/>
              <a:t>effects</a:t>
            </a:r>
            <a:r>
              <a:rPr lang="fr-FR" sz="1800" b="1" dirty="0"/>
              <a:t> </a:t>
            </a:r>
          </a:p>
          <a:p>
            <a:r>
              <a:rPr lang="fr-FR" sz="1800" dirty="0" err="1"/>
              <a:t>Two</a:t>
            </a:r>
            <a:r>
              <a:rPr lang="fr-FR" sz="1800" dirty="0"/>
              <a:t> options : </a:t>
            </a:r>
          </a:p>
          <a:p>
            <a:pPr lvl="1"/>
            <a:r>
              <a:rPr lang="fr-FR" b="1" dirty="0" err="1"/>
              <a:t>Follow</a:t>
            </a:r>
            <a:r>
              <a:rPr lang="fr-FR" b="1" dirty="0"/>
              <a:t> the IMO </a:t>
            </a:r>
            <a:r>
              <a:rPr lang="fr-FR" b="1" dirty="0" err="1"/>
              <a:t>targets</a:t>
            </a:r>
            <a:r>
              <a:rPr lang="fr-FR" dirty="0"/>
              <a:t>: 40%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 in 2030 </a:t>
            </a:r>
            <a:r>
              <a:rPr lang="fr-FR" dirty="0" err="1"/>
              <a:t>compared</a:t>
            </a:r>
            <a:r>
              <a:rPr lang="fr-FR" dirty="0"/>
              <a:t> to 2008; 50% </a:t>
            </a:r>
            <a:r>
              <a:rPr lang="fr-FR" dirty="0" err="1"/>
              <a:t>less</a:t>
            </a:r>
            <a:r>
              <a:rPr lang="fr-FR" dirty="0"/>
              <a:t> in 2050 ; </a:t>
            </a:r>
          </a:p>
          <a:p>
            <a:pPr lvl="1"/>
            <a:r>
              <a:rPr lang="fr-FR" dirty="0"/>
              <a:t>Be </a:t>
            </a:r>
            <a:r>
              <a:rPr lang="fr-FR" dirty="0" err="1"/>
              <a:t>subject</a:t>
            </a:r>
            <a:r>
              <a:rPr lang="fr-FR" dirty="0"/>
              <a:t> to </a:t>
            </a:r>
            <a:r>
              <a:rPr lang="fr-FR" b="1" dirty="0" err="1"/>
              <a:t>European</a:t>
            </a:r>
            <a:r>
              <a:rPr lang="fr-FR" b="1" dirty="0"/>
              <a:t> or national </a:t>
            </a:r>
            <a:r>
              <a:rPr lang="fr-FR" b="1" dirty="0" err="1"/>
              <a:t>measures</a:t>
            </a:r>
            <a:r>
              <a:rPr lang="fr-FR" b="1" dirty="0"/>
              <a:t> </a:t>
            </a:r>
            <a:r>
              <a:rPr lang="fr-FR" dirty="0" err="1"/>
              <a:t>that</a:t>
            </a:r>
            <a:r>
              <a:rPr lang="fr-FR" dirty="0"/>
              <a:t> tend </a:t>
            </a:r>
            <a:r>
              <a:rPr lang="fr-FR" dirty="0" err="1"/>
              <a:t>towards</a:t>
            </a:r>
            <a:r>
              <a:rPr lang="fr-FR" dirty="0"/>
              <a:t> </a:t>
            </a:r>
            <a:r>
              <a:rPr lang="fr-FR" dirty="0" err="1"/>
              <a:t>neutrality</a:t>
            </a:r>
            <a:r>
              <a:rPr lang="fr-FR" dirty="0"/>
              <a:t> in 2050,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environmental</a:t>
            </a:r>
            <a:r>
              <a:rPr lang="fr-FR" dirty="0"/>
              <a:t> taxation of fuels or fuel </a:t>
            </a:r>
            <a:r>
              <a:rPr lang="fr-FR" dirty="0" err="1"/>
              <a:t>consumption</a:t>
            </a:r>
            <a:r>
              <a:rPr lang="fr-FR" dirty="0"/>
              <a:t> </a:t>
            </a:r>
            <a:r>
              <a:rPr lang="fr-FR" dirty="0" err="1"/>
              <a:t>reduction</a:t>
            </a:r>
            <a:r>
              <a:rPr lang="fr-FR" dirty="0"/>
              <a:t> </a:t>
            </a:r>
            <a:r>
              <a:rPr lang="fr-FR" dirty="0" err="1"/>
              <a:t>targets</a:t>
            </a:r>
            <a:endParaRPr lang="fr-FR" dirty="0"/>
          </a:p>
          <a:p>
            <a:pPr marL="182880" lvl="1">
              <a:spcBef>
                <a:spcPts val="1200"/>
              </a:spcBef>
            </a:pPr>
            <a:r>
              <a:rPr lang="fr-FR" dirty="0"/>
              <a:t>EU Green Deal, « Fit for 55 », etc. </a:t>
            </a:r>
          </a:p>
        </p:txBody>
      </p:sp>
    </p:spTree>
    <p:extLst>
      <p:ext uri="{BB962C8B-B14F-4D97-AF65-F5344CB8AC3E}">
        <p14:creationId xmlns:p14="http://schemas.microsoft.com/office/powerpoint/2010/main" val="249756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AD1AF-C0CC-6D4F-8D0C-6F98049F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53740" cy="4601183"/>
          </a:xfrm>
        </p:spPr>
        <p:txBody>
          <a:bodyPr>
            <a:noAutofit/>
          </a:bodyPr>
          <a:lstStyle/>
          <a:p>
            <a:r>
              <a:rPr lang="fr-FR" sz="3200" i="1" dirty="0" err="1"/>
              <a:t>Continuous</a:t>
            </a:r>
            <a:r>
              <a:rPr lang="fr-FR" sz="3200" i="1" dirty="0"/>
              <a:t> </a:t>
            </a:r>
            <a:r>
              <a:rPr lang="fr-FR" sz="3200" i="1" dirty="0" err="1"/>
              <a:t>decline</a:t>
            </a:r>
            <a:r>
              <a:rPr lang="fr-FR" sz="3200" i="1" dirty="0"/>
              <a:t> CO2 </a:t>
            </a:r>
            <a:r>
              <a:rPr lang="fr-FR" sz="3200" i="1" dirty="0" err="1"/>
              <a:t>emissions</a:t>
            </a:r>
            <a:r>
              <a:rPr lang="fr-FR" sz="3200" i="1" dirty="0"/>
              <a:t> </a:t>
            </a:r>
            <a:r>
              <a:rPr lang="fr-FR" sz="3200" i="1" dirty="0" err="1"/>
              <a:t>from</a:t>
            </a:r>
            <a:r>
              <a:rPr lang="fr-FR" sz="3200" i="1" dirty="0"/>
              <a:t> EU </a:t>
            </a:r>
            <a:r>
              <a:rPr lang="fr-FR" sz="3200" i="1" dirty="0" err="1"/>
              <a:t>fleet</a:t>
            </a:r>
            <a:r>
              <a:rPr lang="fr-FR" sz="3200" i="1" dirty="0"/>
              <a:t> :</a:t>
            </a:r>
            <a:br>
              <a:rPr lang="fr-FR" sz="3200" dirty="0"/>
            </a:br>
            <a:r>
              <a:rPr lang="fr-FR" sz="3200" b="1" i="1" dirty="0"/>
              <a:t>-50% in 2017 </a:t>
            </a:r>
            <a:r>
              <a:rPr lang="fr-FR" sz="3200" b="1" i="1" dirty="0" err="1"/>
              <a:t>compared</a:t>
            </a:r>
            <a:r>
              <a:rPr lang="fr-FR" sz="3200" b="1" i="1" dirty="0"/>
              <a:t> to 1990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8B25C68-A44E-1F43-95F6-068510C87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1492" y="1107213"/>
            <a:ext cx="6502755" cy="3901653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EC5C325-6FD8-BC46-80BE-01D988255763}"/>
              </a:ext>
            </a:extLst>
          </p:cNvPr>
          <p:cNvSpPr txBox="1">
            <a:spLocks/>
          </p:cNvSpPr>
          <p:nvPr/>
        </p:nvSpPr>
        <p:spPr>
          <a:xfrm>
            <a:off x="3506659" y="5187992"/>
            <a:ext cx="8432422" cy="1432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EU </a:t>
            </a:r>
            <a:r>
              <a:rPr lang="fr-FR" b="1" dirty="0" err="1"/>
              <a:t>rules</a:t>
            </a:r>
            <a:r>
              <a:rPr lang="fr-FR" b="1" dirty="0"/>
              <a:t> for </a:t>
            </a:r>
            <a:r>
              <a:rPr lang="fr-FR" b="1" dirty="0" err="1"/>
              <a:t>managing</a:t>
            </a:r>
            <a:r>
              <a:rPr lang="fr-FR" b="1" dirty="0"/>
              <a:t> the </a:t>
            </a:r>
            <a:r>
              <a:rPr lang="fr-FR" b="1" dirty="0" err="1"/>
              <a:t>capacity</a:t>
            </a:r>
            <a:r>
              <a:rPr lang="fr-FR" b="1" dirty="0"/>
              <a:t> of the EU </a:t>
            </a:r>
            <a:r>
              <a:rPr lang="fr-FR" b="1" dirty="0" err="1"/>
              <a:t>fishing</a:t>
            </a:r>
            <a:r>
              <a:rPr lang="fr-FR" b="1" dirty="0"/>
              <a:t> </a:t>
            </a:r>
            <a:r>
              <a:rPr lang="fr-FR" b="1" dirty="0" err="1"/>
              <a:t>fleet</a:t>
            </a:r>
            <a:r>
              <a:rPr lang="fr-FR" b="1" dirty="0"/>
              <a:t> </a:t>
            </a:r>
            <a:r>
              <a:rPr lang="fr-FR" dirty="0"/>
              <a:t>: </a:t>
            </a:r>
            <a:r>
              <a:rPr lang="fr-FR" dirty="0" err="1"/>
              <a:t>engine</a:t>
            </a:r>
            <a:r>
              <a:rPr lang="fr-FR" dirty="0"/>
              <a:t> power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59% of the </a:t>
            </a:r>
            <a:r>
              <a:rPr lang="fr-FR" dirty="0" err="1"/>
              <a:t>engine</a:t>
            </a:r>
            <a:r>
              <a:rPr lang="fr-FR" dirty="0"/>
              <a:t> power </a:t>
            </a:r>
            <a:r>
              <a:rPr lang="fr-FR" dirty="0" err="1"/>
              <a:t>recorded</a:t>
            </a:r>
            <a:r>
              <a:rPr lang="fr-FR" dirty="0"/>
              <a:t> in 1990</a:t>
            </a:r>
          </a:p>
          <a:p>
            <a:pPr marL="0" indent="0">
              <a:buNone/>
            </a:pPr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undeniable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b="1" dirty="0" err="1"/>
              <a:t>technological</a:t>
            </a:r>
            <a:r>
              <a:rPr lang="fr-FR" b="1" dirty="0"/>
              <a:t> </a:t>
            </a:r>
            <a:r>
              <a:rPr lang="fr-FR" b="1" dirty="0" err="1"/>
              <a:t>progress</a:t>
            </a:r>
            <a:r>
              <a:rPr lang="fr-FR" b="1" dirty="0"/>
              <a:t> has </a:t>
            </a:r>
            <a:r>
              <a:rPr lang="fr-FR" b="1" dirty="0" err="1"/>
              <a:t>improved</a:t>
            </a:r>
            <a:r>
              <a:rPr lang="fr-FR" b="1" dirty="0"/>
              <a:t> the </a:t>
            </a:r>
            <a:r>
              <a:rPr lang="fr-FR" b="1" dirty="0" err="1"/>
              <a:t>efficiency</a:t>
            </a:r>
            <a:r>
              <a:rPr lang="fr-FR" b="1" dirty="0"/>
              <a:t> of EU </a:t>
            </a:r>
            <a:r>
              <a:rPr lang="fr-FR" b="1" dirty="0" err="1"/>
              <a:t>fishing</a:t>
            </a:r>
            <a:r>
              <a:rPr lang="fr-FR" b="1" dirty="0"/>
              <a:t> </a:t>
            </a:r>
            <a:r>
              <a:rPr lang="fr-FR" b="1" dirty="0" err="1"/>
              <a:t>vessels</a:t>
            </a:r>
            <a:r>
              <a:rPr lang="fr-FR" b="1" dirty="0"/>
              <a:t> </a:t>
            </a:r>
            <a:r>
              <a:rPr lang="fr-FR" b="1" dirty="0" err="1"/>
              <a:t>since</a:t>
            </a:r>
            <a:r>
              <a:rPr lang="fr-FR" b="1" dirty="0"/>
              <a:t> 1990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1DB004-D249-7245-8862-6CC6DE53BDEC}"/>
              </a:ext>
            </a:extLst>
          </p:cNvPr>
          <p:cNvSpPr txBox="1"/>
          <p:nvPr/>
        </p:nvSpPr>
        <p:spPr>
          <a:xfrm>
            <a:off x="3306720" y="463652"/>
            <a:ext cx="8832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1" dirty="0"/>
              <a:t>EU </a:t>
            </a:r>
            <a:r>
              <a:rPr lang="fr-FR" sz="1800" b="1" i="1" dirty="0" err="1"/>
              <a:t>Fishing</a:t>
            </a:r>
            <a:r>
              <a:rPr lang="fr-FR" sz="1800" b="1" i="1" dirty="0"/>
              <a:t> </a:t>
            </a:r>
            <a:r>
              <a:rPr lang="fr-FR" sz="1800" b="1" i="1" dirty="0" err="1"/>
              <a:t>sector</a:t>
            </a:r>
            <a:r>
              <a:rPr lang="fr-FR" sz="1800" b="1" i="1" dirty="0"/>
              <a:t> has </a:t>
            </a:r>
            <a:r>
              <a:rPr lang="fr-FR" sz="1800" b="1" i="1" dirty="0" err="1"/>
              <a:t>already</a:t>
            </a:r>
            <a:r>
              <a:rPr lang="fr-FR" sz="1800" b="1" i="1" dirty="0"/>
              <a:t> come a long </a:t>
            </a:r>
            <a:r>
              <a:rPr lang="fr-FR" sz="1800" b="1" i="1" dirty="0" err="1"/>
              <a:t>way</a:t>
            </a:r>
            <a:r>
              <a:rPr lang="fr-FR" sz="1800" b="1" i="1" dirty="0"/>
              <a:t> to </a:t>
            </a:r>
            <a:r>
              <a:rPr lang="fr-FR" sz="1800" b="1" i="1" dirty="0" err="1"/>
              <a:t>reduce</a:t>
            </a:r>
            <a:r>
              <a:rPr lang="fr-FR" sz="1800" b="1" i="1" dirty="0"/>
              <a:t> </a:t>
            </a:r>
            <a:r>
              <a:rPr lang="fr-FR" sz="1800" b="1" i="1" dirty="0" err="1"/>
              <a:t>Carbon</a:t>
            </a:r>
            <a:r>
              <a:rPr lang="fr-FR" sz="1800" b="1" i="1" dirty="0"/>
              <a:t> </a:t>
            </a:r>
            <a:r>
              <a:rPr lang="fr-FR" sz="1800" b="1" i="1" dirty="0" err="1"/>
              <a:t>Aquatic</a:t>
            </a:r>
            <a:r>
              <a:rPr lang="fr-FR" sz="1800" b="1" i="1" dirty="0"/>
              <a:t> Food Production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7343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CF240-3F79-6244-BC47-52A384FD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212679" cy="4601183"/>
          </a:xfrm>
        </p:spPr>
        <p:txBody>
          <a:bodyPr/>
          <a:lstStyle/>
          <a:p>
            <a:r>
              <a:rPr lang="fr-FR" i="1" dirty="0" err="1"/>
              <a:t>What</a:t>
            </a:r>
            <a:r>
              <a:rPr lang="fr-FR" i="1" dirty="0"/>
              <a:t> </a:t>
            </a:r>
            <a:r>
              <a:rPr lang="fr-FR" i="1" dirty="0" err="1"/>
              <a:t>is</a:t>
            </a:r>
            <a:r>
              <a:rPr lang="fr-FR" i="1" dirty="0"/>
              <a:t> </a:t>
            </a:r>
            <a:r>
              <a:rPr lang="fr-FR" i="1" dirty="0" err="1"/>
              <a:t>being</a:t>
            </a:r>
            <a:r>
              <a:rPr lang="fr-FR" i="1" dirty="0"/>
              <a:t> </a:t>
            </a:r>
            <a:r>
              <a:rPr lang="fr-FR" i="1" dirty="0" err="1"/>
              <a:t>done</a:t>
            </a:r>
            <a:r>
              <a:rPr lang="fr-FR" i="1" dirty="0"/>
              <a:t> to </a:t>
            </a:r>
            <a:r>
              <a:rPr lang="fr-FR" i="1" dirty="0" err="1"/>
              <a:t>reduce</a:t>
            </a:r>
            <a:r>
              <a:rPr lang="fr-FR" i="1" dirty="0"/>
              <a:t> </a:t>
            </a:r>
            <a:r>
              <a:rPr lang="fr-FR" i="1" dirty="0" err="1"/>
              <a:t>individual</a:t>
            </a:r>
            <a:r>
              <a:rPr lang="fr-FR" i="1" dirty="0"/>
              <a:t> </a:t>
            </a:r>
            <a:r>
              <a:rPr lang="fr-FR" i="1" dirty="0" err="1"/>
              <a:t>fishing</a:t>
            </a:r>
            <a:r>
              <a:rPr lang="fr-FR" i="1" dirty="0"/>
              <a:t> </a:t>
            </a:r>
            <a:r>
              <a:rPr lang="fr-FR" i="1" dirty="0" err="1"/>
              <a:t>emissions</a:t>
            </a:r>
            <a:r>
              <a:rPr lang="fr-FR" i="1" dirty="0"/>
              <a:t> ?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867431-3E18-B745-AFFD-CCC6AA74B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 err="1"/>
              <a:t>Current</a:t>
            </a:r>
            <a:r>
              <a:rPr lang="fr-FR" sz="2400" b="1" dirty="0"/>
              <a:t> viable options</a:t>
            </a:r>
            <a:endParaRPr lang="fr-FR" dirty="0"/>
          </a:p>
          <a:p>
            <a:r>
              <a:rPr lang="fr-FR" b="1" dirty="0"/>
              <a:t>Equipment</a:t>
            </a:r>
            <a:r>
              <a:rPr lang="fr-FR" dirty="0"/>
              <a:t> : </a:t>
            </a:r>
            <a:r>
              <a:rPr lang="fr-FR" dirty="0" err="1"/>
              <a:t>bulbous</a:t>
            </a:r>
            <a:r>
              <a:rPr lang="fr-FR" dirty="0"/>
              <a:t> </a:t>
            </a:r>
            <a:r>
              <a:rPr lang="fr-FR" dirty="0" err="1"/>
              <a:t>bow</a:t>
            </a:r>
            <a:r>
              <a:rPr lang="fr-FR" dirty="0"/>
              <a:t>, </a:t>
            </a:r>
            <a:r>
              <a:rPr lang="fr-FR" dirty="0" err="1"/>
              <a:t>propeller</a:t>
            </a:r>
            <a:r>
              <a:rPr lang="fr-FR" dirty="0"/>
              <a:t>, </a:t>
            </a:r>
            <a:r>
              <a:rPr lang="fr-FR" dirty="0" err="1"/>
              <a:t>rudder</a:t>
            </a:r>
            <a:r>
              <a:rPr lang="fr-FR" dirty="0"/>
              <a:t>, etc. </a:t>
            </a:r>
          </a:p>
          <a:p>
            <a:r>
              <a:rPr lang="fr-FR" b="1" dirty="0"/>
              <a:t>Exploitation</a:t>
            </a:r>
            <a:r>
              <a:rPr lang="fr-FR" dirty="0"/>
              <a:t> : </a:t>
            </a:r>
            <a:r>
              <a:rPr lang="fr-FR" dirty="0" err="1"/>
              <a:t>lube</a:t>
            </a:r>
            <a:r>
              <a:rPr lang="fr-FR" dirty="0"/>
              <a:t>, </a:t>
            </a:r>
            <a:r>
              <a:rPr lang="fr-FR" dirty="0" err="1"/>
              <a:t>antifouling</a:t>
            </a:r>
            <a:r>
              <a:rPr lang="fr-FR" dirty="0"/>
              <a:t> new </a:t>
            </a:r>
            <a:r>
              <a:rPr lang="fr-FR" dirty="0" err="1"/>
              <a:t>generation</a:t>
            </a:r>
            <a:r>
              <a:rPr lang="fr-FR" dirty="0"/>
              <a:t>, etc. </a:t>
            </a:r>
          </a:p>
          <a:p>
            <a:r>
              <a:rPr lang="fr-FR" b="1" dirty="0" err="1"/>
              <a:t>Fishing</a:t>
            </a:r>
            <a:r>
              <a:rPr lang="fr-FR" b="1" dirty="0"/>
              <a:t> </a:t>
            </a:r>
            <a:r>
              <a:rPr lang="fr-FR" b="1" dirty="0" err="1"/>
              <a:t>gears</a:t>
            </a:r>
            <a:r>
              <a:rPr lang="fr-FR" b="1" dirty="0"/>
              <a:t> </a:t>
            </a:r>
            <a:r>
              <a:rPr lang="fr-FR" dirty="0"/>
              <a:t>: new </a:t>
            </a:r>
            <a:r>
              <a:rPr lang="fr-FR" dirty="0" err="1"/>
              <a:t>trawl</a:t>
            </a:r>
            <a:r>
              <a:rPr lang="fr-FR" dirty="0"/>
              <a:t> net, </a:t>
            </a:r>
            <a:r>
              <a:rPr lang="fr-FR" dirty="0" err="1"/>
              <a:t>reduction</a:t>
            </a:r>
            <a:r>
              <a:rPr lang="fr-FR" dirty="0"/>
              <a:t> of the </a:t>
            </a:r>
            <a:r>
              <a:rPr lang="fr-FR" dirty="0" err="1"/>
              <a:t>weight</a:t>
            </a:r>
            <a:r>
              <a:rPr lang="fr-FR" dirty="0"/>
              <a:t> of the panels,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flaps</a:t>
            </a:r>
            <a:r>
              <a:rPr lang="fr-FR" dirty="0"/>
              <a:t> or </a:t>
            </a:r>
            <a:r>
              <a:rPr lang="fr-FR" dirty="0" err="1"/>
              <a:t>detached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bottom</a:t>
            </a:r>
            <a:r>
              <a:rPr lang="fr-FR" dirty="0"/>
              <a:t>, etc.  </a:t>
            </a:r>
          </a:p>
          <a:p>
            <a:r>
              <a:rPr lang="fr-FR" b="1" dirty="0" err="1"/>
              <a:t>Vessel</a:t>
            </a:r>
            <a:r>
              <a:rPr lang="fr-FR" b="1" dirty="0"/>
              <a:t> construction </a:t>
            </a:r>
            <a:r>
              <a:rPr lang="fr-FR" dirty="0"/>
              <a:t>: </a:t>
            </a:r>
            <a:r>
              <a:rPr lang="fr-FR" dirty="0" err="1"/>
              <a:t>interverted</a:t>
            </a:r>
            <a:r>
              <a:rPr lang="fr-FR" dirty="0"/>
              <a:t> </a:t>
            </a:r>
            <a:r>
              <a:rPr lang="fr-FR" dirty="0" err="1"/>
              <a:t>bow</a:t>
            </a:r>
            <a:r>
              <a:rPr lang="fr-FR" dirty="0"/>
              <a:t> and new </a:t>
            </a:r>
            <a:r>
              <a:rPr lang="fr-FR" dirty="0" err="1"/>
              <a:t>engine</a:t>
            </a:r>
            <a:r>
              <a:rPr lang="fr-FR" dirty="0"/>
              <a:t> technologies (</a:t>
            </a:r>
            <a:r>
              <a:rPr lang="fr-FR" dirty="0" err="1"/>
              <a:t>currently</a:t>
            </a:r>
            <a:r>
              <a:rPr lang="fr-FR" dirty="0"/>
              <a:t> </a:t>
            </a:r>
            <a:r>
              <a:rPr lang="fr-FR" dirty="0" err="1"/>
              <a:t>limited</a:t>
            </a:r>
            <a:r>
              <a:rPr lang="fr-FR" dirty="0"/>
              <a:t>),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hybrid</a:t>
            </a:r>
            <a:r>
              <a:rPr lang="fr-FR" dirty="0"/>
              <a:t> </a:t>
            </a:r>
            <a:r>
              <a:rPr lang="fr-FR" dirty="0" err="1"/>
              <a:t>Diesel-electric</a:t>
            </a:r>
            <a:r>
              <a:rPr lang="fr-FR" dirty="0"/>
              <a:t>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752342-7C4B-FB47-B72B-EDC884AB1C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4458" y="3770144"/>
            <a:ext cx="3728726" cy="23193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CC60AFD-FB32-9941-B2CD-969049E0F3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2" r="21546" b="1378"/>
          <a:stretch/>
        </p:blipFill>
        <p:spPr>
          <a:xfrm>
            <a:off x="3465598" y="4108426"/>
            <a:ext cx="2217908" cy="19810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4139538-F5D3-C546-A0FF-8EF975A040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78" t="1433" r="-457" b="339"/>
          <a:stretch/>
        </p:blipFill>
        <p:spPr>
          <a:xfrm>
            <a:off x="9334135" y="3638701"/>
            <a:ext cx="2857865" cy="24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3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CF240-3F79-6244-BC47-52A384FD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0" y="1123837"/>
            <a:ext cx="3268493" cy="4601183"/>
          </a:xfrm>
        </p:spPr>
        <p:txBody>
          <a:bodyPr/>
          <a:lstStyle/>
          <a:p>
            <a:r>
              <a:rPr lang="fr-FR" i="1" dirty="0"/>
              <a:t>How « mature » are the technologies for a total </a:t>
            </a:r>
            <a:r>
              <a:rPr lang="fr-FR" i="1" dirty="0" err="1"/>
              <a:t>Carbon</a:t>
            </a:r>
            <a:r>
              <a:rPr lang="fr-FR" i="1" dirty="0"/>
              <a:t> </a:t>
            </a:r>
            <a:r>
              <a:rPr lang="fr-FR" i="1" dirty="0" err="1"/>
              <a:t>neutral</a:t>
            </a:r>
            <a:r>
              <a:rPr lang="fr-FR" i="1" dirty="0"/>
              <a:t> ?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867431-3E18-B745-AFFD-CCC6AA74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8000178" cy="5269992"/>
          </a:xfrm>
        </p:spPr>
        <p:txBody>
          <a:bodyPr>
            <a:normAutofit/>
          </a:bodyPr>
          <a:lstStyle/>
          <a:p>
            <a:r>
              <a:rPr lang="fr-FR" dirty="0" err="1"/>
              <a:t>Fishing</a:t>
            </a:r>
            <a:r>
              <a:rPr lang="fr-FR" dirty="0"/>
              <a:t> </a:t>
            </a:r>
            <a:r>
              <a:rPr lang="fr-FR" dirty="0" err="1"/>
              <a:t>vessels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progress</a:t>
            </a:r>
            <a:r>
              <a:rPr lang="fr-FR" dirty="0"/>
              <a:t> in fuel </a:t>
            </a:r>
            <a:r>
              <a:rPr lang="fr-FR" dirty="0" err="1"/>
              <a:t>consumption</a:t>
            </a:r>
            <a:r>
              <a:rPr lang="fr-FR" dirty="0"/>
              <a:t> and </a:t>
            </a:r>
            <a:r>
              <a:rPr lang="fr-FR" dirty="0" err="1"/>
              <a:t>engines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optimised</a:t>
            </a:r>
            <a:r>
              <a:rPr lang="fr-FR" b="1" dirty="0"/>
              <a:t>…</a:t>
            </a:r>
          </a:p>
          <a:p>
            <a:r>
              <a:rPr lang="fr-FR" b="1" dirty="0"/>
              <a:t>… but </a:t>
            </a:r>
            <a:r>
              <a:rPr lang="fr-FR" b="1" dirty="0" err="1"/>
              <a:t>this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far </a:t>
            </a:r>
            <a:r>
              <a:rPr lang="fr-FR" b="1" dirty="0" err="1"/>
              <a:t>from</a:t>
            </a:r>
            <a:r>
              <a:rPr lang="fr-FR" b="1" dirty="0"/>
              <a:t> a real « break » in </a:t>
            </a:r>
            <a:r>
              <a:rPr lang="fr-FR" b="1" dirty="0" err="1"/>
              <a:t>engine</a:t>
            </a:r>
            <a:r>
              <a:rPr lang="fr-FR" b="1" dirty="0"/>
              <a:t> </a:t>
            </a:r>
            <a:r>
              <a:rPr lang="fr-FR" b="1" dirty="0" err="1"/>
              <a:t>research</a:t>
            </a:r>
            <a:r>
              <a:rPr lang="fr-FR" b="1" dirty="0"/>
              <a:t> &amp; innovation !</a:t>
            </a:r>
          </a:p>
          <a:p>
            <a:endParaRPr lang="fr-FR" b="1" dirty="0"/>
          </a:p>
          <a:p>
            <a:r>
              <a:rPr lang="fr-FR" b="1" dirty="0"/>
              <a:t>New EMFAF (2021-2027) </a:t>
            </a:r>
            <a:r>
              <a:rPr lang="fr-FR" b="1" dirty="0" err="1"/>
              <a:t>list</a:t>
            </a:r>
            <a:r>
              <a:rPr lang="fr-FR" b="1" dirty="0"/>
              <a:t> «</a:t>
            </a:r>
            <a:r>
              <a:rPr lang="fr-FR" b="1" u="sng" dirty="0"/>
              <a:t> </a:t>
            </a:r>
            <a:r>
              <a:rPr lang="fr-FR" b="1" u="sng" dirty="0" err="1"/>
              <a:t>energy</a:t>
            </a:r>
            <a:r>
              <a:rPr lang="fr-FR" b="1" u="sng" dirty="0"/>
              <a:t> efficient technologies </a:t>
            </a:r>
            <a:r>
              <a:rPr lang="fr-FR" b="1" dirty="0"/>
              <a:t>» </a:t>
            </a:r>
            <a:r>
              <a:rPr lang="fr-FR" b="1" dirty="0" err="1"/>
              <a:t>that</a:t>
            </a:r>
            <a:r>
              <a:rPr lang="fr-FR" b="1" dirty="0"/>
              <a:t> lead to </a:t>
            </a:r>
            <a:r>
              <a:rPr lang="fr-FR" b="1" dirty="0" err="1"/>
              <a:t>less</a:t>
            </a:r>
            <a:r>
              <a:rPr lang="fr-FR" b="1" dirty="0"/>
              <a:t> CO2 </a:t>
            </a:r>
            <a:r>
              <a:rPr lang="fr-FR" b="1" dirty="0" err="1"/>
              <a:t>emission</a:t>
            </a:r>
            <a:r>
              <a:rPr lang="fr-FR" b="1" dirty="0"/>
              <a:t> : </a:t>
            </a:r>
          </a:p>
          <a:p>
            <a:pPr lvl="1"/>
            <a:r>
              <a:rPr lang="fr-FR" dirty="0" err="1"/>
              <a:t>Liquefied</a:t>
            </a:r>
            <a:r>
              <a:rPr lang="fr-FR" dirty="0"/>
              <a:t> </a:t>
            </a:r>
            <a:r>
              <a:rPr lang="fr-FR" dirty="0" err="1"/>
              <a:t>natural</a:t>
            </a:r>
            <a:r>
              <a:rPr lang="fr-FR" dirty="0"/>
              <a:t> </a:t>
            </a:r>
            <a:r>
              <a:rPr lang="fr-FR" dirty="0" err="1"/>
              <a:t>gas</a:t>
            </a:r>
            <a:r>
              <a:rPr lang="fr-FR" dirty="0"/>
              <a:t> (LNG)</a:t>
            </a:r>
          </a:p>
          <a:p>
            <a:pPr lvl="1"/>
            <a:r>
              <a:rPr lang="fr-FR" dirty="0" err="1"/>
              <a:t>Liquefied</a:t>
            </a:r>
            <a:r>
              <a:rPr lang="fr-FR" dirty="0"/>
              <a:t> </a:t>
            </a:r>
            <a:r>
              <a:rPr lang="fr-FR" dirty="0" err="1"/>
              <a:t>biogas</a:t>
            </a:r>
            <a:r>
              <a:rPr lang="fr-FR" dirty="0"/>
              <a:t> (LBG) </a:t>
            </a:r>
          </a:p>
          <a:p>
            <a:pPr lvl="1"/>
            <a:r>
              <a:rPr lang="fr-FR" dirty="0" err="1"/>
              <a:t>Hydrogen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Fuel </a:t>
            </a:r>
            <a:r>
              <a:rPr lang="fr-FR" dirty="0" err="1"/>
              <a:t>cells</a:t>
            </a:r>
            <a:r>
              <a:rPr lang="fr-FR" dirty="0"/>
              <a:t>, </a:t>
            </a:r>
            <a:r>
              <a:rPr lang="fr-FR" dirty="0" err="1"/>
              <a:t>Electricity</a:t>
            </a:r>
            <a:r>
              <a:rPr lang="fr-FR" dirty="0"/>
              <a:t>: </a:t>
            </a:r>
          </a:p>
          <a:p>
            <a:pPr lvl="1"/>
            <a:r>
              <a:rPr lang="fr-FR" dirty="0" err="1"/>
              <a:t>Hybrid</a:t>
            </a:r>
            <a:r>
              <a:rPr lang="fr-FR" dirty="0"/>
              <a:t> (</a:t>
            </a:r>
            <a:r>
              <a:rPr lang="fr-FR" dirty="0" err="1"/>
              <a:t>Electricity</a:t>
            </a:r>
            <a:r>
              <a:rPr lang="fr-FR" dirty="0"/>
              <a:t> + combustion) </a:t>
            </a:r>
          </a:p>
          <a:p>
            <a:pPr lvl="1"/>
            <a:r>
              <a:rPr lang="fr-FR" dirty="0" err="1"/>
              <a:t>Biofuel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en-US" sz="2400" b="1" dirty="0"/>
              <a:t>Is this the right timeframe to be incentive ?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05472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CF240-3F79-6244-BC47-52A384FD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00400" cy="4601183"/>
          </a:xfrm>
        </p:spPr>
        <p:txBody>
          <a:bodyPr/>
          <a:lstStyle/>
          <a:p>
            <a:r>
              <a:rPr lang="fr-FR" i="1" dirty="0" err="1"/>
              <a:t>Hydrogen</a:t>
            </a:r>
            <a:r>
              <a:rPr lang="fr-FR" i="1" dirty="0"/>
              <a:t> and</a:t>
            </a:r>
            <a:br>
              <a:rPr lang="fr-FR" i="1" dirty="0"/>
            </a:br>
            <a:r>
              <a:rPr lang="fr-FR" i="1" dirty="0" err="1"/>
              <a:t>Electricity</a:t>
            </a:r>
            <a:r>
              <a:rPr lang="fr-FR" i="1" dirty="0"/>
              <a:t> </a:t>
            </a:r>
            <a:r>
              <a:rPr lang="fr-FR" i="1" dirty="0" err="1"/>
              <a:t>still</a:t>
            </a:r>
            <a:r>
              <a:rPr lang="fr-FR" i="1" dirty="0"/>
              <a:t> </a:t>
            </a:r>
            <a:r>
              <a:rPr lang="fr-FR" i="1" dirty="0" err="1"/>
              <a:t>offers</a:t>
            </a:r>
            <a:r>
              <a:rPr lang="fr-FR" i="1" dirty="0"/>
              <a:t> </a:t>
            </a:r>
            <a:r>
              <a:rPr lang="fr-FR" i="1" dirty="0" err="1"/>
              <a:t>little</a:t>
            </a:r>
            <a:r>
              <a:rPr lang="fr-FR" i="1" dirty="0"/>
              <a:t> </a:t>
            </a:r>
            <a:r>
              <a:rPr lang="fr-FR" i="1" dirty="0" err="1"/>
              <a:t>autonomy</a:t>
            </a:r>
            <a:r>
              <a:rPr lang="fr-FR" i="1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867431-3E18-B745-AFFD-CCC6AA74B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DDA54FD-D64D-BC42-8EF5-498A73AFDD09}"/>
              </a:ext>
            </a:extLst>
          </p:cNvPr>
          <p:cNvSpPr txBox="1">
            <a:spLocks/>
          </p:cNvSpPr>
          <p:nvPr/>
        </p:nvSpPr>
        <p:spPr>
          <a:xfrm>
            <a:off x="4021668" y="753861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Specialists</a:t>
            </a:r>
            <a:r>
              <a:rPr lang="fr-FR" dirty="0"/>
              <a:t> talk about a </a:t>
            </a:r>
            <a:r>
              <a:rPr lang="fr-FR" dirty="0" err="1"/>
              <a:t>storage</a:t>
            </a:r>
            <a:r>
              <a:rPr lang="fr-FR" dirty="0"/>
              <a:t> volume </a:t>
            </a:r>
            <a:r>
              <a:rPr lang="fr-FR" dirty="0" err="1"/>
              <a:t>multiplied</a:t>
            </a:r>
            <a:r>
              <a:rPr lang="fr-FR" dirty="0"/>
              <a:t> by 10 or 17 to </a:t>
            </a:r>
            <a:r>
              <a:rPr lang="fr-FR" dirty="0" err="1"/>
              <a:t>equal</a:t>
            </a:r>
            <a:r>
              <a:rPr lang="fr-FR" dirty="0"/>
              <a:t> diesel in </a:t>
            </a:r>
            <a:r>
              <a:rPr lang="fr-FR" dirty="0" err="1"/>
              <a:t>autonomy</a:t>
            </a:r>
            <a:r>
              <a:rPr lang="fr-FR" dirty="0"/>
              <a:t> </a:t>
            </a:r>
          </a:p>
          <a:p>
            <a:r>
              <a:rPr lang="fr-FR" dirty="0" err="1"/>
              <a:t>Lack</a:t>
            </a:r>
            <a:r>
              <a:rPr lang="fr-FR" dirty="0"/>
              <a:t> of </a:t>
            </a:r>
            <a:r>
              <a:rPr lang="fr-FR" dirty="0" err="1"/>
              <a:t>technology</a:t>
            </a:r>
            <a:r>
              <a:rPr lang="fr-FR" dirty="0"/>
              <a:t> and infrastructure to store on </a:t>
            </a:r>
            <a:r>
              <a:rPr lang="fr-FR" dirty="0" err="1"/>
              <a:t>board</a:t>
            </a:r>
            <a:r>
              <a:rPr lang="fr-FR" dirty="0"/>
              <a:t> and on land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 (i.e. in all ports and </a:t>
            </a:r>
            <a:r>
              <a:rPr lang="fr-FR" dirty="0" err="1"/>
              <a:t>fishing</a:t>
            </a:r>
            <a:r>
              <a:rPr lang="fr-FR" dirty="0"/>
              <a:t> landing places)</a:t>
            </a:r>
          </a:p>
          <a:p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adapted</a:t>
            </a:r>
            <a:r>
              <a:rPr lang="fr-FR" dirty="0"/>
              <a:t> to all </a:t>
            </a:r>
            <a:r>
              <a:rPr lang="fr-FR" dirty="0" err="1"/>
              <a:t>fishing</a:t>
            </a:r>
            <a:r>
              <a:rPr lang="fr-FR" dirty="0"/>
              <a:t> types : more </a:t>
            </a:r>
            <a:r>
              <a:rPr lang="fr-FR" dirty="0" err="1"/>
              <a:t>expensive</a:t>
            </a:r>
            <a:r>
              <a:rPr lang="fr-FR" dirty="0"/>
              <a:t>, </a:t>
            </a:r>
            <a:r>
              <a:rPr lang="fr-FR" dirty="0" err="1"/>
              <a:t>lack</a:t>
            </a:r>
            <a:r>
              <a:rPr lang="fr-FR" dirty="0"/>
              <a:t> of </a:t>
            </a:r>
            <a:r>
              <a:rPr lang="fr-FR" dirty="0" err="1"/>
              <a:t>autonomy</a:t>
            </a:r>
            <a:r>
              <a:rPr lang="fr-FR" dirty="0"/>
              <a:t> for trips over 1 </a:t>
            </a:r>
            <a:r>
              <a:rPr lang="fr-FR" dirty="0" err="1"/>
              <a:t>day</a:t>
            </a:r>
            <a:r>
              <a:rPr lang="fr-FR" dirty="0"/>
              <a:t> or </a:t>
            </a:r>
            <a:r>
              <a:rPr lang="fr-FR" dirty="0" err="1"/>
              <a:t>wider</a:t>
            </a:r>
            <a:r>
              <a:rPr lang="fr-FR" dirty="0"/>
              <a:t> range</a:t>
            </a:r>
          </a:p>
          <a:p>
            <a:r>
              <a:rPr lang="fr-FR" dirty="0"/>
              <a:t>Fuel </a:t>
            </a:r>
            <a:r>
              <a:rPr lang="fr-FR" dirty="0" err="1"/>
              <a:t>cells</a:t>
            </a:r>
            <a:r>
              <a:rPr lang="fr-FR" dirty="0"/>
              <a:t> not </a:t>
            </a:r>
            <a:r>
              <a:rPr lang="fr-FR" dirty="0" err="1"/>
              <a:t>yet</a:t>
            </a:r>
            <a:r>
              <a:rPr lang="fr-FR" dirty="0"/>
              <a:t> </a:t>
            </a:r>
            <a:r>
              <a:rPr lang="fr-FR" dirty="0" err="1"/>
              <a:t>adapted</a:t>
            </a:r>
            <a:r>
              <a:rPr lang="fr-FR" dirty="0"/>
              <a:t> to all </a:t>
            </a:r>
            <a:r>
              <a:rPr lang="fr-FR" dirty="0" err="1"/>
              <a:t>engine</a:t>
            </a:r>
            <a:r>
              <a:rPr lang="fr-FR" dirty="0"/>
              <a:t> </a:t>
            </a:r>
            <a:r>
              <a:rPr lang="fr-FR" dirty="0" err="1"/>
              <a:t>powers</a:t>
            </a:r>
            <a:r>
              <a:rPr lang="fr-FR" dirty="0"/>
              <a:t>, all </a:t>
            </a:r>
            <a:r>
              <a:rPr lang="fr-FR" dirty="0" err="1"/>
              <a:t>fleets</a:t>
            </a:r>
            <a:r>
              <a:rPr lang="fr-FR" dirty="0"/>
              <a:t> </a:t>
            </a:r>
          </a:p>
          <a:p>
            <a:r>
              <a:rPr lang="fr-FR" dirty="0" err="1"/>
              <a:t>Hydrogen</a:t>
            </a:r>
            <a:r>
              <a:rPr lang="fr-FR" dirty="0"/>
              <a:t> production on </a:t>
            </a:r>
            <a:r>
              <a:rPr lang="fr-FR" dirty="0" err="1"/>
              <a:t>board</a:t>
            </a:r>
            <a:r>
              <a:rPr lang="fr-FR" dirty="0"/>
              <a:t>? </a:t>
            </a:r>
            <a:r>
              <a:rPr lang="fr-FR" dirty="0" err="1"/>
              <a:t>Currently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tested</a:t>
            </a:r>
            <a:r>
              <a:rPr lang="fr-FR" dirty="0"/>
              <a:t> (in France)</a:t>
            </a:r>
          </a:p>
          <a:p>
            <a:r>
              <a:rPr lang="fr-FR" dirty="0" err="1"/>
              <a:t>Regulatory</a:t>
            </a:r>
            <a:r>
              <a:rPr lang="fr-FR" dirty="0"/>
              <a:t> limitations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removed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1013044-9E4D-3B45-8331-05C71467C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81" t="30786"/>
          <a:stretch/>
        </p:blipFill>
        <p:spPr>
          <a:xfrm>
            <a:off x="3514625" y="4401426"/>
            <a:ext cx="2971500" cy="168713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46B04E-5CB4-E741-906B-DA03B6A78443}"/>
              </a:ext>
            </a:extLst>
          </p:cNvPr>
          <p:cNvSpPr txBox="1"/>
          <p:nvPr/>
        </p:nvSpPr>
        <p:spPr>
          <a:xfrm>
            <a:off x="3514625" y="6088559"/>
            <a:ext cx="2971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« </a:t>
            </a:r>
            <a:r>
              <a:rPr lang="fr-FR" sz="1100" dirty="0" err="1"/>
              <a:t>Karoline</a:t>
            </a:r>
            <a:r>
              <a:rPr lang="fr-FR" sz="1100" dirty="0"/>
              <a:t> » </a:t>
            </a:r>
            <a:r>
              <a:rPr lang="fr-FR" sz="1100" dirty="0" err="1"/>
              <a:t>Norway's</a:t>
            </a:r>
            <a:r>
              <a:rPr lang="fr-FR" sz="1100" dirty="0"/>
              <a:t> first </a:t>
            </a:r>
            <a:r>
              <a:rPr lang="fr-FR" sz="1100" dirty="0" err="1"/>
              <a:t>electrically</a:t>
            </a:r>
            <a:r>
              <a:rPr lang="fr-FR" sz="1100" dirty="0"/>
              <a:t> </a:t>
            </a:r>
            <a:r>
              <a:rPr lang="fr-FR" sz="1100" dirty="0" err="1"/>
              <a:t>powered</a:t>
            </a:r>
            <a:r>
              <a:rPr lang="fr-FR" sz="1100" dirty="0"/>
              <a:t> </a:t>
            </a:r>
            <a:r>
              <a:rPr lang="fr-FR" sz="1100" b="1" dirty="0" err="1"/>
              <a:t>inshore</a:t>
            </a:r>
            <a:r>
              <a:rPr lang="fr-FR" sz="1100" dirty="0"/>
              <a:t> </a:t>
            </a:r>
            <a:r>
              <a:rPr lang="fr-FR" sz="1100" dirty="0" err="1"/>
              <a:t>fishing</a:t>
            </a:r>
            <a:r>
              <a:rPr lang="fr-FR" sz="1100" dirty="0"/>
              <a:t> boat. (Pic : </a:t>
            </a:r>
            <a:r>
              <a:rPr lang="fr-FR" sz="1100" dirty="0" err="1"/>
              <a:t>Selfa</a:t>
            </a:r>
            <a:r>
              <a:rPr lang="fr-FR" sz="1100" dirty="0"/>
              <a:t> </a:t>
            </a:r>
            <a:r>
              <a:rPr lang="fr-FR" sz="1100" dirty="0" err="1"/>
              <a:t>Arctic</a:t>
            </a:r>
            <a:r>
              <a:rPr lang="fr-FR" sz="1100" dirty="0"/>
              <a:t>)</a:t>
            </a:r>
          </a:p>
          <a:p>
            <a:endParaRPr lang="fr-FR" sz="11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91059F8-F39B-4F45-A6EF-BF66D3360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6"/>
          <a:stretch/>
        </p:blipFill>
        <p:spPr>
          <a:xfrm>
            <a:off x="6601365" y="4401425"/>
            <a:ext cx="2769256" cy="168713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939E75B-F3D7-A243-B6F3-7670A4BB131C}"/>
              </a:ext>
            </a:extLst>
          </p:cNvPr>
          <p:cNvSpPr txBox="1"/>
          <p:nvPr/>
        </p:nvSpPr>
        <p:spPr>
          <a:xfrm>
            <a:off x="6547431" y="6088559"/>
            <a:ext cx="2971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« </a:t>
            </a:r>
            <a:r>
              <a:rPr lang="fr-FR" sz="1100" dirty="0" err="1"/>
              <a:t>Efinor</a:t>
            </a:r>
            <a:r>
              <a:rPr lang="fr-FR" sz="1100" dirty="0"/>
              <a:t> », French </a:t>
            </a:r>
            <a:r>
              <a:rPr lang="fr-FR" sz="1100" dirty="0" err="1"/>
              <a:t>ship</a:t>
            </a:r>
            <a:r>
              <a:rPr lang="fr-FR" sz="1100" dirty="0"/>
              <a:t> </a:t>
            </a:r>
            <a:r>
              <a:rPr lang="fr-FR" sz="1100" dirty="0" err="1"/>
              <a:t>project</a:t>
            </a:r>
            <a:r>
              <a:rPr lang="fr-FR" sz="1100" dirty="0"/>
              <a:t> (</a:t>
            </a:r>
            <a:r>
              <a:rPr lang="fr-FR" sz="1100" b="1" dirty="0" err="1"/>
              <a:t>demonstrator</a:t>
            </a:r>
            <a:r>
              <a:rPr lang="fr-FR" sz="1100" dirty="0"/>
              <a:t>) </a:t>
            </a:r>
            <a:r>
              <a:rPr lang="fr-FR" sz="1100" dirty="0" err="1"/>
              <a:t>equipped</a:t>
            </a:r>
            <a:r>
              <a:rPr lang="fr-FR" sz="1100" dirty="0"/>
              <a:t> </a:t>
            </a:r>
            <a:r>
              <a:rPr lang="fr-FR" sz="1100" dirty="0" err="1"/>
              <a:t>with</a:t>
            </a:r>
            <a:r>
              <a:rPr lang="fr-FR" sz="1100" dirty="0"/>
              <a:t> a 480 kW </a:t>
            </a:r>
            <a:r>
              <a:rPr lang="fr-FR" sz="1100" dirty="0" err="1"/>
              <a:t>battery</a:t>
            </a:r>
            <a:br>
              <a:rPr lang="fr-FR" sz="1100" dirty="0"/>
            </a:br>
            <a:endParaRPr lang="fr-FR" sz="11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8E74C1B-8F9D-D743-9310-2775230F0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308" y="4401425"/>
            <a:ext cx="2005800" cy="169991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9E65A77-BEFA-7E4A-8945-84728C8CAF99}"/>
              </a:ext>
            </a:extLst>
          </p:cNvPr>
          <p:cNvSpPr txBox="1"/>
          <p:nvPr/>
        </p:nvSpPr>
        <p:spPr>
          <a:xfrm>
            <a:off x="9424554" y="6088559"/>
            <a:ext cx="22850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The </a:t>
            </a:r>
            <a:r>
              <a:rPr lang="fr-FR" sz="1100" dirty="0" err="1"/>
              <a:t>hydrogen</a:t>
            </a:r>
            <a:r>
              <a:rPr lang="fr-FR" sz="1100" dirty="0"/>
              <a:t> fuel </a:t>
            </a:r>
            <a:r>
              <a:rPr lang="fr-FR" sz="1100" dirty="0" err="1"/>
              <a:t>cell</a:t>
            </a:r>
            <a:r>
              <a:rPr lang="fr-FR" sz="1100" dirty="0"/>
              <a:t> </a:t>
            </a:r>
            <a:r>
              <a:rPr lang="fr-FR" sz="1100" dirty="0" err="1"/>
              <a:t>onboard</a:t>
            </a:r>
            <a:r>
              <a:rPr lang="fr-FR" sz="1100" dirty="0"/>
              <a:t> « </a:t>
            </a:r>
            <a:r>
              <a:rPr lang="fr-FR" sz="1100" dirty="0" err="1"/>
              <a:t>Cresus</a:t>
            </a:r>
            <a:r>
              <a:rPr lang="fr-FR" sz="1100" dirty="0"/>
              <a:t> » </a:t>
            </a:r>
            <a:r>
              <a:rPr lang="fr-FR" sz="1100" dirty="0" err="1"/>
              <a:t>vessel</a:t>
            </a:r>
            <a:r>
              <a:rPr lang="fr-FR" sz="1100" dirty="0"/>
              <a:t> (Pic: CRPMEM NA)</a:t>
            </a:r>
            <a:br>
              <a:rPr lang="fr-FR" sz="1100" dirty="0"/>
            </a:b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75849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CF240-3F79-6244-BC47-52A384FD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00400" cy="4601183"/>
          </a:xfrm>
        </p:spPr>
        <p:txBody>
          <a:bodyPr/>
          <a:lstStyle/>
          <a:p>
            <a:r>
              <a:rPr lang="fr-FR" i="1" dirty="0"/>
              <a:t>LNG </a:t>
            </a:r>
            <a:r>
              <a:rPr lang="fr-FR" i="1" dirty="0" err="1"/>
              <a:t>held</a:t>
            </a:r>
            <a:r>
              <a:rPr lang="fr-FR" i="1" dirty="0"/>
              <a:t> back by the Gross Tonnage </a:t>
            </a:r>
            <a:r>
              <a:rPr lang="fr-FR" i="1" dirty="0" err="1"/>
              <a:t>constraint</a:t>
            </a:r>
            <a:r>
              <a:rPr lang="fr-FR" i="1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867431-3E18-B745-AFFD-CCC6AA74B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DDA54FD-D64D-BC42-8EF5-498A73AFDD09}"/>
              </a:ext>
            </a:extLst>
          </p:cNvPr>
          <p:cNvSpPr txBox="1">
            <a:spLocks/>
          </p:cNvSpPr>
          <p:nvPr/>
        </p:nvSpPr>
        <p:spPr>
          <a:xfrm>
            <a:off x="4021668" y="10165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Mature </a:t>
            </a:r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for </a:t>
            </a:r>
            <a:r>
              <a:rPr lang="fr-FR" dirty="0" err="1"/>
              <a:t>vessels</a:t>
            </a:r>
            <a:r>
              <a:rPr lang="fr-FR" dirty="0"/>
              <a:t>. </a:t>
            </a:r>
          </a:p>
          <a:p>
            <a:r>
              <a:rPr lang="fr-FR" dirty="0"/>
              <a:t>Limitations : </a:t>
            </a:r>
          </a:p>
          <a:p>
            <a:pPr lvl="1"/>
            <a:r>
              <a:rPr lang="fr-FR" dirty="0" err="1"/>
              <a:t>Engines</a:t>
            </a:r>
            <a:r>
              <a:rPr lang="fr-FR" dirty="0"/>
              <a:t> are not </a:t>
            </a:r>
            <a:r>
              <a:rPr lang="fr-FR" dirty="0" err="1"/>
              <a:t>available</a:t>
            </a:r>
            <a:r>
              <a:rPr lang="fr-FR" dirty="0"/>
              <a:t> for all </a:t>
            </a:r>
            <a:r>
              <a:rPr lang="fr-FR" dirty="0" err="1"/>
              <a:t>fishing</a:t>
            </a:r>
            <a:r>
              <a:rPr lang="fr-FR" dirty="0"/>
              <a:t> </a:t>
            </a:r>
            <a:r>
              <a:rPr lang="fr-FR" dirty="0" err="1"/>
              <a:t>vessels</a:t>
            </a:r>
            <a:r>
              <a:rPr lang="fr-FR" dirty="0"/>
              <a:t> (</a:t>
            </a:r>
            <a:r>
              <a:rPr lang="fr-FR" dirty="0" err="1"/>
              <a:t>space</a:t>
            </a:r>
            <a:r>
              <a:rPr lang="fr-FR" dirty="0"/>
              <a:t> on </a:t>
            </a:r>
            <a:r>
              <a:rPr lang="fr-FR" dirty="0" err="1"/>
              <a:t>board</a:t>
            </a:r>
            <a:r>
              <a:rPr lang="fr-FR" dirty="0"/>
              <a:t> and </a:t>
            </a:r>
            <a:r>
              <a:rPr lang="fr-FR" dirty="0" err="1"/>
              <a:t>cost</a:t>
            </a:r>
            <a:r>
              <a:rPr lang="fr-FR" dirty="0"/>
              <a:t>) </a:t>
            </a:r>
          </a:p>
          <a:p>
            <a:pPr lvl="1"/>
            <a:r>
              <a:rPr lang="fr-FR" dirty="0" err="1"/>
              <a:t>Regulation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allow</a:t>
            </a:r>
            <a:r>
              <a:rPr lang="fr-FR" dirty="0"/>
              <a:t> the </a:t>
            </a:r>
            <a:r>
              <a:rPr lang="fr-FR" dirty="0" err="1"/>
              <a:t>storage</a:t>
            </a:r>
            <a:r>
              <a:rPr lang="fr-FR" dirty="0"/>
              <a:t> on </a:t>
            </a:r>
            <a:r>
              <a:rPr lang="fr-FR" dirty="0" err="1"/>
              <a:t>board</a:t>
            </a:r>
            <a:r>
              <a:rPr lang="fr-FR" dirty="0"/>
              <a:t> of LNG </a:t>
            </a:r>
            <a:r>
              <a:rPr lang="fr-FR" dirty="0" err="1"/>
              <a:t>cylinder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Need</a:t>
            </a:r>
            <a:r>
              <a:rPr lang="fr-FR" dirty="0"/>
              <a:t> for a </a:t>
            </a:r>
            <a:r>
              <a:rPr lang="fr-FR" dirty="0" err="1"/>
              <a:t>specific</a:t>
            </a:r>
            <a:r>
              <a:rPr lang="fr-FR" dirty="0"/>
              <a:t> tank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security</a:t>
            </a:r>
            <a:r>
              <a:rPr lang="fr-FR" dirty="0"/>
              <a:t> </a:t>
            </a:r>
            <a:r>
              <a:rPr lang="fr-FR" dirty="0" err="1"/>
              <a:t>perimeter</a:t>
            </a:r>
            <a:r>
              <a:rPr lang="fr-FR" dirty="0"/>
              <a:t> + a </a:t>
            </a:r>
            <a:r>
              <a:rPr lang="fr-FR" dirty="0" err="1"/>
              <a:t>dedicated</a:t>
            </a:r>
            <a:r>
              <a:rPr lang="fr-FR" dirty="0"/>
              <a:t> </a:t>
            </a:r>
            <a:r>
              <a:rPr lang="fr-FR" dirty="0" err="1"/>
              <a:t>crew</a:t>
            </a:r>
            <a:r>
              <a:rPr lang="fr-FR" dirty="0"/>
              <a:t> </a:t>
            </a:r>
            <a:r>
              <a:rPr lang="fr-FR" dirty="0" err="1"/>
              <a:t>member</a:t>
            </a:r>
            <a:r>
              <a:rPr lang="fr-FR" dirty="0"/>
              <a:t> on </a:t>
            </a:r>
            <a:r>
              <a:rPr lang="fr-FR" dirty="0" err="1"/>
              <a:t>board</a:t>
            </a:r>
            <a:endParaRPr lang="fr-FR" dirty="0"/>
          </a:p>
          <a:p>
            <a:r>
              <a:rPr lang="fr-FR" dirty="0" err="1"/>
              <a:t>Safety</a:t>
            </a:r>
            <a:r>
              <a:rPr lang="fr-FR" dirty="0"/>
              <a:t> </a:t>
            </a:r>
            <a:r>
              <a:rPr lang="fr-FR" dirty="0" err="1"/>
              <a:t>regulations</a:t>
            </a:r>
            <a:r>
              <a:rPr lang="fr-FR" dirty="0"/>
              <a:t> are not </a:t>
            </a:r>
            <a:r>
              <a:rPr lang="fr-FR" dirty="0" err="1"/>
              <a:t>adapted</a:t>
            </a:r>
            <a:r>
              <a:rPr lang="fr-FR" dirty="0"/>
              <a:t>, and </a:t>
            </a:r>
            <a:r>
              <a:rPr lang="fr-FR" dirty="0" err="1"/>
              <a:t>given</a:t>
            </a:r>
            <a:r>
              <a:rPr lang="fr-FR" dirty="0"/>
              <a:t> the volume </a:t>
            </a:r>
            <a:r>
              <a:rPr lang="fr-FR" dirty="0" err="1"/>
              <a:t>required</a:t>
            </a:r>
            <a:r>
              <a:rPr lang="fr-FR" dirty="0"/>
              <a:t> (2 to 3 times more </a:t>
            </a:r>
            <a:r>
              <a:rPr lang="fr-FR" dirty="0" err="1"/>
              <a:t>than</a:t>
            </a:r>
            <a:r>
              <a:rPr lang="fr-FR" dirty="0"/>
              <a:t> diesel), </a:t>
            </a:r>
            <a:r>
              <a:rPr lang="fr-FR" dirty="0" err="1"/>
              <a:t>larger</a:t>
            </a:r>
            <a:r>
              <a:rPr lang="fr-FR" dirty="0"/>
              <a:t> </a:t>
            </a:r>
            <a:r>
              <a:rPr lang="fr-FR" dirty="0" err="1"/>
              <a:t>boats</a:t>
            </a:r>
            <a:r>
              <a:rPr lang="fr-FR" dirty="0"/>
              <a:t> are </a:t>
            </a:r>
            <a:r>
              <a:rPr lang="fr-FR" dirty="0" err="1"/>
              <a:t>needed</a:t>
            </a:r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increase</a:t>
            </a:r>
            <a:r>
              <a:rPr lang="fr-FR" dirty="0"/>
              <a:t> the tonnage </a:t>
            </a:r>
            <a:r>
              <a:rPr lang="fr-FR" u="sng" dirty="0"/>
              <a:t>to </a:t>
            </a:r>
            <a:r>
              <a:rPr lang="fr-FR" u="sng" dirty="0" err="1"/>
              <a:t>adopt</a:t>
            </a:r>
            <a:r>
              <a:rPr lang="fr-FR" u="sng" dirty="0"/>
              <a:t> architectures or technologies </a:t>
            </a:r>
            <a:r>
              <a:rPr lang="fr-FR" u="sng" dirty="0" err="1"/>
              <a:t>that</a:t>
            </a:r>
            <a:r>
              <a:rPr lang="fr-FR" u="sng" dirty="0"/>
              <a:t> </a:t>
            </a:r>
            <a:r>
              <a:rPr lang="fr-FR" u="sng" dirty="0" err="1"/>
              <a:t>minimize</a:t>
            </a:r>
            <a:r>
              <a:rPr lang="fr-FR" u="sng" dirty="0"/>
              <a:t> </a:t>
            </a:r>
            <a:r>
              <a:rPr lang="fr-FR" u="sng" dirty="0" err="1"/>
              <a:t>environmental</a:t>
            </a:r>
            <a:r>
              <a:rPr lang="fr-FR" u="sng" dirty="0"/>
              <a:t> impacts</a:t>
            </a:r>
            <a:r>
              <a:rPr lang="fr-FR" dirty="0"/>
              <a:t>, </a:t>
            </a:r>
            <a:r>
              <a:rPr lang="fr-FR" b="1" dirty="0" err="1"/>
              <a:t>is</a:t>
            </a:r>
            <a:r>
              <a:rPr lang="fr-FR" b="1" dirty="0"/>
              <a:t> in </a:t>
            </a:r>
            <a:r>
              <a:rPr lang="fr-FR" b="1" dirty="0" err="1"/>
              <a:t>particular</a:t>
            </a:r>
            <a:r>
              <a:rPr lang="fr-FR" b="1" dirty="0"/>
              <a:t> not a motivation for </a:t>
            </a:r>
            <a:r>
              <a:rPr lang="fr-FR" b="1" dirty="0" err="1"/>
              <a:t>which</a:t>
            </a:r>
            <a:r>
              <a:rPr lang="fr-FR" b="1" dirty="0"/>
              <a:t> the CFP </a:t>
            </a:r>
            <a:r>
              <a:rPr lang="fr-FR" b="1" dirty="0" err="1"/>
              <a:t>done</a:t>
            </a:r>
            <a:r>
              <a:rPr lang="fr-FR" b="1" dirty="0"/>
              <a:t> right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04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0F50CF-1646-DA49-BABE-54DF76516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636159D-AC4F-D64B-AF27-6F6753845736}"/>
              </a:ext>
            </a:extLst>
          </p:cNvPr>
          <p:cNvSpPr txBox="1">
            <a:spLocks/>
          </p:cNvSpPr>
          <p:nvPr/>
        </p:nvSpPr>
        <p:spPr>
          <a:xfrm>
            <a:off x="4021668" y="10165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EBD81B-A5BF-2745-B96C-C71B2F547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3" y="217777"/>
            <a:ext cx="5572318" cy="35662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8791C61-9A25-6848-95C0-6DCCF1CA87D6}"/>
              </a:ext>
            </a:extLst>
          </p:cNvPr>
          <p:cNvSpPr txBox="1"/>
          <p:nvPr/>
        </p:nvSpPr>
        <p:spPr>
          <a:xfrm>
            <a:off x="90352" y="3857510"/>
            <a:ext cx="5650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 err="1">
                <a:latin typeface="Open Sans" panose="020B0606030504020204" pitchFamily="34" charset="0"/>
              </a:rPr>
              <a:t>Delivered</a:t>
            </a:r>
            <a:r>
              <a:rPr lang="fr-FR" dirty="0">
                <a:latin typeface="Open Sans" panose="020B0606030504020204" pitchFamily="34" charset="0"/>
              </a:rPr>
              <a:t> on March 2021, the </a:t>
            </a:r>
            <a:r>
              <a:rPr lang="fr-FR" b="1" dirty="0" err="1">
                <a:latin typeface="Open Sans" panose="020B0606030504020204" pitchFamily="34" charset="0"/>
              </a:rPr>
              <a:t>Norvegian</a:t>
            </a:r>
            <a:r>
              <a:rPr lang="fr-FR" dirty="0">
                <a:latin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</a:rPr>
              <a:t>pelagic</a:t>
            </a:r>
            <a:r>
              <a:rPr lang="fr-FR" dirty="0">
                <a:latin typeface="Open Sans" panose="020B0606030504020204" pitchFamily="34" charset="0"/>
              </a:rPr>
              <a:t> LNG </a:t>
            </a:r>
            <a:r>
              <a:rPr lang="fr-FR" dirty="0" err="1">
                <a:latin typeface="Open Sans" panose="020B0606030504020204" pitchFamily="34" charset="0"/>
              </a:rPr>
              <a:t>vessel</a:t>
            </a:r>
            <a:r>
              <a:rPr lang="fr-FR" dirty="0">
                <a:latin typeface="Open Sans" panose="020B0606030504020204" pitchFamily="34" charset="0"/>
              </a:rPr>
              <a:t> « </a:t>
            </a:r>
            <a:r>
              <a:rPr lang="fr-FR" dirty="0" err="1">
                <a:latin typeface="Open Sans" panose="020B0606030504020204" pitchFamily="34" charset="0"/>
              </a:rPr>
              <a:t>Libas</a:t>
            </a:r>
            <a:r>
              <a:rPr lang="fr-FR" dirty="0">
                <a:latin typeface="Open Sans" panose="020B0606030504020204" pitchFamily="34" charset="0"/>
              </a:rPr>
              <a:t> » has </a:t>
            </a:r>
            <a:r>
              <a:rPr lang="fr-FR" dirty="0" err="1">
                <a:latin typeface="Open Sans" panose="020B0606030504020204" pitchFamily="34" charset="0"/>
              </a:rPr>
              <a:t>started</a:t>
            </a:r>
            <a:r>
              <a:rPr lang="fr-FR" dirty="0">
                <a:latin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</a:rPr>
              <a:t>its</a:t>
            </a:r>
            <a:r>
              <a:rPr lang="fr-FR" dirty="0">
                <a:latin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</a:rPr>
              <a:t>career</a:t>
            </a:r>
            <a:r>
              <a:rPr lang="fr-FR" dirty="0">
                <a:latin typeface="Open Sans" panose="020B0606030504020204" pitchFamily="34" charset="0"/>
              </a:rPr>
              <a:t> in the Barents </a:t>
            </a:r>
            <a:r>
              <a:rPr lang="fr-FR" dirty="0" err="1">
                <a:latin typeface="Open Sans" panose="020B0606030504020204" pitchFamily="34" charset="0"/>
              </a:rPr>
              <a:t>Sea</a:t>
            </a:r>
            <a:r>
              <a:rPr lang="fr-FR" dirty="0">
                <a:latin typeface="Open Sans" panose="020B0606030504020204" pitchFamily="34" charset="0"/>
              </a:rPr>
              <a:t> (</a:t>
            </a:r>
            <a:r>
              <a:rPr lang="fr-FR" b="0" i="0" u="none" strike="noStrike" dirty="0">
                <a:effectLst/>
                <a:latin typeface="Open Sans" panose="020B0606030504020204" pitchFamily="34" charset="0"/>
              </a:rPr>
              <a:t>Pic : </a:t>
            </a:r>
            <a:r>
              <a:rPr lang="fr-FR" b="0" i="0" u="none" strike="noStrike" dirty="0" err="1">
                <a:effectLst/>
                <a:latin typeface="Open Sans" panose="020B0606030504020204" pitchFamily="34" charset="0"/>
              </a:rPr>
              <a:t>Cemre</a:t>
            </a:r>
            <a:r>
              <a:rPr lang="fr-FR" b="0" i="0" u="none" strike="noStrike" dirty="0"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effectLst/>
                <a:latin typeface="Open Sans" panose="020B0606030504020204" pitchFamily="34" charset="0"/>
              </a:rPr>
              <a:t>shipyard</a:t>
            </a:r>
            <a:r>
              <a:rPr lang="fr-FR" b="0" i="0" u="none" strike="noStrike" dirty="0">
                <a:effectLst/>
                <a:latin typeface="Open Sans" panose="020B0606030504020204" pitchFamily="34" charset="0"/>
              </a:rPr>
              <a:t>)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54F0DC9-954C-824B-A40D-8953AB9AD4D3}"/>
              </a:ext>
            </a:extLst>
          </p:cNvPr>
          <p:cNvSpPr txBox="1"/>
          <p:nvPr/>
        </p:nvSpPr>
        <p:spPr>
          <a:xfrm>
            <a:off x="5987721" y="5373808"/>
            <a:ext cx="57632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0" i="0" u="none" strike="noStrike" dirty="0" err="1">
                <a:effectLst/>
                <a:latin typeface="arial" panose="020B0604020202020204" pitchFamily="34" charset="0"/>
              </a:rPr>
              <a:t>Delivered</a:t>
            </a:r>
            <a:r>
              <a:rPr lang="fr-FR" b="0" i="0" u="none" strike="noStrike" dirty="0">
                <a:effectLst/>
                <a:latin typeface="arial" panose="020B0604020202020204" pitchFamily="34" charset="0"/>
              </a:rPr>
              <a:t> on </a:t>
            </a:r>
            <a:r>
              <a:rPr lang="fr-FR" b="0" i="0" u="none" strike="noStrike" dirty="0" err="1">
                <a:effectLst/>
                <a:latin typeface="arial" panose="020B0604020202020204" pitchFamily="34" charset="0"/>
              </a:rPr>
              <a:t>September</a:t>
            </a:r>
            <a:r>
              <a:rPr lang="fr-FR" b="0" i="0" u="none" strike="noStrike" dirty="0">
                <a:effectLst/>
                <a:latin typeface="arial" panose="020B0604020202020204" pitchFamily="34" charset="0"/>
              </a:rPr>
              <a:t> 2020, </a:t>
            </a:r>
            <a:r>
              <a:rPr lang="fr-FR" dirty="0">
                <a:latin typeface="arial" panose="020B0604020202020204" pitchFamily="34" charset="0"/>
              </a:rPr>
              <a:t>the </a:t>
            </a:r>
            <a:r>
              <a:rPr lang="fr-FR" b="1" dirty="0">
                <a:latin typeface="arial" panose="020B0604020202020204" pitchFamily="34" charset="0"/>
              </a:rPr>
              <a:t>French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pelagic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vessel</a:t>
            </a:r>
            <a:r>
              <a:rPr lang="fr-FR" dirty="0">
                <a:latin typeface="arial" panose="020B0604020202020204" pitchFamily="34" charset="0"/>
              </a:rPr>
              <a:t> « </a:t>
            </a:r>
            <a:r>
              <a:rPr lang="fr-FR" dirty="0" err="1">
                <a:latin typeface="arial" panose="020B0604020202020204" pitchFamily="34" charset="0"/>
              </a:rPr>
              <a:t>Scombrus</a:t>
            </a:r>
            <a:r>
              <a:rPr lang="fr-FR" dirty="0">
                <a:latin typeface="arial" panose="020B0604020202020204" pitchFamily="34" charset="0"/>
              </a:rPr>
              <a:t> » </a:t>
            </a:r>
            <a:r>
              <a:rPr lang="fr-FR" dirty="0" err="1">
                <a:latin typeface="arial" panose="020B0604020202020204" pitchFamily="34" charset="0"/>
              </a:rPr>
              <a:t>is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technically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limited</a:t>
            </a:r>
            <a:r>
              <a:rPr lang="fr-FR" dirty="0">
                <a:latin typeface="arial" panose="020B0604020202020204" pitchFamily="34" charset="0"/>
              </a:rPr>
              <a:t> to a double </a:t>
            </a:r>
            <a:r>
              <a:rPr lang="fr-FR" dirty="0" err="1">
                <a:latin typeface="arial" panose="020B0604020202020204" pitchFamily="34" charset="0"/>
              </a:rPr>
              <a:t>hybrid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engine</a:t>
            </a:r>
            <a:r>
              <a:rPr lang="fr-FR" dirty="0">
                <a:latin typeface="arial" panose="020B0604020202020204" pitchFamily="34" charset="0"/>
              </a:rPr>
              <a:t> diesel-</a:t>
            </a:r>
            <a:r>
              <a:rPr lang="fr-FR" dirty="0" err="1">
                <a:latin typeface="arial" panose="020B0604020202020204" pitchFamily="34" charset="0"/>
              </a:rPr>
              <a:t>electricity</a:t>
            </a:r>
            <a:r>
              <a:rPr lang="fr-FR" dirty="0">
                <a:latin typeface="arial" panose="020B0604020202020204" pitchFamily="34" charset="0"/>
              </a:rPr>
              <a:t> (Pic : France Pélagique)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5E8253E-7874-6F4D-9109-B527982FD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2"/>
          <a:stretch/>
        </p:blipFill>
        <p:spPr>
          <a:xfrm>
            <a:off x="6066976" y="1793686"/>
            <a:ext cx="5604781" cy="35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0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CF240-3F79-6244-BC47-52A384FD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00400" cy="4601183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3600" i="1" kern="1200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Hybrid</a:t>
            </a:r>
            <a: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fr-FR" sz="3600" i="1" kern="1200" spc="-6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Electricity</a:t>
            </a:r>
            <a:r>
              <a:rPr lang="fr-FR" sz="3600" i="1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+ combustion)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DDA54FD-D64D-BC42-8EF5-498A73AFDD09}"/>
              </a:ext>
            </a:extLst>
          </p:cNvPr>
          <p:cNvSpPr txBox="1">
            <a:spLocks/>
          </p:cNvSpPr>
          <p:nvPr/>
        </p:nvSpPr>
        <p:spPr>
          <a:xfrm>
            <a:off x="3797931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More mature </a:t>
            </a:r>
            <a:r>
              <a:rPr lang="fr-FR" dirty="0" err="1"/>
              <a:t>technology</a:t>
            </a:r>
            <a:r>
              <a:rPr lang="fr-FR" dirty="0"/>
              <a:t>, the </a:t>
            </a:r>
            <a:r>
              <a:rPr lang="fr-FR" dirty="0" err="1"/>
              <a:t>most</a:t>
            </a:r>
            <a:r>
              <a:rPr lang="fr-FR" dirty="0"/>
              <a:t> accessible to date</a:t>
            </a:r>
          </a:p>
          <a:p>
            <a:r>
              <a:rPr lang="fr-FR" dirty="0"/>
              <a:t>But </a:t>
            </a:r>
            <a:r>
              <a:rPr lang="fr-FR" dirty="0" err="1"/>
              <a:t>hybrid</a:t>
            </a:r>
            <a:r>
              <a:rPr lang="fr-FR" dirty="0"/>
              <a:t> diesel-</a:t>
            </a:r>
            <a:r>
              <a:rPr lang="fr-FR" dirty="0" err="1"/>
              <a:t>electricity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not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successfull</a:t>
            </a:r>
            <a:r>
              <a:rPr lang="fr-FR" dirty="0"/>
              <a:t> :  </a:t>
            </a:r>
          </a:p>
          <a:p>
            <a:pPr lvl="1"/>
            <a:r>
              <a:rPr lang="fr-FR" dirty="0" err="1"/>
              <a:t>Lack</a:t>
            </a:r>
            <a:r>
              <a:rPr lang="fr-FR" dirty="0"/>
              <a:t> of </a:t>
            </a:r>
            <a:r>
              <a:rPr lang="fr-FR" dirty="0" err="1"/>
              <a:t>experience</a:t>
            </a:r>
            <a:endParaRPr lang="fr-FR" dirty="0"/>
          </a:p>
          <a:p>
            <a:pPr lvl="1"/>
            <a:r>
              <a:rPr lang="fr-FR" dirty="0" err="1"/>
              <a:t>Larger</a:t>
            </a:r>
            <a:r>
              <a:rPr lang="fr-FR" dirty="0"/>
              <a:t> </a:t>
            </a:r>
            <a:r>
              <a:rPr lang="fr-FR" dirty="0" err="1"/>
              <a:t>engine</a:t>
            </a:r>
            <a:endParaRPr lang="fr-FR" dirty="0"/>
          </a:p>
          <a:p>
            <a:pPr lvl="1"/>
            <a:r>
              <a:rPr lang="fr-FR" dirty="0" err="1"/>
              <a:t>Additional</a:t>
            </a:r>
            <a:r>
              <a:rPr lang="fr-FR" dirty="0"/>
              <a:t> construction </a:t>
            </a:r>
            <a:r>
              <a:rPr lang="fr-FR" dirty="0" err="1"/>
              <a:t>costs</a:t>
            </a:r>
            <a:r>
              <a:rPr lang="fr-FR" dirty="0"/>
              <a:t> (</a:t>
            </a:r>
            <a:r>
              <a:rPr lang="fr-FR" dirty="0" err="1"/>
              <a:t>approx</a:t>
            </a:r>
            <a:r>
              <a:rPr lang="fr-FR" dirty="0"/>
              <a:t>. 20%)</a:t>
            </a:r>
          </a:p>
          <a:p>
            <a:pPr marL="182880" lvl="1">
              <a:spcBef>
                <a:spcPts val="1200"/>
              </a:spcBef>
            </a:pPr>
            <a:r>
              <a:rPr lang="fr-FR" sz="2000" dirty="0" err="1"/>
              <a:t>Useful</a:t>
            </a:r>
            <a:r>
              <a:rPr lang="fr-FR" sz="2000" dirty="0"/>
              <a:t> for </a:t>
            </a:r>
            <a:r>
              <a:rPr lang="fr-FR" sz="2000" dirty="0" err="1"/>
              <a:t>highly</a:t>
            </a:r>
            <a:r>
              <a:rPr lang="fr-FR" sz="2000" dirty="0"/>
              <a:t> variable power </a:t>
            </a:r>
            <a:r>
              <a:rPr lang="fr-FR" sz="2000" dirty="0" err="1"/>
              <a:t>requirements</a:t>
            </a:r>
            <a:r>
              <a:rPr lang="fr-FR" sz="2000" dirty="0"/>
              <a:t> (pots, </a:t>
            </a:r>
            <a:r>
              <a:rPr lang="fr-FR" sz="2000" dirty="0" err="1"/>
              <a:t>seine,etc</a:t>
            </a:r>
            <a:r>
              <a:rPr lang="fr-FR" sz="2000" dirty="0"/>
              <a:t>.)</a:t>
            </a:r>
          </a:p>
          <a:p>
            <a:pPr marL="182880" lvl="1">
              <a:spcBef>
                <a:spcPts val="1200"/>
              </a:spcBef>
            </a:pPr>
            <a:endParaRPr lang="fr-FR" sz="2000" dirty="0"/>
          </a:p>
          <a:p>
            <a:pPr marL="182880" lvl="1">
              <a:spcBef>
                <a:spcPts val="1200"/>
              </a:spcBef>
            </a:pPr>
            <a:endParaRPr lang="fr-FR" sz="2000" dirty="0"/>
          </a:p>
          <a:p>
            <a:pPr marL="182880" lvl="1">
              <a:spcBef>
                <a:spcPts val="1200"/>
              </a:spcBef>
            </a:pPr>
            <a:endParaRPr lang="fr-FR" sz="2000" dirty="0"/>
          </a:p>
          <a:p>
            <a:pPr marL="182880" lvl="1">
              <a:spcBef>
                <a:spcPts val="1200"/>
              </a:spcBef>
            </a:pPr>
            <a:endParaRPr lang="fr-FR" sz="2000" dirty="0"/>
          </a:p>
          <a:p>
            <a:pPr lvl="1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E698C18-F4C3-3D4A-AF48-843778F46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931" y="3526747"/>
            <a:ext cx="3695112" cy="219827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F5D4B3B-99E2-784E-A920-CFE93C70008A}"/>
              </a:ext>
            </a:extLst>
          </p:cNvPr>
          <p:cNvSpPr txBox="1"/>
          <p:nvPr/>
        </p:nvSpPr>
        <p:spPr>
          <a:xfrm>
            <a:off x="3760419" y="5725020"/>
            <a:ext cx="3695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Helvetica" pitchFamily="2" charset="0"/>
              </a:rPr>
              <a:t>French </a:t>
            </a:r>
            <a:r>
              <a:rPr lang="fr-FR" sz="1200" dirty="0" err="1">
                <a:solidFill>
                  <a:srgbClr val="000000"/>
                </a:solidFill>
                <a:latin typeface="Helvetica" pitchFamily="2" charset="0"/>
              </a:rPr>
              <a:t>trawler</a:t>
            </a:r>
            <a:r>
              <a:rPr lang="fr-FR" sz="1200" dirty="0">
                <a:solidFill>
                  <a:srgbClr val="000000"/>
                </a:solidFill>
                <a:latin typeface="Helvetica" pitchFamily="2" charset="0"/>
              </a:rPr>
              <a:t> « Arpège », 24 </a:t>
            </a:r>
            <a:r>
              <a:rPr lang="fr-FR" sz="1200" dirty="0" err="1">
                <a:solidFill>
                  <a:srgbClr val="000000"/>
                </a:solidFill>
                <a:latin typeface="Helvetica" pitchFamily="2" charset="0"/>
              </a:rPr>
              <a:t>meters</a:t>
            </a:r>
            <a:r>
              <a:rPr lang="fr-FR" sz="1200" dirty="0">
                <a:solidFill>
                  <a:srgbClr val="000000"/>
                </a:solidFill>
                <a:latin typeface="Helvetica" pitchFamily="2" charset="0"/>
              </a:rPr>
              <a:t>, </a:t>
            </a:r>
            <a:r>
              <a:rPr lang="fr-FR" sz="1200" dirty="0" err="1">
                <a:solidFill>
                  <a:srgbClr val="000000"/>
                </a:solidFill>
                <a:latin typeface="Helvetica" pitchFamily="2" charset="0"/>
              </a:rPr>
              <a:t>delivered</a:t>
            </a:r>
            <a:r>
              <a:rPr lang="fr-FR" sz="1200" dirty="0">
                <a:solidFill>
                  <a:srgbClr val="000000"/>
                </a:solidFill>
                <a:latin typeface="Helvetica" pitchFamily="2" charset="0"/>
              </a:rPr>
              <a:t> in 2015 for a total </a:t>
            </a:r>
            <a:r>
              <a:rPr lang="fr-FR" sz="1200" dirty="0" err="1">
                <a:solidFill>
                  <a:srgbClr val="000000"/>
                </a:solidFill>
                <a:latin typeface="Helvetica" pitchFamily="2" charset="0"/>
              </a:rPr>
              <a:t>cost</a:t>
            </a:r>
            <a:r>
              <a:rPr lang="fr-FR" sz="12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fr-FR" sz="1200" b="1" dirty="0">
                <a:solidFill>
                  <a:srgbClr val="000000"/>
                </a:solidFill>
                <a:latin typeface="Helvetica" pitchFamily="2" charset="0"/>
              </a:rPr>
              <a:t>8</a:t>
            </a:r>
            <a:r>
              <a:rPr lang="fr-FR" sz="12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.2 millions euros </a:t>
            </a: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(</a:t>
            </a:r>
            <a:r>
              <a:rPr lang="fr-FR" sz="12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demonstrator</a:t>
            </a: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)</a:t>
            </a:r>
            <a:br>
              <a:rPr lang="fr-FR" sz="1200" dirty="0"/>
            </a:br>
            <a:endParaRPr lang="fr-FR" sz="12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3F0715-5787-AF4D-A719-C2DD20A9C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91" t="1561" r="14606" b="10496"/>
          <a:stretch/>
        </p:blipFill>
        <p:spPr>
          <a:xfrm>
            <a:off x="8039137" y="3599232"/>
            <a:ext cx="2914208" cy="220342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E473916-CDBD-9242-8D26-7F04D06BC86D}"/>
              </a:ext>
            </a:extLst>
          </p:cNvPr>
          <p:cNvSpPr txBox="1"/>
          <p:nvPr/>
        </p:nvSpPr>
        <p:spPr>
          <a:xfrm>
            <a:off x="7969253" y="5802659"/>
            <a:ext cx="29840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Helvetica" pitchFamily="2" charset="0"/>
              </a:rPr>
              <a:t>French austral </a:t>
            </a:r>
            <a:r>
              <a:rPr lang="fr-FR" sz="1200" dirty="0" err="1">
                <a:solidFill>
                  <a:srgbClr val="000000"/>
                </a:solidFill>
                <a:latin typeface="Helvetica" pitchFamily="2" charset="0"/>
              </a:rPr>
              <a:t>longliner</a:t>
            </a:r>
            <a:r>
              <a:rPr lang="fr-FR" sz="1200" dirty="0">
                <a:solidFill>
                  <a:srgbClr val="000000"/>
                </a:solidFill>
                <a:latin typeface="Helvetica" pitchFamily="2" charset="0"/>
              </a:rPr>
              <a:t> « Ile de la Réunion II », 62.8 </a:t>
            </a:r>
            <a:r>
              <a:rPr lang="fr-FR" sz="1200" dirty="0" err="1">
                <a:solidFill>
                  <a:srgbClr val="000000"/>
                </a:solidFill>
                <a:latin typeface="Helvetica" pitchFamily="2" charset="0"/>
              </a:rPr>
              <a:t>meters</a:t>
            </a:r>
            <a:r>
              <a:rPr lang="fr-FR" sz="12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Helvetica" pitchFamily="2" charset="0"/>
              </a:rPr>
              <a:t>delivered</a:t>
            </a:r>
            <a:r>
              <a:rPr lang="fr-FR" sz="1200" dirty="0">
                <a:solidFill>
                  <a:srgbClr val="000000"/>
                </a:solidFill>
                <a:latin typeface="Helvetica" pitchFamily="2" charset="0"/>
              </a:rPr>
              <a:t> in 2018. </a:t>
            </a:r>
            <a:r>
              <a:rPr lang="fr-FR" sz="1200" dirty="0" err="1">
                <a:solidFill>
                  <a:srgbClr val="000000"/>
                </a:solidFill>
                <a:latin typeface="Helvetica" pitchFamily="2" charset="0"/>
              </a:rPr>
              <a:t>Equipped</a:t>
            </a:r>
            <a:r>
              <a:rPr lang="fr-FR" sz="1200" dirty="0">
                <a:solidFill>
                  <a:srgbClr val="000000"/>
                </a:solidFill>
                <a:latin typeface="Helvetica" pitchFamily="2" charset="0"/>
              </a:rPr>
              <a:t> by </a:t>
            </a:r>
            <a:r>
              <a:rPr lang="fr-FR" sz="1200" dirty="0" err="1">
                <a:solidFill>
                  <a:srgbClr val="000000"/>
                </a:solidFill>
                <a:latin typeface="Helvetica" pitchFamily="2" charset="0"/>
              </a:rPr>
              <a:t>two</a:t>
            </a:r>
            <a:r>
              <a:rPr lang="fr-FR" sz="1200" dirty="0">
                <a:solidFill>
                  <a:srgbClr val="000000"/>
                </a:solidFill>
                <a:latin typeface="Helvetica" pitchFamily="2" charset="0"/>
              </a:rPr>
              <a:t> 900kW </a:t>
            </a:r>
            <a:r>
              <a:rPr lang="fr-FR" sz="1200" dirty="0" err="1">
                <a:solidFill>
                  <a:srgbClr val="000000"/>
                </a:solidFill>
                <a:latin typeface="Helvetica" pitchFamily="2" charset="0"/>
              </a:rPr>
              <a:t>diesel-electric</a:t>
            </a:r>
            <a:r>
              <a:rPr lang="fr-FR" sz="1200" dirty="0">
                <a:solidFill>
                  <a:srgbClr val="000000"/>
                </a:solidFill>
                <a:latin typeface="Helvetica" pitchFamily="2" charset="0"/>
              </a:rPr>
              <a:t> propulsion </a:t>
            </a:r>
            <a:r>
              <a:rPr lang="fr-FR" sz="1200" dirty="0" err="1">
                <a:solidFill>
                  <a:srgbClr val="000000"/>
                </a:solidFill>
                <a:latin typeface="Helvetica" pitchFamily="2" charset="0"/>
              </a:rPr>
              <a:t>units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1399630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Cadre</Template>
  <TotalTime>1238</TotalTime>
  <Words>1231</Words>
  <Application>Microsoft Office PowerPoint</Application>
  <PresentationFormat>Widescreen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Corbel</vt:lpstr>
      <vt:lpstr>Helvetica</vt:lpstr>
      <vt:lpstr>Open Sans</vt:lpstr>
      <vt:lpstr>Wingdings 2</vt:lpstr>
      <vt:lpstr>Cadre</vt:lpstr>
      <vt:lpstr> Leading the Race To Zero In The Fisheries Sector  Towards a Carbon Neutral Aquatic Food Production   The sector’s perspective</vt:lpstr>
      <vt:lpstr>The maritime sector must reduce its GHG emissions</vt:lpstr>
      <vt:lpstr>Continuous decline CO2 emissions from EU fleet : -50% in 2017 compared to 1990 </vt:lpstr>
      <vt:lpstr>What is being done to reduce individual fishing emissions ?  </vt:lpstr>
      <vt:lpstr>How « mature » are the technologies for a total Carbon neutral ?  </vt:lpstr>
      <vt:lpstr>Hydrogen and Electricity still offers little autonomy </vt:lpstr>
      <vt:lpstr>LNG held back by the Gross Tonnage constraint </vt:lpstr>
      <vt:lpstr>PowerPoint Presentation</vt:lpstr>
      <vt:lpstr>Hybrid (Electricity + combustion) </vt:lpstr>
      <vt:lpstr>Review from the fisheries sector’s perspective</vt:lpstr>
      <vt:lpstr>Review from the fisheries sector’s perspective</vt:lpstr>
      <vt:lpstr>Recommendations on how can we progress </vt:lpstr>
      <vt:lpstr>   Union des Armateurs à la Pêche de France   Jérôme Jourdain jj@uapf.org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Climate Change on Fisheries in the North Western Waters: Examining policy, research, and potential mitigation and adaptation strategies   Regulatory and technological challenges for fishing vessels energy transition</dc:title>
  <dc:creator>jérôme jourdain</dc:creator>
  <cp:lastModifiedBy>Jacopo Pasquero | EBCD</cp:lastModifiedBy>
  <cp:revision>32</cp:revision>
  <cp:lastPrinted>2021-11-05T10:29:48Z</cp:lastPrinted>
  <dcterms:created xsi:type="dcterms:W3CDTF">2020-11-19T08:48:41Z</dcterms:created>
  <dcterms:modified xsi:type="dcterms:W3CDTF">2021-11-09T13:48:31Z</dcterms:modified>
</cp:coreProperties>
</file>