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23" r:id="rId5"/>
    <p:sldId id="464" r:id="rId6"/>
    <p:sldId id="2059" r:id="rId7"/>
    <p:sldId id="470" r:id="rId8"/>
    <p:sldId id="471" r:id="rId9"/>
    <p:sldId id="472" r:id="rId10"/>
    <p:sldId id="473" r:id="rId11"/>
    <p:sldId id="474" r:id="rId12"/>
    <p:sldId id="476" r:id="rId13"/>
    <p:sldId id="477" r:id="rId14"/>
    <p:sldId id="478" r:id="rId15"/>
    <p:sldId id="479" r:id="rId16"/>
    <p:sldId id="20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3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Morrison" initials="PM" lastIdx="0" clrIdx="0">
    <p:extLst>
      <p:ext uri="{19B8F6BF-5375-455C-9EA6-DF929625EA0E}">
        <p15:presenceInfo xmlns:p15="http://schemas.microsoft.com/office/powerpoint/2012/main" userId="8a080708df6c27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D322C-453F-41B1-BF36-CF733FD3E64E}" v="1" dt="2025-10-15T11:58:56.783"/>
    <p1510:client id="{D2EC231D-809C-4135-B48E-43DEA664A4A2}" v="62" dt="2025-10-15T09:31:02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8"/>
    <p:restoredTop sz="94564"/>
  </p:normalViewPr>
  <p:slideViewPr>
    <p:cSldViewPr snapToGrid="0">
      <p:cViewPr varScale="1">
        <p:scale>
          <a:sx n="78" d="100"/>
          <a:sy n="78" d="100"/>
        </p:scale>
        <p:origin x="499" y="62"/>
      </p:cViewPr>
      <p:guideLst>
        <p:guide orient="horz" pos="2160"/>
        <p:guide pos="3840"/>
        <p:guide pos="529"/>
        <p:guide pos="7083"/>
        <p:guide orient="horz" pos="323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Fernandes" userId="0f1f9a49-09f5-4cc6-9402-30c3416a472b" providerId="ADAL" clId="{3B44BFDE-AD72-4812-BA2A-D72EF6A582F5}"/>
    <pc:docChg chg="custSel addSld modSld sldOrd">
      <pc:chgData name="Alexandre Fernandes" userId="0f1f9a49-09f5-4cc6-9402-30c3416a472b" providerId="ADAL" clId="{3B44BFDE-AD72-4812-BA2A-D72EF6A582F5}" dt="2025-10-15T11:58:56.783" v="87" actId="164"/>
      <pc:docMkLst>
        <pc:docMk/>
      </pc:docMkLst>
      <pc:sldChg chg="addSp delSp modSp add mod ord">
        <pc:chgData name="Alexandre Fernandes" userId="0f1f9a49-09f5-4cc6-9402-30c3416a472b" providerId="ADAL" clId="{3B44BFDE-AD72-4812-BA2A-D72EF6A582F5}" dt="2025-10-15T11:58:56.783" v="87" actId="164"/>
        <pc:sldMkLst>
          <pc:docMk/>
          <pc:sldMk cId="1928815564" sldId="2060"/>
        </pc:sldMkLst>
        <pc:spChg chg="mod">
          <ac:chgData name="Alexandre Fernandes" userId="0f1f9a49-09f5-4cc6-9402-30c3416a472b" providerId="ADAL" clId="{3B44BFDE-AD72-4812-BA2A-D72EF6A582F5}" dt="2025-10-15T11:58:56.783" v="87" actId="164"/>
          <ac:spMkLst>
            <pc:docMk/>
            <pc:sldMk cId="1928815564" sldId="2060"/>
            <ac:spMk id="2" creationId="{008C13DD-55C6-7DC3-FFF2-4F40704FF7D1}"/>
          </ac:spMkLst>
        </pc:spChg>
        <pc:spChg chg="mod">
          <ac:chgData name="Alexandre Fernandes" userId="0f1f9a49-09f5-4cc6-9402-30c3416a472b" providerId="ADAL" clId="{3B44BFDE-AD72-4812-BA2A-D72EF6A582F5}" dt="2025-10-15T11:57:42.634" v="23" actId="122"/>
          <ac:spMkLst>
            <pc:docMk/>
            <pc:sldMk cId="1928815564" sldId="2060"/>
            <ac:spMk id="5" creationId="{932CD9C2-6761-BA88-AA3C-F0402674CF2D}"/>
          </ac:spMkLst>
        </pc:spChg>
        <pc:spChg chg="del">
          <ac:chgData name="Alexandre Fernandes" userId="0f1f9a49-09f5-4cc6-9402-30c3416a472b" providerId="ADAL" clId="{3B44BFDE-AD72-4812-BA2A-D72EF6A582F5}" dt="2025-10-15T11:57:46.713" v="24" actId="478"/>
          <ac:spMkLst>
            <pc:docMk/>
            <pc:sldMk cId="1928815564" sldId="2060"/>
            <ac:spMk id="7" creationId="{8ADCD01F-5CE6-B2F5-83A1-5FB2A8D2F515}"/>
          </ac:spMkLst>
        </pc:spChg>
        <pc:grpChg chg="add mod">
          <ac:chgData name="Alexandre Fernandes" userId="0f1f9a49-09f5-4cc6-9402-30c3416a472b" providerId="ADAL" clId="{3B44BFDE-AD72-4812-BA2A-D72EF6A582F5}" dt="2025-10-15T11:58:56.783" v="87" actId="164"/>
          <ac:grpSpMkLst>
            <pc:docMk/>
            <pc:sldMk cId="1928815564" sldId="2060"/>
            <ac:grpSpMk id="8" creationId="{EBD15B49-550B-53BC-5B1B-276498F284B7}"/>
          </ac:grpSpMkLst>
        </pc:grpChg>
        <pc:picChg chg="mod">
          <ac:chgData name="Alexandre Fernandes" userId="0f1f9a49-09f5-4cc6-9402-30c3416a472b" providerId="ADAL" clId="{3B44BFDE-AD72-4812-BA2A-D72EF6A582F5}" dt="2025-10-15T11:58:56.783" v="87" actId="164"/>
          <ac:picMkLst>
            <pc:docMk/>
            <pc:sldMk cId="1928815564" sldId="2060"/>
            <ac:picMk id="6" creationId="{DC484212-8EEF-D2E2-3668-A6B2EFED228A}"/>
          </ac:picMkLst>
        </pc:picChg>
        <pc:picChg chg="mod">
          <ac:chgData name="Alexandre Fernandes" userId="0f1f9a49-09f5-4cc6-9402-30c3416a472b" providerId="ADAL" clId="{3B44BFDE-AD72-4812-BA2A-D72EF6A582F5}" dt="2025-10-15T11:58:56.783" v="87" actId="164"/>
          <ac:picMkLst>
            <pc:docMk/>
            <pc:sldMk cId="1928815564" sldId="2060"/>
            <ac:picMk id="10" creationId="{DD23E470-9107-590D-095A-17CC66D9CFC1}"/>
          </ac:picMkLst>
        </pc:picChg>
        <pc:picChg chg="mod">
          <ac:chgData name="Alexandre Fernandes" userId="0f1f9a49-09f5-4cc6-9402-30c3416a472b" providerId="ADAL" clId="{3B44BFDE-AD72-4812-BA2A-D72EF6A582F5}" dt="2025-10-15T11:58:56.783" v="87" actId="164"/>
          <ac:picMkLst>
            <pc:docMk/>
            <pc:sldMk cId="1928815564" sldId="2060"/>
            <ac:picMk id="12" creationId="{AFBDAECA-896E-55F7-D8A0-F6BD2F655506}"/>
          </ac:picMkLst>
        </pc:picChg>
        <pc:picChg chg="mod">
          <ac:chgData name="Alexandre Fernandes" userId="0f1f9a49-09f5-4cc6-9402-30c3416a472b" providerId="ADAL" clId="{3B44BFDE-AD72-4812-BA2A-D72EF6A582F5}" dt="2025-10-15T11:58:56.783" v="87" actId="164"/>
          <ac:picMkLst>
            <pc:docMk/>
            <pc:sldMk cId="1928815564" sldId="2060"/>
            <ac:picMk id="14" creationId="{46F19234-F108-4D40-CFF0-5D6CEA6C31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CD7BF6-674A-45E8-B82D-FB808DB4B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747C3-CFE9-4BFA-AC9B-159C7652F6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93EF1-DFBD-4260-A123-8964019B60FE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21B60-E5C0-4D25-992F-1E6332606A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EA265-0AA3-4543-9763-E8F7B0E37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C7FF-F9BB-4299-9858-634742A1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CF2D-D3A4-FD4C-BFA4-AD353465F8E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AA3C-5C27-D74C-BAB3-99BE1B2C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E83CC-DFD2-EAA0-8F6E-9B9ABCBCF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5B7D9-D5DE-5D77-4C7C-3985FB05D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6D7AF-2B23-E7B6-874A-6AB6B77CE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E856C-0491-3CAE-00AD-6FC47275A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58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0486D-616C-A26F-B4A9-A749BCB80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4ADC7-8D86-0A07-7601-7D30A6D80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1AFFB-0871-39D4-C4D4-6E0679DB9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E0FF-B0DA-18F6-E057-742C37F58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7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F409-0D5B-9451-CFE5-239C69947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8C723-2D07-72DC-8DD7-1C91ACCBC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76BD7-62D6-825B-3F1E-5D150BB5D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29BAC-F071-2E4D-8545-B006217BF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B04F-C928-A66F-7B18-33443162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35849-4704-7F11-FFC5-5DF3B2F7E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59B8E-6F8B-FD27-9E1C-38E39BD7E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35313-7B1F-C09A-A8C7-3F48E73BB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2EC31-6516-9F5D-5F80-306120279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E81B4-0128-DE94-FC50-6A59E34EA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BB7CB-AC67-5F15-FBB9-0D1F6E47A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596B-8658-CA05-38BC-E236F943D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E29FD-13A1-DC7C-812A-C63EAADAB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823F3-DE63-32DE-75F1-909CA1E57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0345C-5B84-317E-17B0-8DD02BC60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35B6E-605D-B9A7-E433-EA7B5CA70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307B3-3D88-5F66-E7CF-46802D76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CD1CF-679D-89F1-F2DA-A2A9351D8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A6A34-AEE8-95ED-A39E-6EC43E4FE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5630-158D-9C23-97D0-05645E07C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E803-CBAD-F298-2800-CE78A4CB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7143D-12F6-382A-42B8-A1F478E48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5A0F2-1A42-EF82-B9C7-C94F0C820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1799-3A35-D862-25B0-B87FCBA3B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6FD5-974C-F504-1EEB-BB3C737D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D145D-9468-922B-72D8-C5ED5DF48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358D8-6D0B-936E-804D-CDB8A1BA3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5CC9-721C-B1DB-3DE0-D29600980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5C58-B026-C2F1-A01D-51B570EE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B7CD2-8A3D-2A3B-1F0E-35FCF3082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56D84-BDC1-5EA7-793B-993D89CCA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C4CD7-FB4D-D81C-72D0-C6149745C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C7BE3-EA24-84D9-4F9C-068FE1AB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2B224-7781-B0B4-7210-EECFE4E5D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36E66-A25E-E0F8-9EBE-EE1F4E0BE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59401-4D3D-AC21-C66C-2FBBC298F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2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2175-32E7-6801-A07E-B4372B881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F443D-7B2B-3549-6EB9-4F41579D4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FE5BD-E9BF-D2E8-1808-6CFA42ACD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F98C0-ECC3-B2EF-D6B3-0CBFBA043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AA3C-5C27-D74C-BAB3-99BE1B2CD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B5D4D-A884-474D-9C03-BF73B0C80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30C90-F27A-244E-BD5F-E151832AE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480" y="-3578"/>
            <a:ext cx="12193200" cy="6858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 sz="180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96EA60-4DEC-42FA-A45B-ED22CEEC002B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2D4445-87B8-45E1-8B50-521345410A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9C15A-F46B-48B2-B0AE-894873AF829D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www.iied-europe.org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57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B5D4D-A884-474D-9C03-BF73B0C80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30C90-F27A-244E-BD5F-E151832AE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480" y="-3578"/>
            <a:ext cx="12193200" cy="6858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 sz="180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96EA60-4DEC-42FA-A45B-ED22CEEC002B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2D4445-87B8-45E1-8B50-521345410A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9C15A-F46B-48B2-B0AE-894873AF829D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02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09" y="5053679"/>
            <a:ext cx="4363575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EB9C6F-7E97-2B46-B196-272444AF85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03277" y="0"/>
            <a:ext cx="6392487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cover </a:t>
            </a:r>
            <a:br>
              <a:rPr lang="en-US"/>
            </a:br>
            <a:r>
              <a:rPr lang="en-US"/>
              <a:t>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5A568F8-90C7-9A4A-A247-9286440276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22280" y="0"/>
            <a:ext cx="6096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This is the white</a:t>
            </a:r>
            <a:br>
              <a:rPr lang="en-US"/>
            </a:br>
            <a:r>
              <a:rPr lang="en-US"/>
              <a:t>overlay graphic</a:t>
            </a:r>
            <a:br>
              <a:rPr lang="en-US"/>
            </a:br>
            <a:r>
              <a:rPr lang="en-US"/>
              <a:t>leave me alone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0ED66D-6FCB-6242-B759-62628616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4381341" cy="2179071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0DB837-3F16-4FA0-B71F-62BB7F53289D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4A39C6-58D8-46C8-86DD-94B89F049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2C94F0-39D6-4FCE-95B7-A3FEFD883CB3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3C6C444-AFEB-4805-8E47-A3A5C962B7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7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74C226-E58A-B342-BD38-E0A2C3C0F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035738-294E-F446-983F-420A7CB69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401F22-F0F9-2445-AD90-FCB6680E3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480" y="-3578"/>
            <a:ext cx="12193200" cy="68586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7619C-773C-954D-B8FE-15E28C7D707C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344A0D-31D4-DD43-944A-70F29F8F6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F3E80D-D7B1-4E4E-8539-50815A25A702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8BA6D71-FA5A-4A84-970E-9958B660B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09" y="5053679"/>
            <a:ext cx="4363575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EB9C6F-7E97-2B46-B196-272444AF85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03277" y="0"/>
            <a:ext cx="6392487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cover </a:t>
            </a:r>
            <a:br>
              <a:rPr lang="en-US"/>
            </a:br>
            <a:r>
              <a:rPr lang="en-US"/>
              <a:t>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5A568F8-90C7-9A4A-A247-9286440276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22280" y="0"/>
            <a:ext cx="6096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This is the white</a:t>
            </a:r>
            <a:br>
              <a:rPr lang="en-US"/>
            </a:br>
            <a:r>
              <a:rPr lang="en-US"/>
              <a:t>overlay graphic</a:t>
            </a:r>
            <a:br>
              <a:rPr lang="en-US"/>
            </a:br>
            <a:r>
              <a:rPr lang="en-US"/>
              <a:t>leave me alone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0ED66D-6FCB-6242-B759-62628616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4381341" cy="2179071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881C6-0743-490A-A8F2-A2D3ADA4652C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ABBDE22-E1BB-46DD-BFF5-1E5B09E0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0BE3F3-7215-4E29-81AC-B47FF695E8AC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EB99683-0296-4DBB-8AFF-FC6FA63D2E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4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09" y="5053679"/>
            <a:ext cx="4363575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EB9C6F-7E97-2B46-B196-272444AF85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03277" y="0"/>
            <a:ext cx="6392487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cover </a:t>
            </a:r>
            <a:br>
              <a:rPr lang="en-US"/>
            </a:br>
            <a:r>
              <a:rPr lang="en-US"/>
              <a:t>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5A568F8-90C7-9A4A-A247-9286440276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22280" y="0"/>
            <a:ext cx="6096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This is the white</a:t>
            </a:r>
            <a:br>
              <a:rPr lang="en-US"/>
            </a:br>
            <a:r>
              <a:rPr lang="en-US"/>
              <a:t>overlay graphic</a:t>
            </a:r>
            <a:br>
              <a:rPr lang="en-US"/>
            </a:br>
            <a:r>
              <a:rPr lang="en-US"/>
              <a:t>leave me alone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0ED66D-6FCB-6242-B759-62628616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4381341" cy="2179071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3590DB-20EB-4AFD-A194-E8C33003AFE1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9BE1D0-1592-4EF1-8D52-83747D78B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AFC624-872F-49C1-9D47-B53042708718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53F73A-2E25-45A0-9348-004360B3A0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88C13-6F81-FA49-BFCB-9BD85E395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3048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hapter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88C13-6F81-FA49-BFCB-9BD85E395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3048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5F891-FD96-E848-8A90-EAF295AC1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6096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hapter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88C13-6F81-FA49-BFCB-9BD85E395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6096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1F111-D6C4-5744-AAC4-2524818E5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3048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74C226-E58A-B342-BD38-E0A2C3C0F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035738-294E-F446-983F-420A7CB69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401F22-F0F9-2445-AD90-FCB6680E3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480" y="-3578"/>
            <a:ext cx="12193200" cy="68586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7619C-773C-954D-B8FE-15E28C7D707C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344A0D-31D4-DD43-944A-70F29F8F6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F3E80D-D7B1-4E4E-8539-50815A25A702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8BA6D71-FA5A-4A84-970E-9958B660B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26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hapter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88C13-6F81-FA49-BFCB-9BD85E395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6096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2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hapter 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5B513-25A6-5840-9E36-C365E2AE1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3048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1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hapter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41" y="2406946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88C13-6F81-FA49-BFCB-9BD85E395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606" y="6096"/>
            <a:ext cx="1218116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7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10515599" cy="4351338"/>
          </a:xfrm>
        </p:spPr>
        <p:txBody>
          <a:bodyPr/>
          <a:lstStyle>
            <a:lvl4pPr>
              <a:defRPr sz="3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605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506071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5C8A478-81F1-A347-8E19-1DD4E80B68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3095" y="1825625"/>
            <a:ext cx="506071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919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97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0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Yellow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10515599" cy="4351338"/>
          </a:xfrm>
        </p:spPr>
        <p:txBody>
          <a:bodyPr/>
          <a:lstStyle>
            <a:lvl4pPr>
              <a:defRPr sz="3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27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Yellow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5C8A478-81F1-A347-8E19-1DD4E80B68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3095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482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Yellow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C63ECE-2117-1B46-B94D-3B588500D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D6F56D-4573-7A4C-9D90-D3C3112C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68B1C-CB31-DC4E-A602-01DE107B7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480" y="-3578"/>
            <a:ext cx="12193200" cy="6858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B9664B-533F-4536-9425-A9A06B321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1D42073-7EF1-421D-A225-4E13152090F3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0754CB-792D-4D5C-8A93-85932F0471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494E5B-D5E4-4E96-A65E-75807458519B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309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65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10515599" cy="4351338"/>
          </a:xfrm>
        </p:spPr>
        <p:txBody>
          <a:bodyPr/>
          <a:lstStyle>
            <a:lvl4pPr>
              <a:defRPr sz="3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980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nk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5C8A478-81F1-A347-8E19-1DD4E80B68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3095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0117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Pink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305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nk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4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10515599" cy="4351338"/>
          </a:xfrm>
        </p:spPr>
        <p:txBody>
          <a:bodyPr/>
          <a:lstStyle>
            <a:lvl4pPr>
              <a:defRPr sz="3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738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5C8A478-81F1-A347-8E19-1DD4E80B68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3095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875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050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93000">
              <a:schemeClr val="bg1"/>
            </a:gs>
            <a:gs pos="0">
              <a:schemeClr val="bg1"/>
            </a:gs>
            <a:gs pos="93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5" y="1825625"/>
            <a:ext cx="10515599" cy="4351338"/>
          </a:xfrm>
        </p:spPr>
        <p:txBody>
          <a:bodyPr/>
          <a:lstStyle>
            <a:lvl4pPr>
              <a:defRPr sz="3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4F4-617E-6E4D-B75B-5B02FA8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0F98-4BBD-304B-B5F8-04A339B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05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74BE26-0CC6-6D4D-BE4E-BB12B2847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FCE9D8-7424-754A-84B6-B537464CE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83A099-54C0-344B-9D01-BE37434C2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480" y="-3578"/>
            <a:ext cx="12193200" cy="6858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A3DC3-8827-4E80-ABFD-DBF25CC2D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00D5E84-2427-4393-8F85-C351E5AA8261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3B1941-BCDF-4E98-9624-DB7C6FD14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EA42D4-D765-4AC3-A556-689366BDB29D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57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11E9E7-B1E3-2842-90A4-51CDDEC3C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078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A5B06-865B-6E42-A6DB-C42ED1F90A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61483" y="583025"/>
            <a:ext cx="1454223" cy="132179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22A9B7-FB98-A344-94A2-1FFBD5259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004F02-EE22-B74B-8F44-39934253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15930-4A50-4B74-9F9E-95F86143B819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142E24-5CB9-4933-BD8F-B0F2DF609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534240-DA1E-46A6-A758-9200079D1693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3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6CB36-A76F-BD4A-A021-75E0D66AF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078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DBBE7-9BD7-F747-9F3D-1B40D95B73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61484" y="594360"/>
            <a:ext cx="1454223" cy="132179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620D0F7-321B-A146-BB6D-CFCC7CBE8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D2DF6D7-AC2E-C846-A993-D84E4F599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50AE64-D533-4A78-BD99-99176E1DC845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6410B2-19DC-4603-870C-3891A0FBB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116A37-9783-4C11-9352-2C4358F05595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2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D3376D-A169-6E40-8117-57E811EED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078" y="0"/>
            <a:ext cx="12191999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2181916-F631-8F4B-8278-3F336B5E3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E8EDC0C-BA42-F44C-A467-0B5FF9BC6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3F8820-12C4-4975-BEE3-9C74F5B348B4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B5B860-3104-4F28-9111-3C303F2CFE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0D1C03-EF59-4746-B7E2-5B6AD12FBD99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2A167DC-F94B-4C68-A562-FB7209360A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1484" y="573338"/>
            <a:ext cx="1454223" cy="13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43D8F4-5166-4849-B295-1547F2D0E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078" y="0"/>
            <a:ext cx="12191999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775B81C-D09D-6F4C-ABCC-F5F7A6A62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6322965" cy="2179071"/>
          </a:xfr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6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8BFC70-BBD2-6F4C-9B5B-84B1C1036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5000723"/>
            <a:ext cx="10079527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0989E2-655E-45D5-AD10-8DB810EF302F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6FAD6B-E0E0-42F1-951F-7DB41902C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4128F9-046A-4CAC-9BC1-093604AFBFB7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7DE8E9A-1C88-4DDF-BC1B-37C06B68F1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1485" y="594359"/>
            <a:ext cx="1454223" cy="13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09" y="5053679"/>
            <a:ext cx="4363575" cy="103930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EB9C6F-7E97-2B46-B196-272444AF85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03277" y="0"/>
            <a:ext cx="6392487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cover </a:t>
            </a:r>
            <a:br>
              <a:rPr lang="en-US"/>
            </a:br>
            <a:r>
              <a:rPr lang="en-US"/>
              <a:t>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5A568F8-90C7-9A4A-A247-9286440276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22280" y="0"/>
            <a:ext cx="6096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This is the white</a:t>
            </a:r>
            <a:br>
              <a:rPr lang="en-US"/>
            </a:br>
            <a:r>
              <a:rPr lang="en-US"/>
              <a:t>overlay graphic</a:t>
            </a:r>
            <a:br>
              <a:rPr lang="en-US"/>
            </a:br>
            <a:r>
              <a:rPr lang="en-US"/>
              <a:t>leave me alone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0ED66D-6FCB-6242-B759-62628616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517867"/>
            <a:ext cx="4381341" cy="2179071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C97E89-E953-4D55-AD44-379379BEB584}"/>
              </a:ext>
            </a:extLst>
          </p:cNvPr>
          <p:cNvGrpSpPr/>
          <p:nvPr userDrawn="1"/>
        </p:nvGrpSpPr>
        <p:grpSpPr>
          <a:xfrm>
            <a:off x="802242" y="6343817"/>
            <a:ext cx="2546599" cy="400046"/>
            <a:chOff x="801688" y="6183131"/>
            <a:chExt cx="2546599" cy="4000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E09A37-E4C5-4C67-A7BE-0B7A8E678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801688" y="6257176"/>
              <a:ext cx="222069" cy="22206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C4698B-4C02-411A-9A81-2737FF492CB0}"/>
                </a:ext>
              </a:extLst>
            </p:cNvPr>
            <p:cNvSpPr txBox="1"/>
            <p:nvPr userDrawn="1"/>
          </p:nvSpPr>
          <p:spPr>
            <a:xfrm>
              <a:off x="1095009" y="6183131"/>
              <a:ext cx="2253278" cy="400046"/>
            </a:xfrm>
            <a:prstGeom prst="rect">
              <a:avLst/>
            </a:prstGeom>
          </p:spPr>
          <p:txBody>
            <a:bodyPr vert="horz" wrap="square" lIns="36000" tIns="0" rIns="0" bIns="0" rtlCol="0" anchor="ctr">
              <a:normAutofit fontScale="85000" lnSpcReduction="10000"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www.iied.org/iied-europe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0C58972-10C3-4DCD-8F88-915EFC6ADB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290" y="697058"/>
            <a:ext cx="1778871" cy="16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5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2795E-E1FD-4CAC-A4F0-528DB01BF79B}"/>
              </a:ext>
            </a:extLst>
          </p:cNvPr>
          <p:cNvSpPr/>
          <p:nvPr userDrawn="1"/>
        </p:nvSpPr>
        <p:spPr>
          <a:xfrm>
            <a:off x="0" y="6327648"/>
            <a:ext cx="12192000" cy="530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D6D4D-8B9B-884C-916A-098BA48A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6CDE-8EF0-4C4E-BB25-051C4A22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5400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6499B-CD89-AA43-B79C-9CED953CC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74897" y="6415135"/>
            <a:ext cx="5389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4B61-70C3-7A4F-ADF4-AA718E105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7013" y="6415135"/>
            <a:ext cx="536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F828736-9A59-5542-843E-7597CE180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89588-A0B5-394C-88A2-BA5A4E0DD5D1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rcRect/>
          <a:stretch/>
        </p:blipFill>
        <p:spPr>
          <a:xfrm>
            <a:off x="795474" y="6415137"/>
            <a:ext cx="429686" cy="3905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186E3-9969-6E4C-ADF5-8320C0C69652}"/>
              </a:ext>
            </a:extLst>
          </p:cNvPr>
          <p:cNvCxnSpPr>
            <a:cxnSpLocks/>
          </p:cNvCxnSpPr>
          <p:nvPr userDrawn="1"/>
        </p:nvCxnSpPr>
        <p:spPr>
          <a:xfrm>
            <a:off x="1374987" y="6474389"/>
            <a:ext cx="0" cy="383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FAF2AF-60E2-4842-AFBE-BA9FC2285250}"/>
              </a:ext>
            </a:extLst>
          </p:cNvPr>
          <p:cNvSpPr txBox="1">
            <a:spLocks/>
          </p:cNvSpPr>
          <p:nvPr userDrawn="1"/>
        </p:nvSpPr>
        <p:spPr>
          <a:xfrm>
            <a:off x="6964257" y="6415135"/>
            <a:ext cx="368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/>
              <a:t>Niki Kervezee</a:t>
            </a:r>
            <a:endParaRPr lang="en-US" sz="1100" i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9E290-74F5-794C-BCB6-7066B152B8A6}"/>
              </a:ext>
            </a:extLst>
          </p:cNvPr>
          <p:cNvCxnSpPr>
            <a:cxnSpLocks/>
          </p:cNvCxnSpPr>
          <p:nvPr userDrawn="1"/>
        </p:nvCxnSpPr>
        <p:spPr>
          <a:xfrm>
            <a:off x="10806371" y="6474389"/>
            <a:ext cx="0" cy="383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4" r:id="rId2"/>
    <p:sldLayoutId id="2147483735" r:id="rId3"/>
    <p:sldLayoutId id="2147483736" r:id="rId4"/>
    <p:sldLayoutId id="2147483750" r:id="rId5"/>
    <p:sldLayoutId id="2147483751" r:id="rId6"/>
    <p:sldLayoutId id="2147483752" r:id="rId7"/>
    <p:sldLayoutId id="2147483753" r:id="rId8"/>
    <p:sldLayoutId id="2147483662" r:id="rId9"/>
    <p:sldLayoutId id="2147483773" r:id="rId10"/>
    <p:sldLayoutId id="2147483770" r:id="rId11"/>
    <p:sldLayoutId id="2147483774" r:id="rId12"/>
    <p:sldLayoutId id="2147483771" r:id="rId13"/>
    <p:sldLayoutId id="2147483772" r:id="rId14"/>
    <p:sldLayoutId id="2147483663" r:id="rId15"/>
    <p:sldLayoutId id="2147483730" r:id="rId16"/>
    <p:sldLayoutId id="2147483667" r:id="rId17"/>
    <p:sldLayoutId id="2147483731" r:id="rId18"/>
    <p:sldLayoutId id="2147483665" r:id="rId19"/>
    <p:sldLayoutId id="2147483732" r:id="rId20"/>
    <p:sldLayoutId id="2147483678" r:id="rId21"/>
    <p:sldLayoutId id="2147483733" r:id="rId22"/>
    <p:sldLayoutId id="2147483756" r:id="rId23"/>
    <p:sldLayoutId id="2147483755" r:id="rId24"/>
    <p:sldLayoutId id="2147483671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75" r:id="rId38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 spc="-151" baseline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354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14309" indent="-269861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24" indent="-225414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354" rtl="0" eaLnBrk="1" latinLnBrk="0" hangingPunct="1">
        <a:lnSpc>
          <a:spcPct val="90000"/>
        </a:lnSpc>
        <a:spcBef>
          <a:spcPts val="1500"/>
        </a:spcBef>
        <a:spcAft>
          <a:spcPts val="500"/>
        </a:spcAft>
        <a:buFont typeface="Arial" panose="020B0604020202020204" pitchFamily="34" charset="0"/>
        <a:buNone/>
        <a:tabLst/>
        <a:defRPr sz="3200" b="1" i="0" kern="1200" spc="-51" baseline="0">
          <a:solidFill>
            <a:schemeClr val="tx1"/>
          </a:solidFill>
          <a:latin typeface="+mj-lt"/>
          <a:ea typeface="+mn-ea"/>
          <a:cs typeface="+mn-cs"/>
        </a:defRPr>
      </a:lvl4pPr>
      <a:lvl5pPr marL="7937" indent="0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tabLst/>
        <a:defRPr sz="2800" b="1" kern="1200" spc="0" baseline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0676-CF22-4964-BC54-01422FFDB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0" y="2839418"/>
            <a:ext cx="10431817" cy="217907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5300" dirty="0"/>
              <a:t>A climate-resilient Europe:</a:t>
            </a:r>
            <a:br>
              <a:rPr lang="en-GB" sz="5300" dirty="0"/>
            </a:br>
            <a:r>
              <a:rPr lang="en-GB" sz="5300" dirty="0"/>
              <a:t>Lessons from frontline communities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77F7B-C83B-4829-B424-0C9C0118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41" y="4933742"/>
            <a:ext cx="10079527" cy="5938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000" dirty="0"/>
              <a:t>European Week of Regions and Cities 2025</a:t>
            </a:r>
          </a:p>
          <a:p>
            <a:r>
              <a:rPr lang="en-GB" sz="2000" dirty="0"/>
              <a:t>15 October 2025</a:t>
            </a:r>
          </a:p>
        </p:txBody>
      </p:sp>
      <p:pic>
        <p:nvPicPr>
          <p:cNvPr id="5" name="Picture 4" descr="A logo of a panda&#10;&#10;AI-generated content may be incorrect.">
            <a:extLst>
              <a:ext uri="{FF2B5EF4-FFF2-40B4-BE49-F238E27FC236}">
                <a16:creationId xmlns:a16="http://schemas.microsoft.com/office/drawing/2014/main" id="{03880BB2-9976-FB0E-BA96-9F2CAE06E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032" y="6190954"/>
            <a:ext cx="518942" cy="51894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9DD510B-A8E4-5369-243A-C025A0DBE76F}"/>
              </a:ext>
            </a:extLst>
          </p:cNvPr>
          <p:cNvSpPr txBox="1">
            <a:spLocks/>
          </p:cNvSpPr>
          <p:nvPr/>
        </p:nvSpPr>
        <p:spPr>
          <a:xfrm>
            <a:off x="6386742" y="6370459"/>
            <a:ext cx="3946761" cy="339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354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1" i="0" kern="1200" spc="-51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tabLst/>
              <a:defRPr sz="1600" b="1" kern="1200" spc="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In collaboration with WWF-Netherlands</a:t>
            </a:r>
          </a:p>
        </p:txBody>
      </p:sp>
    </p:spTree>
    <p:extLst>
      <p:ext uri="{BB962C8B-B14F-4D97-AF65-F5344CB8AC3E}">
        <p14:creationId xmlns:p14="http://schemas.microsoft.com/office/powerpoint/2010/main" val="227179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881C-6D41-0732-D62A-00298E5B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5AF2E-735A-ABC3-94BD-73C8D37A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01095D-0B14-ECDE-6C7D-E3458E4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Predictable and accessible funding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87C316-A4F0-1882-C5F8-57C791C9B435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6198369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b="1" dirty="0">
                <a:cs typeface="Arial"/>
              </a:rPr>
              <a:t>The Next Level Grant Facility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cs typeface="Arial"/>
              </a:rPr>
              <a:t>An innovative, small grant mechanism to channel finance to marginalized groups and promote community-led decision-making</a:t>
            </a:r>
          </a:p>
          <a:p>
            <a:pPr marL="0" indent="0" algn="just">
              <a:buNone/>
            </a:pPr>
            <a:endParaRPr lang="en-US" sz="2000" i="1" dirty="0">
              <a:cs typeface="Arial"/>
            </a:endParaRP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CCE79528-7DCB-5D8A-2FB7-EF9107051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A4C8BC66-96C5-FC6D-6759-8966DC7C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160" y="5447070"/>
            <a:ext cx="1278839" cy="872042"/>
          </a:xfrm>
          <a:prstGeom prst="rect">
            <a:avLst/>
          </a:prstGeom>
        </p:spPr>
      </p:pic>
      <p:pic>
        <p:nvPicPr>
          <p:cNvPr id="8" name="Picture 7" descr="A yellow background with a stack of paper money&#10;&#10;AI-generated content may be incorrect.">
            <a:extLst>
              <a:ext uri="{FF2B5EF4-FFF2-40B4-BE49-F238E27FC236}">
                <a16:creationId xmlns:a16="http://schemas.microsoft.com/office/drawing/2014/main" id="{1AF8662F-2434-4065-78A3-DA724FCC0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274" y="115068"/>
            <a:ext cx="1278840" cy="1652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F0C2DF-3CCE-38A8-FCC1-270466A2B16C}"/>
              </a:ext>
            </a:extLst>
          </p:cNvPr>
          <p:cNvGrpSpPr/>
          <p:nvPr/>
        </p:nvGrpSpPr>
        <p:grpSpPr>
          <a:xfrm>
            <a:off x="7023957" y="2148379"/>
            <a:ext cx="4705948" cy="3532018"/>
            <a:chOff x="7023957" y="2148379"/>
            <a:chExt cx="4705948" cy="3532018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7347161-22BD-75AF-0B6B-997485BBF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957" y="2148379"/>
              <a:ext cx="4495746" cy="299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1C9FE3-C057-4C0D-1519-A7F283F4F639}"/>
                </a:ext>
              </a:extLst>
            </p:cNvPr>
            <p:cNvSpPr txBox="1"/>
            <p:nvPr/>
          </p:nvSpPr>
          <p:spPr>
            <a:xfrm>
              <a:off x="10815505" y="4765997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PPHPZ</a:t>
              </a:r>
              <a:endParaRPr lang="en-NL" sz="8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444C3483-BCAE-DB1D-CED2-8DB8ED055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8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2E4A6-56D1-6B3F-597E-B7666A4A9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51212-A568-CF3E-0105-F24F6EE0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00B15F-F03B-9E25-ED67-9A7A4EC0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Strengthening local capabilities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FF934B-913C-8065-BFB0-139744D09000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6198369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b="1" dirty="0">
                <a:cs typeface="Arial"/>
              </a:rPr>
              <a:t>Mutual capacity building within the VCA programme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cs typeface="Arial"/>
              </a:rPr>
              <a:t>Ensuring that local institutions can understand climate risks, generate solutions, manage adaptation initiatives sustainably, and develop success metrics that matter to them (participatory MEL)</a:t>
            </a:r>
          </a:p>
          <a:p>
            <a:pPr algn="just">
              <a:lnSpc>
                <a:spcPct val="100000"/>
              </a:lnSpc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3532FB58-C16C-400D-D5B8-FE3D00E4C7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1553A9F1-BB16-215A-9679-62446F3D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160" y="5447070"/>
            <a:ext cx="1278839" cy="872042"/>
          </a:xfrm>
          <a:prstGeom prst="rect">
            <a:avLst/>
          </a:prstGeom>
        </p:spPr>
      </p:pic>
      <p:pic>
        <p:nvPicPr>
          <p:cNvPr id="6" name="Picture 5" descr="A white line drawing of a building&#10;&#10;AI-generated content may be incorrect.">
            <a:extLst>
              <a:ext uri="{FF2B5EF4-FFF2-40B4-BE49-F238E27FC236}">
                <a16:creationId xmlns:a16="http://schemas.microsoft.com/office/drawing/2014/main" id="{CC994A67-44C3-29B0-11B9-5514501FB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409" y="115068"/>
            <a:ext cx="1278840" cy="15861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DDC869-A7F7-E977-B09D-66EBCA83E5D2}"/>
              </a:ext>
            </a:extLst>
          </p:cNvPr>
          <p:cNvGrpSpPr/>
          <p:nvPr/>
        </p:nvGrpSpPr>
        <p:grpSpPr>
          <a:xfrm>
            <a:off x="7257379" y="2169161"/>
            <a:ext cx="3828027" cy="2762862"/>
            <a:chOff x="7257379" y="2169161"/>
            <a:chExt cx="3828027" cy="2762862"/>
          </a:xfrm>
        </p:grpSpPr>
        <p:pic>
          <p:nvPicPr>
            <p:cNvPr id="11" name="Picture 10" descr="A person pointing at a whiteboard&#10;&#10;AI-generated content may be incorrect.">
              <a:extLst>
                <a:ext uri="{FF2B5EF4-FFF2-40B4-BE49-F238E27FC236}">
                  <a16:creationId xmlns:a16="http://schemas.microsoft.com/office/drawing/2014/main" id="{B01F303C-A3DD-B341-10FD-29C688928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7379" y="2169161"/>
              <a:ext cx="3828027" cy="21532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B47099-4FF1-34F6-A1F9-71F8D9868CA8}"/>
                </a:ext>
              </a:extLst>
            </p:cNvPr>
            <p:cNvSpPr txBox="1"/>
            <p:nvPr/>
          </p:nvSpPr>
          <p:spPr>
            <a:xfrm>
              <a:off x="9170004" y="4017623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Mohammad </a:t>
              </a:r>
              <a:r>
                <a:rPr lang="en-US" sz="800" dirty="0" err="1"/>
                <a:t>Tsani</a:t>
              </a:r>
              <a:r>
                <a:rPr lang="en-US" sz="800" dirty="0"/>
                <a:t> </a:t>
              </a:r>
              <a:r>
                <a:rPr lang="en-US" sz="800" dirty="0" err="1"/>
                <a:t>Pebrian</a:t>
              </a:r>
              <a:r>
                <a:rPr lang="en-US" sz="800" dirty="0"/>
                <a:t> (</a:t>
              </a:r>
              <a:r>
                <a:rPr lang="en-US" sz="800" dirty="0" err="1"/>
                <a:t>Hivos</a:t>
              </a:r>
              <a:r>
                <a:rPr lang="en-US" sz="800" dirty="0"/>
                <a:t>)</a:t>
              </a:r>
            </a:p>
            <a:p>
              <a:endParaRPr lang="en-NL" sz="8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D1E8D861-4000-1FD0-5CA8-64211B322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EAC83-0458-73CC-440D-CDA32254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EA9A6-D91A-9FD5-E344-BE41A280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1C55B2-D558-7566-A995-9D4FC9B2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Reframing adaptation through the LLA lens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CADC8BC-219D-726B-9E84-EA3F106A8E73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6198369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342900" indent="-342900" algn="just"/>
            <a:r>
              <a:rPr lang="en-US" sz="1800" dirty="0">
                <a:cs typeface="Arial"/>
              </a:rPr>
              <a:t>LLA is more than a set of tools – a </a:t>
            </a:r>
            <a:r>
              <a:rPr lang="en-US" sz="1800" b="1" dirty="0">
                <a:cs typeface="Arial"/>
              </a:rPr>
              <a:t>transformational governance</a:t>
            </a:r>
            <a:r>
              <a:rPr lang="en-US" sz="1800" dirty="0">
                <a:cs typeface="Arial"/>
              </a:rPr>
              <a:t> approach</a:t>
            </a:r>
            <a:endParaRPr lang="en-US" sz="1400" i="1" dirty="0">
              <a:cs typeface="Arial"/>
            </a:endParaRPr>
          </a:p>
          <a:p>
            <a:pPr marL="0" indent="0" algn="just">
              <a:buNone/>
            </a:pPr>
            <a:endParaRPr lang="en-US" sz="1800" dirty="0"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cs typeface="Arial"/>
              </a:rPr>
              <a:t>Going beyond technical solutions – putting </a:t>
            </a:r>
            <a:r>
              <a:rPr lang="en-US" sz="1800" b="1" dirty="0">
                <a:cs typeface="Arial"/>
              </a:rPr>
              <a:t>people, justice and long-term resilience</a:t>
            </a:r>
            <a:r>
              <a:rPr lang="en-US" sz="1800" dirty="0">
                <a:cs typeface="Arial"/>
              </a:rPr>
              <a:t> at the center of adaptation </a:t>
            </a:r>
            <a:r>
              <a:rPr lang="en-US" sz="1600" i="1" dirty="0">
                <a:cs typeface="Arial"/>
              </a:rPr>
              <a:t>(EU regions and just resilience)</a:t>
            </a:r>
          </a:p>
          <a:p>
            <a:pPr algn="just">
              <a:lnSpc>
                <a:spcPct val="100000"/>
              </a:lnSpc>
            </a:pPr>
            <a:endParaRPr lang="en-US" sz="1800" dirty="0"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cs typeface="Arial"/>
              </a:rPr>
              <a:t>Europe is under pressure and in need of </a:t>
            </a:r>
            <a:r>
              <a:rPr lang="en-US" sz="1800" b="1" dirty="0">
                <a:cs typeface="Arial"/>
              </a:rPr>
              <a:t>transformative approaches</a:t>
            </a:r>
            <a:r>
              <a:rPr lang="en-US" sz="1800" dirty="0">
                <a:cs typeface="Arial"/>
              </a:rPr>
              <a:t> – LLA can provide that approach</a:t>
            </a:r>
          </a:p>
          <a:p>
            <a:pPr algn="just">
              <a:lnSpc>
                <a:spcPct val="100000"/>
              </a:lnSpc>
            </a:pPr>
            <a:endParaRPr lang="en-US" sz="1800" dirty="0"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1" dirty="0">
                <a:cs typeface="Arial"/>
              </a:rPr>
              <a:t>EU Adaptation Strategy</a:t>
            </a:r>
            <a:r>
              <a:rPr lang="en-US" sz="1800" dirty="0">
                <a:cs typeface="Arial"/>
              </a:rPr>
              <a:t> and </a:t>
            </a:r>
            <a:r>
              <a:rPr lang="en-US" sz="1800" b="1" dirty="0">
                <a:cs typeface="Arial"/>
              </a:rPr>
              <a:t>EU Mission Adaptation</a:t>
            </a:r>
            <a:r>
              <a:rPr lang="en-US" sz="1800" dirty="0">
                <a:cs typeface="Arial"/>
              </a:rPr>
              <a:t> have the potential to support LLA in the European context</a:t>
            </a: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39FEF45C-683C-A35D-6FE8-A48E63EB8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8104D4-30FA-59F2-A1B7-3E53C93F64CD}"/>
              </a:ext>
            </a:extLst>
          </p:cNvPr>
          <p:cNvGrpSpPr/>
          <p:nvPr/>
        </p:nvGrpSpPr>
        <p:grpSpPr>
          <a:xfrm>
            <a:off x="7236543" y="2064775"/>
            <a:ext cx="3795251" cy="4261871"/>
            <a:chOff x="7236543" y="2064775"/>
            <a:chExt cx="3795251" cy="4261871"/>
          </a:xfrm>
        </p:grpSpPr>
        <p:pic>
          <p:nvPicPr>
            <p:cNvPr id="8" name="Picture 7" descr="A group of people shaking hands&#10;&#10;AI-generated content may be incorrect.">
              <a:extLst>
                <a:ext uri="{FF2B5EF4-FFF2-40B4-BE49-F238E27FC236}">
                  <a16:creationId xmlns:a16="http://schemas.microsoft.com/office/drawing/2014/main" id="{02DCC1AD-5CA4-79BA-4705-840A553BE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543" y="2064775"/>
              <a:ext cx="3677263" cy="36772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0021D-A2B1-1294-C93A-6667C2D212DD}"/>
                </a:ext>
              </a:extLst>
            </p:cNvPr>
            <p:cNvSpPr txBox="1"/>
            <p:nvPr/>
          </p:nvSpPr>
          <p:spPr>
            <a:xfrm>
              <a:off x="10117394" y="5412246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ChatGPT</a:t>
              </a:r>
            </a:p>
            <a:p>
              <a:endParaRPr lang="en-NL" sz="8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1677EDE6-BC14-B5E8-17D2-62E9BFA88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8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F5B9E-7452-342A-281C-A8784CF7D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F0E93-A222-7761-D3BE-99A6DD69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2CD9C2-6761-BA88-AA3C-F0402674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ea typeface="Tahoma"/>
                <a:cs typeface="Tahoma"/>
              </a:rPr>
              <a:t>Thank you</a:t>
            </a:r>
            <a:endParaRPr lang="en-US" sz="4000" dirty="0"/>
          </a:p>
        </p:txBody>
      </p: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82E61671-0EE5-1AA8-3C11-9B26A7D8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D15B49-550B-53BC-5B1B-276498F284B7}"/>
              </a:ext>
            </a:extLst>
          </p:cNvPr>
          <p:cNvGrpSpPr/>
          <p:nvPr/>
        </p:nvGrpSpPr>
        <p:grpSpPr>
          <a:xfrm>
            <a:off x="813570" y="2530282"/>
            <a:ext cx="10559066" cy="1666751"/>
            <a:chOff x="813570" y="2530282"/>
            <a:chExt cx="10559066" cy="1666751"/>
          </a:xfrm>
        </p:grpSpPr>
        <p:sp>
          <p:nvSpPr>
            <p:cNvPr id="2" name="AutoShape 8" descr="Three Wildfires Raged Portugal">
              <a:extLst>
                <a:ext uri="{FF2B5EF4-FFF2-40B4-BE49-F238E27FC236}">
                  <a16:creationId xmlns:a16="http://schemas.microsoft.com/office/drawing/2014/main" id="{008C13DD-55C6-7DC3-FFF2-4F40704FF7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pic>
          <p:nvPicPr>
            <p:cNvPr id="6" name="Picture 5" descr="A logo of a panda&#10;&#10;AI-generated content may be incorrect.">
              <a:extLst>
                <a:ext uri="{FF2B5EF4-FFF2-40B4-BE49-F238E27FC236}">
                  <a16:creationId xmlns:a16="http://schemas.microsoft.com/office/drawing/2014/main" id="{DC484212-8EEF-D2E2-3668-A6B2EFED2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5089" y="2530282"/>
              <a:ext cx="1452043" cy="1452043"/>
            </a:xfrm>
            <a:prstGeom prst="rect">
              <a:avLst/>
            </a:prstGeom>
          </p:spPr>
        </p:pic>
        <p:pic>
          <p:nvPicPr>
            <p:cNvPr id="10" name="Picture 9" descr="A green and orange logo&#10;&#10;AI-generated content may be incorrect.">
              <a:extLst>
                <a:ext uri="{FF2B5EF4-FFF2-40B4-BE49-F238E27FC236}">
                  <a16:creationId xmlns:a16="http://schemas.microsoft.com/office/drawing/2014/main" id="{DD23E470-9107-590D-095A-17CC66D9C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6834" y="2540581"/>
              <a:ext cx="2755802" cy="1656452"/>
            </a:xfrm>
            <a:prstGeom prst="rect">
              <a:avLst/>
            </a:prstGeom>
          </p:spPr>
        </p:pic>
        <p:pic>
          <p:nvPicPr>
            <p:cNvPr id="12" name="Picture 11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FBDAECA-896E-55F7-D8A0-F6BD2F655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570" y="2691570"/>
              <a:ext cx="1634661" cy="14857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F19234-F108-4D40-CFF0-5D6CEA6C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1739" y="2634337"/>
              <a:ext cx="4103132" cy="10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81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9ED03-03F4-809C-A96A-69217F589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7AC74-3378-8B06-FBA7-6C5B99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DDA54E-54FD-DFDF-6988-2FDE6401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Who are we?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46758D6-02D6-D1D5-8A4F-F5580870B610}"/>
              </a:ext>
            </a:extLst>
          </p:cNvPr>
          <p:cNvSpPr>
            <a:spLocks noGrp="1"/>
          </p:cNvSpPr>
          <p:nvPr/>
        </p:nvSpPr>
        <p:spPr>
          <a:xfrm>
            <a:off x="3358587" y="1405963"/>
            <a:ext cx="7515892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dirty="0">
                <a:cs typeface="Arial"/>
              </a:rPr>
              <a:t>Non-profit research organisation, part of IIED’s family, focusing on Europe as a lever for global change – specific focus on forging climate resilient communities, in Europe and beyond</a:t>
            </a:r>
            <a:endParaRPr lang="en-US" sz="1600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dirty="0"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en-GB" sz="2000" dirty="0">
                <a:cs typeface="Arial"/>
              </a:rPr>
              <a:t>Independent research organisation that delivers positive change on a global scale, working on solutions to sustainable development challenges for more than half a century</a:t>
            </a:r>
          </a:p>
          <a:p>
            <a:pPr marL="0" indent="0" algn="just">
              <a:buNone/>
            </a:pPr>
            <a:endParaRPr lang="en-GB" sz="2000" dirty="0">
              <a:cs typeface="Arial"/>
            </a:endParaRPr>
          </a:p>
          <a:p>
            <a:pPr marL="0" indent="0" algn="just">
              <a:buNone/>
            </a:pPr>
            <a:r>
              <a:rPr lang="en-US" sz="2000" dirty="0">
                <a:cs typeface="Arial"/>
              </a:rPr>
              <a:t>WWF Netherlands is part of the world’s largest network of nature conservation organisations, supporting equitable outcomes for people and nature across the globe. </a:t>
            </a:r>
          </a:p>
          <a:p>
            <a:pPr marL="0" indent="0">
              <a:buNone/>
            </a:pPr>
            <a:endParaRPr lang="en-US" sz="900" dirty="0">
              <a:latin typeface="Avenir Next LT Pro"/>
            </a:endParaRPr>
          </a:p>
          <a:p>
            <a:pPr marL="0" indent="0" algn="just">
              <a:buNone/>
            </a:pPr>
            <a:r>
              <a:rPr lang="en-GB" sz="2000" dirty="0">
                <a:cs typeface="Arial"/>
              </a:rPr>
              <a:t>An alliance of 6 organizations, led by WWF Netherlands and funded by the Dutch Ministry of Foreign Affairs, that has been actively pushing the agenda on locally led adaptation (LLA) </a:t>
            </a:r>
          </a:p>
          <a:p>
            <a:pPr marL="0" indent="0" algn="just">
              <a:buNone/>
            </a:pPr>
            <a:endParaRPr lang="en-US" sz="1600" i="1" dirty="0">
              <a:cs typeface="Arial"/>
            </a:endParaRPr>
          </a:p>
          <a:p>
            <a:pPr marL="342900" indent="-342900" algn="just"/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7597284C-4CC7-1F18-5ACD-94601F9B1A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4533E0C2-AA11-EBC4-43D4-0CA6CABF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  <p:pic>
        <p:nvPicPr>
          <p:cNvPr id="6" name="Picture 5" descr="A logo of a panda&#10;&#10;AI-generated content may be incorrect.">
            <a:extLst>
              <a:ext uri="{FF2B5EF4-FFF2-40B4-BE49-F238E27FC236}">
                <a16:creationId xmlns:a16="http://schemas.microsoft.com/office/drawing/2014/main" id="{EE30ABD7-C007-CD65-6678-A3D907B5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63" y="4033240"/>
            <a:ext cx="804699" cy="804699"/>
          </a:xfrm>
          <a:prstGeom prst="rect">
            <a:avLst/>
          </a:prstGeom>
        </p:spPr>
      </p:pic>
      <p:pic>
        <p:nvPicPr>
          <p:cNvPr id="10" name="Picture 9" descr="A green and orange logo&#10;&#10;AI-generated content may be incorrect.">
            <a:extLst>
              <a:ext uri="{FF2B5EF4-FFF2-40B4-BE49-F238E27FC236}">
                <a16:creationId xmlns:a16="http://schemas.microsoft.com/office/drawing/2014/main" id="{47EE008E-6B6C-FE02-BBF4-31E764C32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16" y="4942168"/>
            <a:ext cx="2094472" cy="1258941"/>
          </a:xfrm>
          <a:prstGeom prst="rect">
            <a:avLst/>
          </a:prstGeom>
        </p:spPr>
      </p:pic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D2B659D7-3E2B-739B-7F16-97A652924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11" y="1688681"/>
            <a:ext cx="887534" cy="806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3C0CFA-E550-3053-DB14-3B4322AD6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74" y="2960390"/>
            <a:ext cx="250542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EDBF6-2CF1-9A73-FCC4-B089E782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3FAA8-E154-4837-DFCE-E22981E9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B45A5E-98B2-E793-C568-54A8860D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Europe, we have a problem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CB3950D-059E-78D8-6252-3A2880F65D22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7515892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Europe is the </a:t>
            </a:r>
            <a:r>
              <a:rPr lang="en-US" sz="2000" b="1" dirty="0">
                <a:cs typeface="Arial"/>
              </a:rPr>
              <a:t>fastest-warming continent in the world </a:t>
            </a:r>
            <a:r>
              <a:rPr lang="en-US" sz="1600" i="1" dirty="0">
                <a:cs typeface="Arial"/>
              </a:rPr>
              <a:t>(source: EUCRA)</a:t>
            </a: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r>
              <a:rPr lang="en-GB" sz="2000" dirty="0">
                <a:cs typeface="Arial"/>
              </a:rPr>
              <a:t>2024 – the </a:t>
            </a:r>
            <a:r>
              <a:rPr lang="en-GB" sz="2000" b="1" dirty="0">
                <a:cs typeface="Arial"/>
              </a:rPr>
              <a:t>hottest year</a:t>
            </a:r>
            <a:r>
              <a:rPr lang="en-GB" sz="2000" dirty="0">
                <a:cs typeface="Arial"/>
              </a:rPr>
              <a:t> on record </a:t>
            </a:r>
            <a:r>
              <a:rPr lang="en-US" sz="1600" i="1" dirty="0">
                <a:cs typeface="Arial"/>
              </a:rPr>
              <a:t>(source: Copernicus)</a:t>
            </a:r>
            <a:endParaRPr lang="en-GB" sz="1600" i="1" dirty="0">
              <a:cs typeface="Arial"/>
            </a:endParaRPr>
          </a:p>
          <a:p>
            <a:pPr marL="0" indent="0" algn="just">
              <a:buNone/>
            </a:pPr>
            <a:endParaRPr lang="en-GB" sz="2000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2024 and 2025 marked by a series of </a:t>
            </a:r>
            <a:r>
              <a:rPr lang="en-US" sz="2000" b="1" dirty="0">
                <a:cs typeface="Arial"/>
              </a:rPr>
              <a:t>extreme weather events</a:t>
            </a:r>
            <a:r>
              <a:rPr lang="en-US" sz="2000" dirty="0">
                <a:cs typeface="Arial"/>
              </a:rPr>
              <a:t> in Europe</a:t>
            </a:r>
          </a:p>
          <a:p>
            <a:pPr marL="342900" indent="-342900" algn="just"/>
            <a:endParaRPr lang="en-US" sz="2000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A heavy toll: Between 1980 and 2024, a total of </a:t>
            </a:r>
            <a:r>
              <a:rPr lang="en-US" sz="2000" b="1" dirty="0">
                <a:cs typeface="Arial"/>
              </a:rPr>
              <a:t>441,069 fatalities</a:t>
            </a:r>
            <a:r>
              <a:rPr lang="en-US" sz="2000" dirty="0">
                <a:cs typeface="Arial"/>
              </a:rPr>
              <a:t> and </a:t>
            </a:r>
            <a:r>
              <a:rPr lang="en-US" sz="2000" b="1" dirty="0">
                <a:cs typeface="Arial"/>
              </a:rPr>
              <a:t>822,624 million EUR</a:t>
            </a:r>
            <a:r>
              <a:rPr lang="en-US" sz="2000" dirty="0">
                <a:cs typeface="Arial"/>
              </a:rPr>
              <a:t> in economic losses (EU-27) </a:t>
            </a:r>
            <a:r>
              <a:rPr lang="en-US" sz="1600" i="1" dirty="0">
                <a:cs typeface="Arial"/>
              </a:rPr>
              <a:t>(source: EEA)</a:t>
            </a:r>
          </a:p>
          <a:p>
            <a:pPr marL="0" indent="0" algn="just">
              <a:buNone/>
            </a:pPr>
            <a:endParaRPr lang="en-US" sz="1600" i="1" dirty="0">
              <a:cs typeface="Arial"/>
            </a:endParaRPr>
          </a:p>
          <a:p>
            <a:pPr marL="342900" indent="-342900" algn="just"/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25280E78-3C33-4D0E-C719-F29A07A6F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CEBBFE-9FD4-B27D-562C-951F035AEE97}"/>
              </a:ext>
            </a:extLst>
          </p:cNvPr>
          <p:cNvGrpSpPr/>
          <p:nvPr/>
        </p:nvGrpSpPr>
        <p:grpSpPr>
          <a:xfrm>
            <a:off x="8483390" y="2026523"/>
            <a:ext cx="2902597" cy="3794177"/>
            <a:chOff x="8483390" y="2026523"/>
            <a:chExt cx="2902597" cy="3794177"/>
          </a:xfrm>
        </p:grpSpPr>
        <p:pic>
          <p:nvPicPr>
            <p:cNvPr id="1030" name="Picture 6" descr="Why Valencia's floods are so catastrophic: Scientists blame climate ...">
              <a:extLst>
                <a:ext uri="{FF2B5EF4-FFF2-40B4-BE49-F238E27FC236}">
                  <a16:creationId xmlns:a16="http://schemas.microsoft.com/office/drawing/2014/main" id="{971F9D40-F39B-A80E-976B-B3DEC7D1C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390" y="2026523"/>
              <a:ext cx="2902597" cy="193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B00D110-858E-BBDB-7A07-E514DA087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390" y="4231022"/>
              <a:ext cx="2902597" cy="158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A4D82F-98EF-ED99-2E23-CDC810BDF66C}"/>
              </a:ext>
            </a:extLst>
          </p:cNvPr>
          <p:cNvSpPr txBox="1"/>
          <p:nvPr/>
        </p:nvSpPr>
        <p:spPr>
          <a:xfrm>
            <a:off x="10124767" y="5422079"/>
            <a:ext cx="914400" cy="91440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r>
              <a:rPr lang="en-US" sz="800" dirty="0"/>
              <a:t>Credit: Paulo Cunha - Lusa</a:t>
            </a:r>
            <a:endParaRPr lang="en-NL" sz="8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73C1F652-8FE4-2E81-3E5A-76CD92324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4470-A2C9-5D8D-F772-F95FCB04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054E1-9CBF-F488-2CC9-B10C02A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49A3A5-9A09-0E71-04EF-0A3CDC1C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Is Europe prepared?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C89A7EE-EC86-D56E-FA1A-81B3265ED956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7515892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Most climate change impacts and risks in Europe will become </a:t>
            </a:r>
            <a:r>
              <a:rPr lang="en-US" sz="2000" b="1" dirty="0">
                <a:cs typeface="Arial"/>
              </a:rPr>
              <a:t>more severe</a:t>
            </a:r>
            <a:r>
              <a:rPr lang="en-US" sz="2000" dirty="0">
                <a:cs typeface="Arial"/>
              </a:rPr>
              <a:t> in a warmer world </a:t>
            </a:r>
            <a:r>
              <a:rPr lang="en-US" sz="1600" i="1" dirty="0">
                <a:cs typeface="Arial"/>
              </a:rPr>
              <a:t>(source: IPCC)</a:t>
            </a: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r>
              <a:rPr lang="en-GB" sz="2000" dirty="0">
                <a:cs typeface="Arial"/>
              </a:rPr>
              <a:t>Adaptation is happening, but not implemented at the </a:t>
            </a:r>
            <a:r>
              <a:rPr lang="en-GB" sz="2000" b="1" dirty="0">
                <a:cs typeface="Arial"/>
              </a:rPr>
              <a:t>scale and speed needed</a:t>
            </a:r>
            <a:r>
              <a:rPr lang="en-GB" sz="2000" dirty="0">
                <a:cs typeface="Arial"/>
              </a:rPr>
              <a:t> </a:t>
            </a:r>
            <a:r>
              <a:rPr lang="en-US" sz="1600" i="1" dirty="0">
                <a:cs typeface="Arial"/>
              </a:rPr>
              <a:t>(source: IPCC)</a:t>
            </a:r>
            <a:endParaRPr lang="en-GB" sz="1600" i="1" dirty="0">
              <a:cs typeface="Arial"/>
            </a:endParaRPr>
          </a:p>
          <a:p>
            <a:pPr marL="0" indent="0" algn="just">
              <a:buNone/>
            </a:pPr>
            <a:endParaRPr lang="en-GB" sz="2000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Societal preparedness is still low – policy implementation </a:t>
            </a:r>
            <a:r>
              <a:rPr lang="en-US" sz="2000" b="1" dirty="0">
                <a:cs typeface="Arial"/>
              </a:rPr>
              <a:t>lagging behind</a:t>
            </a:r>
            <a:r>
              <a:rPr lang="en-US" sz="2000" dirty="0">
                <a:cs typeface="Arial"/>
              </a:rPr>
              <a:t> increasing risk levels </a:t>
            </a:r>
            <a:r>
              <a:rPr lang="en-US" sz="1600" i="1" dirty="0">
                <a:cs typeface="Arial"/>
              </a:rPr>
              <a:t>(source: EUCRA)</a:t>
            </a: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B4C2913D-FFA1-5242-B575-CEE7DC1B1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2C5EC5-B607-0AAE-87F4-14FA3C3A601D}"/>
              </a:ext>
            </a:extLst>
          </p:cNvPr>
          <p:cNvGrpSpPr/>
          <p:nvPr/>
        </p:nvGrpSpPr>
        <p:grpSpPr>
          <a:xfrm>
            <a:off x="9070662" y="631301"/>
            <a:ext cx="2039395" cy="5689890"/>
            <a:chOff x="9070662" y="631301"/>
            <a:chExt cx="2039395" cy="56898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F29902-B5A1-172C-F3BD-3E0DCB41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0662" y="631301"/>
              <a:ext cx="2039395" cy="26010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F7722F-22C0-7DBD-B229-81C21B2086BC}"/>
                </a:ext>
              </a:extLst>
            </p:cNvPr>
            <p:cNvSpPr txBox="1"/>
            <p:nvPr/>
          </p:nvSpPr>
          <p:spPr>
            <a:xfrm>
              <a:off x="9677141" y="2873479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IPCC AR6 WGII report</a:t>
              </a:r>
              <a:endParaRPr lang="en-NL" sz="800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46E104-24CF-7BB4-933A-4584C7C0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0662" y="3475285"/>
              <a:ext cx="2014743" cy="2845906"/>
            </a:xfrm>
            <a:prstGeom prst="rect">
              <a:avLst/>
            </a:prstGeom>
          </p:spPr>
        </p:pic>
      </p:grp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12596E81-6928-0536-B32D-4372D55FE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921B5-1BF6-9A5D-B7B8-BF0649B1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5DBE2-0EFC-A84E-1A0C-4C146DAF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8C9BD6-FE5E-BF77-5607-65178320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Local leadership in climate adaptation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F606796-1F89-1054-02E2-5B91B21D3A44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7515892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Leadership and inclusive engagement of </a:t>
            </a:r>
            <a:r>
              <a:rPr lang="en-US" sz="2000" b="1" dirty="0">
                <a:cs typeface="Arial"/>
              </a:rPr>
              <a:t>local actors</a:t>
            </a:r>
            <a:r>
              <a:rPr lang="en-US" sz="2000" dirty="0">
                <a:cs typeface="Arial"/>
              </a:rPr>
              <a:t> is key to the success of adaptation </a:t>
            </a:r>
            <a:r>
              <a:rPr lang="en-US" sz="1600" i="1" dirty="0">
                <a:cs typeface="Arial"/>
              </a:rPr>
              <a:t>(source: IIED)</a:t>
            </a: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r>
              <a:rPr lang="en-GB" sz="2000" dirty="0">
                <a:cs typeface="Arial"/>
              </a:rPr>
              <a:t>Without involvement of local actors – adaptation </a:t>
            </a:r>
            <a:r>
              <a:rPr lang="en-GB" sz="2000" b="1" dirty="0">
                <a:cs typeface="Arial"/>
              </a:rPr>
              <a:t>less effective</a:t>
            </a:r>
            <a:r>
              <a:rPr lang="en-GB" sz="2000" dirty="0">
                <a:cs typeface="Arial"/>
              </a:rPr>
              <a:t> and risks </a:t>
            </a:r>
            <a:r>
              <a:rPr lang="en-GB" sz="2000" b="1" dirty="0">
                <a:cs typeface="Arial"/>
              </a:rPr>
              <a:t>maladaptive solutions</a:t>
            </a:r>
            <a:r>
              <a:rPr lang="en-GB" sz="2000" dirty="0">
                <a:cs typeface="Arial"/>
              </a:rPr>
              <a:t> </a:t>
            </a:r>
            <a:r>
              <a:rPr lang="en-US" sz="1600" i="1" dirty="0">
                <a:cs typeface="Arial"/>
              </a:rPr>
              <a:t>(source: IIED)</a:t>
            </a:r>
            <a:endParaRPr lang="en-GB" sz="1600" i="1" dirty="0">
              <a:cs typeface="Arial"/>
            </a:endParaRPr>
          </a:p>
          <a:p>
            <a:pPr marL="0" indent="0" algn="just">
              <a:buNone/>
            </a:pPr>
            <a:endParaRPr lang="en-GB" sz="2000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EU Adaptation Strategy: local adaptation action as a </a:t>
            </a:r>
            <a:r>
              <a:rPr lang="en-US" sz="2000" b="1" dirty="0">
                <a:cs typeface="Arial"/>
              </a:rPr>
              <a:t>cross-cutting priority</a:t>
            </a:r>
            <a:r>
              <a:rPr lang="en-US" sz="2000" dirty="0">
                <a:cs typeface="Arial"/>
              </a:rPr>
              <a:t> </a:t>
            </a:r>
          </a:p>
          <a:p>
            <a:pPr marL="342900" indent="-342900" algn="just"/>
            <a:endParaRPr lang="en-US" sz="2000" dirty="0">
              <a:cs typeface="Arial"/>
            </a:endParaRPr>
          </a:p>
          <a:p>
            <a:pPr marL="342900" indent="-342900" algn="just"/>
            <a:r>
              <a:rPr lang="en-US" sz="2000" dirty="0" err="1">
                <a:cs typeface="Arial"/>
              </a:rPr>
              <a:t>CoR</a:t>
            </a:r>
            <a:r>
              <a:rPr lang="en-US" sz="2000" dirty="0">
                <a:cs typeface="Arial"/>
              </a:rPr>
              <a:t>: key role of </a:t>
            </a:r>
            <a:r>
              <a:rPr lang="en-US" sz="2000" b="1" dirty="0">
                <a:cs typeface="Arial"/>
              </a:rPr>
              <a:t>local governments</a:t>
            </a:r>
            <a:r>
              <a:rPr lang="en-US" sz="2000" dirty="0">
                <a:cs typeface="Arial"/>
              </a:rPr>
              <a:t> in implementing the EU Adaptation Strategy </a:t>
            </a: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0BC30CB2-C40D-B3FF-C094-E121D63E2F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FDB988-C2C0-58BB-224E-70AD3C9C017F}"/>
              </a:ext>
            </a:extLst>
          </p:cNvPr>
          <p:cNvGrpSpPr/>
          <p:nvPr/>
        </p:nvGrpSpPr>
        <p:grpSpPr>
          <a:xfrm>
            <a:off x="9417689" y="643392"/>
            <a:ext cx="2080267" cy="5657603"/>
            <a:chOff x="9417689" y="643392"/>
            <a:chExt cx="2080267" cy="56576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71B898-F822-0445-9069-3857CE26E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9692" y="643392"/>
              <a:ext cx="1854108" cy="26332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DCD2C2-A623-FC67-EB73-47E0891DB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7689" y="3357459"/>
              <a:ext cx="2080267" cy="2943536"/>
            </a:xfrm>
            <a:prstGeom prst="rect">
              <a:avLst/>
            </a:prstGeom>
          </p:spPr>
        </p:pic>
      </p:grp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A0478103-E296-F5FF-8661-311FF92C7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5943-DC1E-3FCF-C845-8CF5A7AE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4AF0C-9B32-56CF-FD7E-96867FC0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4B981-FD42-97C1-C532-29F03557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Gaps in regional &amp; local adaptation in Europe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26884E7-B06F-C567-D057-BD8080A28210}"/>
              </a:ext>
            </a:extLst>
          </p:cNvPr>
          <p:cNvSpPr>
            <a:spLocks noGrp="1"/>
          </p:cNvSpPr>
          <p:nvPr/>
        </p:nvSpPr>
        <p:spPr>
          <a:xfrm>
            <a:off x="644884" y="1180015"/>
            <a:ext cx="6764570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342900" indent="-342900" algn="just"/>
            <a:r>
              <a:rPr lang="en-US" sz="2000" dirty="0">
                <a:cs typeface="Arial"/>
              </a:rPr>
              <a:t>What are we learning from our work with European regions and communities (P2R, ECCA 2023)?</a:t>
            </a:r>
          </a:p>
          <a:p>
            <a:pPr marL="0" indent="0" algn="just">
              <a:buNone/>
            </a:pPr>
            <a:r>
              <a:rPr lang="en-US" sz="2000" dirty="0">
                <a:cs typeface="Arial"/>
              </a:rPr>
              <a:t>  </a:t>
            </a:r>
          </a:p>
          <a:p>
            <a:pPr marL="342900" indent="-342900" algn="just"/>
            <a:r>
              <a:rPr lang="en-US" sz="2000" dirty="0">
                <a:cs typeface="Arial"/>
              </a:rPr>
              <a:t>Significant progress, but</a:t>
            </a:r>
            <a:r>
              <a:rPr lang="en-US" sz="2000" b="1" dirty="0">
                <a:cs typeface="Arial"/>
              </a:rPr>
              <a:t> gaps and challenges</a:t>
            </a:r>
            <a:r>
              <a:rPr lang="en-US" sz="2000" dirty="0">
                <a:cs typeface="Arial"/>
              </a:rPr>
              <a:t> identified:</a:t>
            </a:r>
          </a:p>
          <a:p>
            <a:pPr marL="800100" lvl="1" indent="-342900" algn="just"/>
            <a:r>
              <a:rPr lang="en-US" sz="1800" dirty="0">
                <a:cs typeface="Arial"/>
              </a:rPr>
              <a:t>Need for rapid and </a:t>
            </a:r>
            <a:r>
              <a:rPr lang="en-US" sz="1800" b="1" dirty="0">
                <a:cs typeface="Arial"/>
              </a:rPr>
              <a:t>accessible finance</a:t>
            </a:r>
            <a:r>
              <a:rPr lang="en-US" sz="1800" dirty="0">
                <a:cs typeface="Arial"/>
              </a:rPr>
              <a:t> to local actors</a:t>
            </a:r>
          </a:p>
          <a:p>
            <a:pPr marL="457200" lvl="1" indent="0" algn="just">
              <a:buNone/>
            </a:pPr>
            <a:endParaRPr lang="en-US" sz="1800" dirty="0">
              <a:cs typeface="Arial"/>
            </a:endParaRPr>
          </a:p>
          <a:p>
            <a:pPr marL="800100" lvl="1" indent="-342900" algn="just"/>
            <a:r>
              <a:rPr lang="en-US" sz="1800" dirty="0">
                <a:cs typeface="Arial"/>
              </a:rPr>
              <a:t>Strong in climate risk assessment work, but struggling to </a:t>
            </a:r>
            <a:r>
              <a:rPr lang="en-US" sz="1800" dirty="0" err="1">
                <a:cs typeface="Arial"/>
              </a:rPr>
              <a:t>operationalise</a:t>
            </a:r>
            <a:r>
              <a:rPr lang="en-US" sz="1800" dirty="0">
                <a:cs typeface="Arial"/>
              </a:rPr>
              <a:t> </a:t>
            </a:r>
            <a:r>
              <a:rPr lang="en-US" sz="1800" b="1" dirty="0">
                <a:cs typeface="Arial"/>
              </a:rPr>
              <a:t>just resilience – </a:t>
            </a:r>
            <a:r>
              <a:rPr lang="en-US" sz="1600" i="1" dirty="0">
                <a:cs typeface="Arial"/>
              </a:rPr>
              <a:t>underrepresentation marginalised groups and vulnerable communities in planning processes</a:t>
            </a:r>
          </a:p>
          <a:p>
            <a:pPr marL="800100" lvl="1" indent="-342900" algn="just"/>
            <a:r>
              <a:rPr lang="en-US" sz="1800" dirty="0">
                <a:cs typeface="Arial"/>
              </a:rPr>
              <a:t>Enhancing </a:t>
            </a:r>
            <a:r>
              <a:rPr lang="en-US" sz="1800" b="1" dirty="0">
                <a:cs typeface="Arial"/>
              </a:rPr>
              <a:t>Monitoring, Evaluation and Learning (MEL)</a:t>
            </a:r>
            <a:r>
              <a:rPr lang="en-US" sz="1800" dirty="0">
                <a:cs typeface="Arial"/>
              </a:rPr>
              <a:t> approaches – </a:t>
            </a:r>
            <a:r>
              <a:rPr lang="en-US" sz="1600" i="1" dirty="0">
                <a:cs typeface="Arial"/>
              </a:rPr>
              <a:t>MEL still in its infancy across P2R regions (consistent with EEA findings)</a:t>
            </a:r>
          </a:p>
          <a:p>
            <a:pPr marL="457200" lvl="1" indent="0" algn="just">
              <a:buNone/>
            </a:pPr>
            <a:endParaRPr lang="en-US" sz="1600" dirty="0">
              <a:cs typeface="Arial"/>
            </a:endParaRPr>
          </a:p>
          <a:p>
            <a:pPr marL="342900" indent="-342900" algn="just"/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6C0C723F-D334-A61D-086F-48C03D8CA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71BB68-5921-C2D1-7A12-D10A92E8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2" y="4078194"/>
            <a:ext cx="951183" cy="9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A8E68-A99B-E775-FC67-76D1954B386E}"/>
              </a:ext>
            </a:extLst>
          </p:cNvPr>
          <p:cNvGrpSpPr/>
          <p:nvPr/>
        </p:nvGrpSpPr>
        <p:grpSpPr>
          <a:xfrm>
            <a:off x="7458614" y="1756578"/>
            <a:ext cx="4647354" cy="4880447"/>
            <a:chOff x="7458614" y="1756578"/>
            <a:chExt cx="4647354" cy="4880447"/>
          </a:xfrm>
        </p:grpSpPr>
        <p:pic>
          <p:nvPicPr>
            <p:cNvPr id="2050" name="Picture 2" descr="No alternative text description for this image">
              <a:extLst>
                <a:ext uri="{FF2B5EF4-FFF2-40B4-BE49-F238E27FC236}">
                  <a16:creationId xmlns:a16="http://schemas.microsoft.com/office/drawing/2014/main" id="{B2F4D5FB-086C-F1AB-DD89-4612B7DCA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238" y="1756578"/>
              <a:ext cx="3278689" cy="245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No alternative text description for this image">
              <a:extLst>
                <a:ext uri="{FF2B5EF4-FFF2-40B4-BE49-F238E27FC236}">
                  <a16:creationId xmlns:a16="http://schemas.microsoft.com/office/drawing/2014/main" id="{63B2BBCA-2DF9-080B-329C-5593BC383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614" y="4387025"/>
              <a:ext cx="4302617" cy="171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C33825-AE31-C622-8A43-04925D44D747}"/>
                </a:ext>
              </a:extLst>
            </p:cNvPr>
            <p:cNvSpPr txBox="1"/>
            <p:nvPr/>
          </p:nvSpPr>
          <p:spPr>
            <a:xfrm>
              <a:off x="10834680" y="3809698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IIED Europe</a:t>
              </a:r>
              <a:endParaRPr lang="en-NL" sz="8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80328D-483A-4AC2-A36D-5F266C264070}"/>
                </a:ext>
              </a:extLst>
            </p:cNvPr>
            <p:cNvSpPr txBox="1"/>
            <p:nvPr/>
          </p:nvSpPr>
          <p:spPr>
            <a:xfrm>
              <a:off x="11191568" y="5722625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P2R</a:t>
              </a:r>
              <a:endParaRPr lang="en-NL" sz="8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7E745F81-484E-0C49-3FA2-29D8CAB9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1459-FA8C-75F5-FDCA-0EAE5C98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D474D-4471-7FC8-A0DF-5C5C6E8B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FF1C0-A03E-A26D-CBE5-E28689F3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Learning from our international partners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02EAF5F-AA21-2140-5355-B93975A5DD9B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7515892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b="1" dirty="0">
                <a:cs typeface="Arial"/>
              </a:rPr>
              <a:t>EU Strategy on Adaptation to Climate Change</a:t>
            </a:r>
          </a:p>
          <a:p>
            <a:pPr marL="0" indent="0" algn="just">
              <a:buNone/>
            </a:pPr>
            <a:endParaRPr lang="en-US" sz="2000" i="1" dirty="0">
              <a:cs typeface="Arial"/>
            </a:endParaRPr>
          </a:p>
          <a:p>
            <a:pPr marL="0" indent="0" algn="just">
              <a:buNone/>
            </a:pPr>
            <a:r>
              <a:rPr lang="en-US" sz="1800" i="1" dirty="0">
                <a:cs typeface="Arial"/>
              </a:rPr>
              <a:t>“The </a:t>
            </a:r>
            <a:r>
              <a:rPr lang="en-US" sz="1800" b="1" i="1" dirty="0">
                <a:cs typeface="Arial"/>
              </a:rPr>
              <a:t>EU can also learn from others</a:t>
            </a:r>
            <a:r>
              <a:rPr lang="en-US" sz="1800" i="1" dirty="0">
                <a:cs typeface="Arial"/>
              </a:rPr>
              <a:t>: many of our international partners have long been on the frontlines of climate change and have valuable experience that can help Europe become more climate resilient.”</a:t>
            </a: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r>
              <a:rPr lang="en-US" sz="1800" i="1" dirty="0">
                <a:cs typeface="Arial"/>
              </a:rPr>
              <a:t>“The EU is well equipped to conduct </a:t>
            </a:r>
            <a:r>
              <a:rPr lang="en-US" sz="1800" b="1" i="1" dirty="0">
                <a:cs typeface="Arial"/>
              </a:rPr>
              <a:t>structured dialogues</a:t>
            </a:r>
            <a:r>
              <a:rPr lang="en-US" sz="1800" i="1" dirty="0">
                <a:cs typeface="Arial"/>
              </a:rPr>
              <a:t> to share solutions, and is </a:t>
            </a:r>
            <a:r>
              <a:rPr lang="en-US" sz="1800" b="1" i="1" dirty="0">
                <a:cs typeface="Arial"/>
              </a:rPr>
              <a:t>keen to learn from others</a:t>
            </a:r>
            <a:r>
              <a:rPr lang="en-US" sz="1800" i="1" dirty="0">
                <a:cs typeface="Arial"/>
              </a:rPr>
              <a:t>”</a:t>
            </a: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r>
              <a:rPr lang="en-US" sz="1800" i="1" dirty="0">
                <a:cs typeface="Arial"/>
              </a:rPr>
              <a:t>“There are significant knowledge gaps and innovative approaches where the EU could benefit from existing experience, for instance on </a:t>
            </a:r>
            <a:r>
              <a:rPr lang="en-US" sz="1800" b="1" i="1" dirty="0">
                <a:cs typeface="Arial"/>
              </a:rPr>
              <a:t>community-led</a:t>
            </a:r>
            <a:r>
              <a:rPr lang="en-US" sz="1800" i="1" dirty="0">
                <a:cs typeface="Arial"/>
              </a:rPr>
              <a:t> and </a:t>
            </a:r>
            <a:r>
              <a:rPr lang="en-US" sz="1800" b="1" i="1" dirty="0">
                <a:cs typeface="Arial"/>
              </a:rPr>
              <a:t>nature-based adaptation</a:t>
            </a:r>
            <a:r>
              <a:rPr lang="en-US" sz="1800" i="1" dirty="0">
                <a:cs typeface="Arial"/>
              </a:rPr>
              <a:t>”</a:t>
            </a:r>
            <a:r>
              <a:rPr lang="de-DE" sz="1800" i="1" dirty="0">
                <a:cs typeface="Arial"/>
              </a:rPr>
              <a:t>.</a:t>
            </a:r>
            <a:endParaRPr lang="en-NL" sz="1800" i="1" dirty="0">
              <a:cs typeface="Arial"/>
            </a:endParaRP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7B77727C-D46C-1163-3B92-B7DB325AC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FF769-B8FE-27C6-2550-B7495596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500" y="1681462"/>
            <a:ext cx="2931300" cy="4147731"/>
          </a:xfrm>
          <a:prstGeom prst="rect">
            <a:avLst/>
          </a:prstGeom>
        </p:spPr>
      </p:pic>
      <p:pic>
        <p:nvPicPr>
          <p:cNvPr id="6" name="Picture 5" descr="A logo of a panda&#10;&#10;AI-generated content may be incorrect.">
            <a:extLst>
              <a:ext uri="{FF2B5EF4-FFF2-40B4-BE49-F238E27FC236}">
                <a16:creationId xmlns:a16="http://schemas.microsoft.com/office/drawing/2014/main" id="{B8AC6E30-EC3A-BD46-7620-50A75A65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6B16E-C218-7399-0111-0D74BF36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BE7D8-EEB9-E1B6-5DA5-4109EF95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41E362-36A5-14B2-42E0-EEA85C74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Local communities at the center of adaptation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EF32B32-AB68-E4C6-4610-B20277B92239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6198369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b="1" dirty="0">
                <a:cs typeface="Arial"/>
              </a:rPr>
              <a:t>Locally Led Adaptation (LLA) principles </a:t>
            </a:r>
          </a:p>
          <a:p>
            <a:pPr marL="0" indent="0" algn="just">
              <a:buNone/>
            </a:pPr>
            <a:endParaRPr lang="en-US" sz="2000" i="1" dirty="0">
              <a:cs typeface="Arial"/>
            </a:endParaRPr>
          </a:p>
          <a:p>
            <a:pPr marL="0" indent="0" algn="just">
              <a:buNone/>
            </a:pPr>
            <a:r>
              <a:rPr lang="en-US" sz="1800" dirty="0">
                <a:cs typeface="Arial"/>
              </a:rPr>
              <a:t>A framework of </a:t>
            </a:r>
            <a:r>
              <a:rPr lang="en-US" sz="1800" b="1" dirty="0">
                <a:cs typeface="Arial"/>
              </a:rPr>
              <a:t>8 principles</a:t>
            </a:r>
            <a:r>
              <a:rPr lang="en-US" sz="1800" dirty="0">
                <a:cs typeface="Arial"/>
              </a:rPr>
              <a:t> developed to help ensure that local communities are </a:t>
            </a:r>
            <a:r>
              <a:rPr lang="en-US" sz="1800" b="1" dirty="0">
                <a:cs typeface="Arial"/>
              </a:rPr>
              <a:t>empowered</a:t>
            </a:r>
            <a:r>
              <a:rPr lang="en-US" sz="1800" dirty="0">
                <a:cs typeface="Arial"/>
              </a:rPr>
              <a:t> to lead </a:t>
            </a:r>
            <a:r>
              <a:rPr lang="en-US" sz="1800" b="1" dirty="0">
                <a:cs typeface="Arial"/>
              </a:rPr>
              <a:t>sustainable and effective adaptation</a:t>
            </a:r>
            <a:r>
              <a:rPr lang="en-US" sz="1800" dirty="0">
                <a:cs typeface="Arial"/>
              </a:rPr>
              <a:t> to climate change at the local level</a:t>
            </a: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r>
              <a:rPr lang="en-US" sz="1800" dirty="0">
                <a:cs typeface="Arial"/>
              </a:rPr>
              <a:t>Endorsed by more than </a:t>
            </a:r>
            <a:r>
              <a:rPr lang="en-US" sz="1800" b="1" dirty="0">
                <a:cs typeface="Arial"/>
              </a:rPr>
              <a:t>130 governments, global institutions, and local and international NGOs</a:t>
            </a:r>
            <a:r>
              <a:rPr lang="en-US" sz="1800" dirty="0">
                <a:cs typeface="Arial"/>
              </a:rPr>
              <a:t> </a:t>
            </a: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r>
              <a:rPr lang="en-US" sz="1800" dirty="0">
                <a:cs typeface="Arial"/>
              </a:rPr>
              <a:t>Moving from endorsement to action</a:t>
            </a:r>
            <a:r>
              <a:rPr lang="en-US" sz="1800" b="1" dirty="0">
                <a:cs typeface="Arial"/>
              </a:rPr>
              <a:t> – a few examples from the VCA programme</a:t>
            </a:r>
            <a:r>
              <a:rPr lang="en-US" sz="1800" dirty="0">
                <a:cs typeface="Arial"/>
              </a:rPr>
              <a:t> </a:t>
            </a:r>
            <a:endParaRPr lang="en-NL" sz="1800" dirty="0">
              <a:cs typeface="Arial"/>
            </a:endParaRP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63555E3A-5161-40D3-8632-7391D0C281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6" name="Picture 5" descr="A diagram of a diagram of a company&#10;&#10;AI-generated content may be incorrect.">
            <a:extLst>
              <a:ext uri="{FF2B5EF4-FFF2-40B4-BE49-F238E27FC236}">
                <a16:creationId xmlns:a16="http://schemas.microsoft.com/office/drawing/2014/main" id="{6646E9AE-BE21-6D27-22DC-A2D4DC133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58" y="1690692"/>
            <a:ext cx="4623558" cy="4210535"/>
          </a:xfrm>
          <a:prstGeom prst="rect">
            <a:avLst/>
          </a:prstGeom>
        </p:spPr>
      </p:pic>
      <p:pic>
        <p:nvPicPr>
          <p:cNvPr id="4" name="Picture 3" descr="A logo of a panda&#10;&#10;AI-generated content may be incorrect.">
            <a:extLst>
              <a:ext uri="{FF2B5EF4-FFF2-40B4-BE49-F238E27FC236}">
                <a16:creationId xmlns:a16="http://schemas.microsoft.com/office/drawing/2014/main" id="{F096A730-F0DE-0A33-59DF-00CFFE4AA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2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144DA-8285-89F0-2742-1545F12D6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B393C-2160-30A6-1316-CF1CA0C6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8736-9A59-5542-843E-7597CE180AEB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175DDD-65FC-E960-F305-7C40B19B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Tahoma"/>
                <a:cs typeface="Tahoma"/>
              </a:rPr>
              <a:t>Devolving decision making</a:t>
            </a:r>
            <a:endParaRPr lang="en-US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9785CE9-4C99-008D-B1D4-010026AB1F70}"/>
              </a:ext>
            </a:extLst>
          </p:cNvPr>
          <p:cNvSpPr>
            <a:spLocks noGrp="1"/>
          </p:cNvSpPr>
          <p:nvPr/>
        </p:nvSpPr>
        <p:spPr>
          <a:xfrm>
            <a:off x="694044" y="1681462"/>
            <a:ext cx="6198369" cy="462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b="1" dirty="0">
                <a:cs typeface="Arial"/>
              </a:rPr>
              <a:t>The Women’s working group on Fisheries and Agriculture of the </a:t>
            </a:r>
            <a:r>
              <a:rPr lang="en-US" sz="2000" b="1" dirty="0" err="1">
                <a:cs typeface="Arial"/>
              </a:rPr>
              <a:t>Kerkennah</a:t>
            </a:r>
            <a:r>
              <a:rPr lang="en-US" sz="2000" b="1" dirty="0">
                <a:cs typeface="Arial"/>
              </a:rPr>
              <a:t> islands, Tunisia 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cs typeface="Arial"/>
              </a:rPr>
              <a:t>Claiming decision-making power and leadership by co-organizing the first women-led group in the archipelago for the Development of Fisheries and Agriculture (GDPA) in 2023</a:t>
            </a:r>
          </a:p>
          <a:p>
            <a:pPr marL="0" indent="0" algn="just">
              <a:buNone/>
            </a:pPr>
            <a:endParaRPr lang="en-US" sz="2000" i="1" dirty="0">
              <a:cs typeface="Arial"/>
            </a:endParaRPr>
          </a:p>
          <a:p>
            <a:pPr marL="0" indent="0" algn="just">
              <a:buNone/>
            </a:pPr>
            <a:r>
              <a:rPr lang="en-US" sz="2000" b="1" dirty="0">
                <a:cs typeface="Arial"/>
              </a:rPr>
              <a:t>The forest committee of the Ayoreo communities in Bolivia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cs typeface="Arial"/>
              </a:rPr>
              <a:t>A stepping stone in providing community members with a seat at the decision-making table over what happens to their territories</a:t>
            </a:r>
          </a:p>
          <a:p>
            <a:pPr marL="0" indent="0" algn="just">
              <a:buNone/>
            </a:pPr>
            <a:endParaRPr lang="en-US" sz="1800" i="1" dirty="0">
              <a:cs typeface="Arial"/>
            </a:endParaRPr>
          </a:p>
          <a:p>
            <a:pPr marL="0" indent="0" algn="just">
              <a:buNone/>
            </a:pPr>
            <a:endParaRPr lang="en-US" sz="2000" dirty="0">
              <a:cs typeface="Arial"/>
            </a:endParaRPr>
          </a:p>
          <a:p>
            <a:pPr marL="342900" indent="-342900" algn="just"/>
            <a:endParaRPr lang="en-NL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342900" indent="-342900"/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b="1" i="1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</p:txBody>
      </p:sp>
      <p:sp>
        <p:nvSpPr>
          <p:cNvPr id="2" name="AutoShape 8" descr="Three Wildfires Raged Portugal">
            <a:extLst>
              <a:ext uri="{FF2B5EF4-FFF2-40B4-BE49-F238E27FC236}">
                <a16:creationId xmlns:a16="http://schemas.microsoft.com/office/drawing/2014/main" id="{1E4A72AE-74CD-80B1-AE35-C377310B2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4" name="Picture 3" descr="A group of people in a pyramid&#10;&#10;AI-generated content may be incorrect.">
            <a:extLst>
              <a:ext uri="{FF2B5EF4-FFF2-40B4-BE49-F238E27FC236}">
                <a16:creationId xmlns:a16="http://schemas.microsoft.com/office/drawing/2014/main" id="{D9CD9C49-029D-3AB5-FA48-3752D9D5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286" y="188365"/>
            <a:ext cx="1203027" cy="1493097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9003917D-57DF-6E64-FD83-DEBF426F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160" y="5447070"/>
            <a:ext cx="1278839" cy="8720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9D2521C-BAB0-4C6D-901F-B794520780F7}"/>
              </a:ext>
            </a:extLst>
          </p:cNvPr>
          <p:cNvGrpSpPr/>
          <p:nvPr/>
        </p:nvGrpSpPr>
        <p:grpSpPr>
          <a:xfrm>
            <a:off x="7236914" y="2100367"/>
            <a:ext cx="3007869" cy="4556322"/>
            <a:chOff x="7236914" y="2100367"/>
            <a:chExt cx="3007869" cy="4556322"/>
          </a:xfrm>
        </p:grpSpPr>
        <p:pic>
          <p:nvPicPr>
            <p:cNvPr id="11" name="Picture 10" descr="A group of people holding signs&#10;&#10;AI-generated content may be incorrect.">
              <a:extLst>
                <a:ext uri="{FF2B5EF4-FFF2-40B4-BE49-F238E27FC236}">
                  <a16:creationId xmlns:a16="http://schemas.microsoft.com/office/drawing/2014/main" id="{982C7E61-9C56-074C-0D56-C8F88DE0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6914" y="2100367"/>
              <a:ext cx="2676028" cy="2007021"/>
            </a:xfrm>
            <a:prstGeom prst="rect">
              <a:avLst/>
            </a:prstGeom>
          </p:spPr>
        </p:pic>
        <p:pic>
          <p:nvPicPr>
            <p:cNvPr id="15" name="Picture 14" descr="A group of people standing together&#10;&#10;AI-generated content may be incorrect.">
              <a:extLst>
                <a:ext uri="{FF2B5EF4-FFF2-40B4-BE49-F238E27FC236}">
                  <a16:creationId xmlns:a16="http://schemas.microsoft.com/office/drawing/2014/main" id="{78531A46-E03D-8EE4-3B45-13D0FD496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6914" y="4345346"/>
              <a:ext cx="2676028" cy="17818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76350E-2E7E-6921-AB7E-40C4DD38F816}"/>
                </a:ext>
              </a:extLst>
            </p:cNvPr>
            <p:cNvSpPr txBox="1"/>
            <p:nvPr/>
          </p:nvSpPr>
          <p:spPr>
            <a:xfrm>
              <a:off x="8794310" y="3700343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ACG association</a:t>
              </a:r>
              <a:endParaRPr lang="en-NL" sz="8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66B06E-01B9-DC1D-B7F2-E352A82FCE7B}"/>
                </a:ext>
              </a:extLst>
            </p:cNvPr>
            <p:cNvSpPr txBox="1"/>
            <p:nvPr/>
          </p:nvSpPr>
          <p:spPr>
            <a:xfrm>
              <a:off x="9330383" y="5742289"/>
              <a:ext cx="914400" cy="914400"/>
            </a:xfrm>
            <a:prstGeom prst="rect">
              <a:avLst/>
            </a:prstGeom>
          </p:spPr>
          <p:txBody>
            <a:bodyPr vert="horz" wrap="none" lIns="36000" tIns="0" rIns="0" bIns="0" rtlCol="0" anchor="ctr">
              <a:normAutofit/>
            </a:bodyPr>
            <a:lstStyle/>
            <a:p>
              <a:r>
                <a:rPr lang="en-US" sz="800" dirty="0"/>
                <a:t>Credit: ORE</a:t>
              </a:r>
              <a:endParaRPr lang="en-NL" sz="8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6" name="Picture 5" descr="A logo of a panda&#10;&#10;AI-generated content may be incorrect.">
            <a:extLst>
              <a:ext uri="{FF2B5EF4-FFF2-40B4-BE49-F238E27FC236}">
                <a16:creationId xmlns:a16="http://schemas.microsoft.com/office/drawing/2014/main" id="{D2F7EE50-9CD8-01CA-5642-624AE996C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944" y="6387464"/>
            <a:ext cx="420466" cy="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0198"/>
      </p:ext>
    </p:extLst>
  </p:cSld>
  <p:clrMapOvr>
    <a:masterClrMapping/>
  </p:clrMapOvr>
</p:sld>
</file>

<file path=ppt/theme/theme1.xml><?xml version="1.0" encoding="utf-8"?>
<a:theme xmlns:a="http://schemas.openxmlformats.org/drawingml/2006/main" name="909-PA-GDC-PPT-Template-V1a">
  <a:themeElements>
    <a:clrScheme name="IIED green">
      <a:dk1>
        <a:srgbClr val="000000"/>
      </a:dk1>
      <a:lt1>
        <a:srgbClr val="FFFFFF"/>
      </a:lt1>
      <a:dk2>
        <a:srgbClr val="666666"/>
      </a:dk2>
      <a:lt2>
        <a:srgbClr val="E9E4DD"/>
      </a:lt2>
      <a:accent1>
        <a:srgbClr val="A8B300"/>
      </a:accent1>
      <a:accent2>
        <a:srgbClr val="F2AF00"/>
      </a:accent2>
      <a:accent3>
        <a:srgbClr val="C55E9B"/>
      </a:accent3>
      <a:accent4>
        <a:srgbClr val="00AFD8"/>
      </a:accent4>
      <a:accent5>
        <a:srgbClr val="8586C6"/>
      </a:accent5>
      <a:accent6>
        <a:srgbClr val="00B27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000" tIns="0" rIns="0" bIns="0" rtlCol="0" anchor="ctr">
        <a:norm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909-PA-GDC-PPT-Template-V2b" id="{9171F1ED-1358-7A4C-97A6-3846944F457E}" vid="{0DFC8A62-9541-4146-8948-D3B8C15A12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C9ACDEA16A541BD4EADE0B7724EC1" ma:contentTypeVersion="18" ma:contentTypeDescription="Create a new document." ma:contentTypeScope="" ma:versionID="d7b13f36ca7bdb36010c6e659b433575">
  <xsd:schema xmlns:xsd="http://www.w3.org/2001/XMLSchema" xmlns:xs="http://www.w3.org/2001/XMLSchema" xmlns:p="http://schemas.microsoft.com/office/2006/metadata/properties" xmlns:ns2="0a696529-0f72-48e4-b036-bce29b55c904" xmlns:ns3="f894a7f0-1331-4600-a3be-94d01ccb6ac0" targetNamespace="http://schemas.microsoft.com/office/2006/metadata/properties" ma:root="true" ma:fieldsID="52516a6f175374741b3dc8e3888e8b77" ns2:_="" ns3:_="">
    <xsd:import namespace="0a696529-0f72-48e4-b036-bce29b55c904"/>
    <xsd:import namespace="f894a7f0-1331-4600-a3be-94d01ccb6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96529-0f72-48e4-b036-bce29b55c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b8c353-3ab4-4110-803d-4eda959e4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4a7f0-1331-4600-a3be-94d01ccb6ac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51bd241-1dcc-48c4-b671-c7e73fbddb47}" ma:internalName="TaxCatchAll" ma:showField="CatchAllData" ma:web="f894a7f0-1331-4600-a3be-94d01ccb6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94a7f0-1331-4600-a3be-94d01ccb6ac0" xsi:nil="true"/>
    <lcf76f155ced4ddcb4097134ff3c332f xmlns="0a696529-0f72-48e4-b036-bce29b55c9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AC79D-F4F2-4D3C-B05D-36933E77757B}"/>
</file>

<file path=customXml/itemProps2.xml><?xml version="1.0" encoding="utf-8"?>
<ds:datastoreItem xmlns:ds="http://schemas.openxmlformats.org/officeDocument/2006/customXml" ds:itemID="{9FB3AE2A-0BB5-4D46-8010-C67EE8D2A3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8BF118-037B-464D-B0DF-F3FD4F2F1C06}">
  <ds:schemaRefs>
    <ds:schemaRef ds:uri="add1b0a4-ffea-4449-89fb-3af5b50994fd"/>
    <ds:schemaRef ds:uri="http://schemas.microsoft.com/office/2006/metadata/properties"/>
    <ds:schemaRef ds:uri="http://schemas.microsoft.com/office/2006/documentManagement/types"/>
    <ds:schemaRef ds:uri="7df44f04-5d22-4cfe-9666-a7e5b0f57538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890</Words>
  <Application>Microsoft Office PowerPoint</Application>
  <PresentationFormat>Widescreen</PresentationFormat>
  <Paragraphs>276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Tahoma</vt:lpstr>
      <vt:lpstr>909-PA-GDC-PPT-Template-V1a</vt:lpstr>
      <vt:lpstr>        A climate-resilient Europe: Lessons from frontline communities  </vt:lpstr>
      <vt:lpstr>Who are we?</vt:lpstr>
      <vt:lpstr>Europe, we have a problem</vt:lpstr>
      <vt:lpstr>Is Europe prepared?</vt:lpstr>
      <vt:lpstr>Local leadership in climate adaptation</vt:lpstr>
      <vt:lpstr>Gaps in regional &amp; local adaptation in Europe</vt:lpstr>
      <vt:lpstr>Learning from our international partners</vt:lpstr>
      <vt:lpstr>Local communities at the center of adaptation</vt:lpstr>
      <vt:lpstr>Devolving decision making</vt:lpstr>
      <vt:lpstr>Predictable and accessible funding</vt:lpstr>
      <vt:lpstr>Strengthening local capabilities</vt:lpstr>
      <vt:lpstr>Reframing adaptation through the LLA lens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 front cover</dc:title>
  <dc:creator>Patrick Morrison</dc:creator>
  <cp:lastModifiedBy>Alexandre Fernandes</cp:lastModifiedBy>
  <cp:revision>11</cp:revision>
  <dcterms:created xsi:type="dcterms:W3CDTF">2019-05-13T10:22:40Z</dcterms:created>
  <dcterms:modified xsi:type="dcterms:W3CDTF">2025-10-15T11:59:06Z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0x010100A32C9ACDEA16A541BD4EADE0B7724EC1</vt:lpwstr>
  </property>
  <property fmtid="{D5CDD505-2E9C-101B-9397-08002B2CF9AE}" pid="3" name="_dlc_DocIdItemGuid">
    <vt:lpwstr>e1cdfe9b-8f5a-4fc0-8a78-8cc2b3ca8952</vt:lpwstr>
  </property>
  <property fmtid="{D5CDD505-2E9C-101B-9397-08002B2CF9AE}" pid="4" name="MediaServiceImageTags">
    <vt:lpwstr/>
  </property>
</Properties>
</file>