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5.xml" ContentType="application/vnd.openxmlformats-officedocument.presentationml.notesSl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5.xml" ContentType="application/vnd.openxmlformats-officedocument.drawingml.chart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notesSlides/notesSlide9.xml" ContentType="application/vnd.openxmlformats-officedocument.presentationml.notesSlide+xml"/>
  <Override PartName="/ppt/tags/tag244.xml" ContentType="application/vnd.openxmlformats-officedocument.presentationml.tags+xml"/>
  <Override PartName="/ppt/notesSlides/notesSlide10.xml" ContentType="application/vnd.openxmlformats-officedocument.presentationml.notesSlide+xml"/>
  <Override PartName="/ppt/tags/tag245.xml" ContentType="application/vnd.openxmlformats-officedocument.presentationml.tags+xml"/>
  <Override PartName="/ppt/notesSlides/notesSlide11.xml" ContentType="application/vnd.openxmlformats-officedocument.presentationml.notesSlide+xml"/>
  <Override PartName="/ppt/tags/tag246.xml" ContentType="application/vnd.openxmlformats-officedocument.presentationml.tags+xml"/>
  <Override PartName="/ppt/notesSlides/notesSlide12.xml" ContentType="application/vnd.openxmlformats-officedocument.presentationml.notesSlide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tags/tag256.xml" ContentType="application/vnd.openxmlformats-officedocument.presentationml.tags+xml"/>
  <Override PartName="/ppt/notesSlides/notesSlide14.xml" ContentType="application/vnd.openxmlformats-officedocument.presentationml.notesSlide+xml"/>
  <Override PartName="/ppt/tags/tag257.xml" ContentType="application/vnd.openxmlformats-officedocument.presentationml.tags+xml"/>
  <Override PartName="/ppt/notesSlides/notesSlide15.xml" ContentType="application/vnd.openxmlformats-officedocument.presentationml.notesSlide+xml"/>
  <Override PartName="/ppt/tags/tag258.xml" ContentType="application/vnd.openxmlformats-officedocument.presentationml.tags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0"/>
  </p:notesMasterIdLst>
  <p:sldIdLst>
    <p:sldId id="256" r:id="rId5"/>
    <p:sldId id="257" r:id="rId6"/>
    <p:sldId id="258" r:id="rId7"/>
    <p:sldId id="2147480916" r:id="rId8"/>
    <p:sldId id="2147481354" r:id="rId9"/>
    <p:sldId id="2147481359" r:id="rId10"/>
    <p:sldId id="2147481346" r:id="rId11"/>
    <p:sldId id="2147481109" r:id="rId12"/>
    <p:sldId id="2147481112" r:id="rId13"/>
    <p:sldId id="2147481209" r:id="rId14"/>
    <p:sldId id="2147481111" r:id="rId15"/>
    <p:sldId id="2147481334" r:id="rId16"/>
    <p:sldId id="2147481356" r:id="rId17"/>
    <p:sldId id="2147481241" r:id="rId18"/>
    <p:sldId id="2147481358" r:id="rId19"/>
    <p:sldId id="2147481332" r:id="rId20"/>
    <p:sldId id="2147481161" r:id="rId21"/>
    <p:sldId id="2147481373" r:id="rId22"/>
    <p:sldId id="2147481360" r:id="rId23"/>
    <p:sldId id="2147481294" r:id="rId24"/>
    <p:sldId id="2147481368" r:id="rId25"/>
    <p:sldId id="259" r:id="rId26"/>
    <p:sldId id="260" r:id="rId27"/>
    <p:sldId id="261" r:id="rId28"/>
    <p:sldId id="262" r:id="rId29"/>
  </p:sldIdLst>
  <p:sldSz cx="18288000" cy="10287000"/>
  <p:notesSz cx="6858000" cy="9144000"/>
  <p:embeddedFontLst>
    <p:embeddedFont>
      <p:font typeface="Aptos Light" panose="020B0004020202020204" pitchFamily="34" charset="0"/>
      <p:regular r:id="rId31"/>
    </p:embeddedFont>
    <p:embeddedFont>
      <p:font typeface="Cera Pro 1" panose="020B0604020202020204" charset="0"/>
      <p:regular r:id="rId32"/>
    </p:embeddedFont>
    <p:embeddedFont>
      <p:font typeface="Cera Pro 2" panose="020B0604020202020204" charset="0"/>
      <p:regular r:id="rId33"/>
    </p:embeddedFont>
    <p:embeddedFont>
      <p:font typeface="Poppins Bold" panose="020B0604020202020204" charset="0"/>
      <p:regular r:id="rId34"/>
    </p:embeddedFont>
    <p:embeddedFont>
      <p:font typeface="Wingdings 2" panose="05020102010507070707" pitchFamily="18" charset="2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2E2928-83E7-4493-BFB3-B60836705311}" v="1" dt="2025-12-04T01:16:06.0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6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ias Grampas | EBCD" userId="891ce25a-4f02-46f1-a818-90d442bcdaa4" providerId="ADAL" clId="{A35B3D33-29EF-4E66-8843-432F2E16C355}"/>
    <pc:docChg chg="addSld modSld">
      <pc:chgData name="Ilias Grampas | EBCD" userId="891ce25a-4f02-46f1-a818-90d442bcdaa4" providerId="ADAL" clId="{A35B3D33-29EF-4E66-8843-432F2E16C355}" dt="2025-12-04T01:17:28.305" v="9" actId="20577"/>
      <pc:docMkLst>
        <pc:docMk/>
      </pc:docMkLst>
      <pc:sldChg chg="modSp mod">
        <pc:chgData name="Ilias Grampas | EBCD" userId="891ce25a-4f02-46f1-a818-90d442bcdaa4" providerId="ADAL" clId="{A35B3D33-29EF-4E66-8843-432F2E16C355}" dt="2025-12-04T01:17:28.305" v="9" actId="20577"/>
        <pc:sldMkLst>
          <pc:docMk/>
          <pc:sldMk cId="0" sldId="258"/>
        </pc:sldMkLst>
        <pc:spChg chg="mod">
          <ac:chgData name="Ilias Grampas | EBCD" userId="891ce25a-4f02-46f1-a818-90d442bcdaa4" providerId="ADAL" clId="{A35B3D33-29EF-4E66-8843-432F2E16C355}" dt="2025-12-04T01:17:28.305" v="9" actId="20577"/>
          <ac:spMkLst>
            <pc:docMk/>
            <pc:sldMk cId="0" sldId="258"/>
            <ac:spMk id="11" creationId="{00000000-0000-0000-0000-000000000000}"/>
          </ac:spMkLst>
        </pc:spChg>
      </pc:sldChg>
      <pc:sldChg chg="modSp add mod">
        <pc:chgData name="Ilias Grampas | EBCD" userId="891ce25a-4f02-46f1-a818-90d442bcdaa4" providerId="ADAL" clId="{A35B3D33-29EF-4E66-8843-432F2E16C355}" dt="2025-12-04T01:16:16.135" v="8" actId="20577"/>
        <pc:sldMkLst>
          <pc:docMk/>
          <pc:sldMk cId="305269837" sldId="2147480916"/>
        </pc:sldMkLst>
        <pc:spChg chg="mod">
          <ac:chgData name="Ilias Grampas | EBCD" userId="891ce25a-4f02-46f1-a818-90d442bcdaa4" providerId="ADAL" clId="{A35B3D33-29EF-4E66-8843-432F2E16C355}" dt="2025-12-04T01:16:16.135" v="8" actId="20577"/>
          <ac:spMkLst>
            <pc:docMk/>
            <pc:sldMk cId="305269837" sldId="2147480916"/>
            <ac:spMk id="3" creationId="{155AF119-3C9D-F8FD-D12D-5E9183A75701}"/>
          </ac:spMkLst>
        </pc:spChg>
      </pc:sldChg>
      <pc:sldChg chg="add">
        <pc:chgData name="Ilias Grampas | EBCD" userId="891ce25a-4f02-46f1-a818-90d442bcdaa4" providerId="ADAL" clId="{A35B3D33-29EF-4E66-8843-432F2E16C355}" dt="2025-12-04T01:16:05.992" v="0"/>
        <pc:sldMkLst>
          <pc:docMk/>
          <pc:sldMk cId="1877575155" sldId="2147481109"/>
        </pc:sldMkLst>
      </pc:sldChg>
      <pc:sldChg chg="add">
        <pc:chgData name="Ilias Grampas | EBCD" userId="891ce25a-4f02-46f1-a818-90d442bcdaa4" providerId="ADAL" clId="{A35B3D33-29EF-4E66-8843-432F2E16C355}" dt="2025-12-04T01:16:05.992" v="0"/>
        <pc:sldMkLst>
          <pc:docMk/>
          <pc:sldMk cId="973366845" sldId="2147481111"/>
        </pc:sldMkLst>
      </pc:sldChg>
      <pc:sldChg chg="add">
        <pc:chgData name="Ilias Grampas | EBCD" userId="891ce25a-4f02-46f1-a818-90d442bcdaa4" providerId="ADAL" clId="{A35B3D33-29EF-4E66-8843-432F2E16C355}" dt="2025-12-04T01:16:05.992" v="0"/>
        <pc:sldMkLst>
          <pc:docMk/>
          <pc:sldMk cId="215105751" sldId="2147481112"/>
        </pc:sldMkLst>
      </pc:sldChg>
      <pc:sldChg chg="add">
        <pc:chgData name="Ilias Grampas | EBCD" userId="891ce25a-4f02-46f1-a818-90d442bcdaa4" providerId="ADAL" clId="{A35B3D33-29EF-4E66-8843-432F2E16C355}" dt="2025-12-04T01:16:05.992" v="0"/>
        <pc:sldMkLst>
          <pc:docMk/>
          <pc:sldMk cId="2966316021" sldId="2147481161"/>
        </pc:sldMkLst>
      </pc:sldChg>
      <pc:sldChg chg="add">
        <pc:chgData name="Ilias Grampas | EBCD" userId="891ce25a-4f02-46f1-a818-90d442bcdaa4" providerId="ADAL" clId="{A35B3D33-29EF-4E66-8843-432F2E16C355}" dt="2025-12-04T01:16:05.992" v="0"/>
        <pc:sldMkLst>
          <pc:docMk/>
          <pc:sldMk cId="3438701069" sldId="2147481209"/>
        </pc:sldMkLst>
      </pc:sldChg>
      <pc:sldChg chg="add">
        <pc:chgData name="Ilias Grampas | EBCD" userId="891ce25a-4f02-46f1-a818-90d442bcdaa4" providerId="ADAL" clId="{A35B3D33-29EF-4E66-8843-432F2E16C355}" dt="2025-12-04T01:16:05.992" v="0"/>
        <pc:sldMkLst>
          <pc:docMk/>
          <pc:sldMk cId="2442720234" sldId="2147481241"/>
        </pc:sldMkLst>
      </pc:sldChg>
      <pc:sldChg chg="add">
        <pc:chgData name="Ilias Grampas | EBCD" userId="891ce25a-4f02-46f1-a818-90d442bcdaa4" providerId="ADAL" clId="{A35B3D33-29EF-4E66-8843-432F2E16C355}" dt="2025-12-04T01:16:05.992" v="0"/>
        <pc:sldMkLst>
          <pc:docMk/>
          <pc:sldMk cId="2018563706" sldId="2147481294"/>
        </pc:sldMkLst>
      </pc:sldChg>
      <pc:sldChg chg="add">
        <pc:chgData name="Ilias Grampas | EBCD" userId="891ce25a-4f02-46f1-a818-90d442bcdaa4" providerId="ADAL" clId="{A35B3D33-29EF-4E66-8843-432F2E16C355}" dt="2025-12-04T01:16:05.992" v="0"/>
        <pc:sldMkLst>
          <pc:docMk/>
          <pc:sldMk cId="3914026877" sldId="2147481332"/>
        </pc:sldMkLst>
      </pc:sldChg>
      <pc:sldChg chg="add">
        <pc:chgData name="Ilias Grampas | EBCD" userId="891ce25a-4f02-46f1-a818-90d442bcdaa4" providerId="ADAL" clId="{A35B3D33-29EF-4E66-8843-432F2E16C355}" dt="2025-12-04T01:16:05.992" v="0"/>
        <pc:sldMkLst>
          <pc:docMk/>
          <pc:sldMk cId="1963734561" sldId="2147481334"/>
        </pc:sldMkLst>
      </pc:sldChg>
      <pc:sldChg chg="add">
        <pc:chgData name="Ilias Grampas | EBCD" userId="891ce25a-4f02-46f1-a818-90d442bcdaa4" providerId="ADAL" clId="{A35B3D33-29EF-4E66-8843-432F2E16C355}" dt="2025-12-04T01:16:05.992" v="0"/>
        <pc:sldMkLst>
          <pc:docMk/>
          <pc:sldMk cId="1369695054" sldId="2147481346"/>
        </pc:sldMkLst>
      </pc:sldChg>
      <pc:sldChg chg="add">
        <pc:chgData name="Ilias Grampas | EBCD" userId="891ce25a-4f02-46f1-a818-90d442bcdaa4" providerId="ADAL" clId="{A35B3D33-29EF-4E66-8843-432F2E16C355}" dt="2025-12-04T01:16:05.992" v="0"/>
        <pc:sldMkLst>
          <pc:docMk/>
          <pc:sldMk cId="2445340740" sldId="2147481354"/>
        </pc:sldMkLst>
      </pc:sldChg>
      <pc:sldChg chg="add">
        <pc:chgData name="Ilias Grampas | EBCD" userId="891ce25a-4f02-46f1-a818-90d442bcdaa4" providerId="ADAL" clId="{A35B3D33-29EF-4E66-8843-432F2E16C355}" dt="2025-12-04T01:16:05.992" v="0"/>
        <pc:sldMkLst>
          <pc:docMk/>
          <pc:sldMk cId="3909274299" sldId="2147481356"/>
        </pc:sldMkLst>
      </pc:sldChg>
      <pc:sldChg chg="add">
        <pc:chgData name="Ilias Grampas | EBCD" userId="891ce25a-4f02-46f1-a818-90d442bcdaa4" providerId="ADAL" clId="{A35B3D33-29EF-4E66-8843-432F2E16C355}" dt="2025-12-04T01:16:05.992" v="0"/>
        <pc:sldMkLst>
          <pc:docMk/>
          <pc:sldMk cId="1654158401" sldId="2147481358"/>
        </pc:sldMkLst>
      </pc:sldChg>
      <pc:sldChg chg="add">
        <pc:chgData name="Ilias Grampas | EBCD" userId="891ce25a-4f02-46f1-a818-90d442bcdaa4" providerId="ADAL" clId="{A35B3D33-29EF-4E66-8843-432F2E16C355}" dt="2025-12-04T01:16:05.992" v="0"/>
        <pc:sldMkLst>
          <pc:docMk/>
          <pc:sldMk cId="3194910222" sldId="2147481359"/>
        </pc:sldMkLst>
      </pc:sldChg>
      <pc:sldChg chg="add">
        <pc:chgData name="Ilias Grampas | EBCD" userId="891ce25a-4f02-46f1-a818-90d442bcdaa4" providerId="ADAL" clId="{A35B3D33-29EF-4E66-8843-432F2E16C355}" dt="2025-12-04T01:16:05.992" v="0"/>
        <pc:sldMkLst>
          <pc:docMk/>
          <pc:sldMk cId="3115749578" sldId="2147481360"/>
        </pc:sldMkLst>
      </pc:sldChg>
      <pc:sldChg chg="add">
        <pc:chgData name="Ilias Grampas | EBCD" userId="891ce25a-4f02-46f1-a818-90d442bcdaa4" providerId="ADAL" clId="{A35B3D33-29EF-4E66-8843-432F2E16C355}" dt="2025-12-04T01:16:05.992" v="0"/>
        <pc:sldMkLst>
          <pc:docMk/>
          <pc:sldMk cId="1164978504" sldId="2147481368"/>
        </pc:sldMkLst>
      </pc:sldChg>
      <pc:sldChg chg="add">
        <pc:chgData name="Ilias Grampas | EBCD" userId="891ce25a-4f02-46f1-a818-90d442bcdaa4" providerId="ADAL" clId="{A35B3D33-29EF-4E66-8843-432F2E16C355}" dt="2025-12-04T01:16:05.992" v="0"/>
        <pc:sldMkLst>
          <pc:docMk/>
          <pc:sldMk cId="1194981677" sldId="214748137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9.xlsb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0.xlsb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1.xlsb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2.xlsb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3.xlsb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4.xlsb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5.xlsb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6.xlsb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7.xlsb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8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9.xlsb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0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5.xlsb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6.xlsb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7.xlsb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8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3463687150838E-2"/>
          <c:y val="7.0652173913043473E-2"/>
          <c:w val="0.95530726256983245"/>
          <c:h val="0.8586956521739130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</c:spPr>
          <c:invertIfNegative val="0"/>
          <c:val>
            <c:numRef>
              <c:f>Sheet1!$A$1:$B$1</c:f>
              <c:numCache>
                <c:formatCode>General</c:formatCode>
                <c:ptCount val="2"/>
                <c:pt idx="0">
                  <c:v>659291.81999999995</c:v>
                </c:pt>
                <c:pt idx="1">
                  <c:v>568778.74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00-4309-B4A8-113D24530A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459115392"/>
        <c:axId val="1"/>
      </c:barChart>
      <c:catAx>
        <c:axId val="145911539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659291.8199999999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45911539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0912667191188044E-2"/>
          <c:y val="3.6905606813342796E-2"/>
          <c:w val="0.91817466561762395"/>
          <c:h val="0.9261887863733143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12169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0.43096851555665827</c:v>
                </c:pt>
                <c:pt idx="1">
                  <c:v>0.43096851555665827</c:v>
                </c:pt>
                <c:pt idx="2">
                  <c:v>0.43096851555665827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7F-4DE1-BE13-337085C39D79}"/>
            </c:ext>
          </c:extLst>
        </c:ser>
        <c:ser>
          <c:idx val="1"/>
          <c:order val="1"/>
          <c:spPr>
            <a:solidFill>
              <a:schemeClr val="accent5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Sheet1!$A$2:$C$2</c:f>
              <c:numCache>
                <c:formatCode>General</c:formatCode>
                <c:ptCount val="3"/>
                <c:pt idx="0">
                  <c:v>3.5760750318555079E-2</c:v>
                </c:pt>
                <c:pt idx="1">
                  <c:v>3.5760750318555079E-2</c:v>
                </c:pt>
                <c:pt idx="2">
                  <c:v>3.5760750318555079E-2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7F-4DE1-BE13-337085C39D79}"/>
            </c:ext>
          </c:extLst>
        </c:ser>
        <c:ser>
          <c:idx val="2"/>
          <c:order val="2"/>
          <c:spPr>
            <a:solidFill>
              <a:schemeClr val="accent6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Sheet1!$A$3:$C$3</c:f>
              <c:numCache>
                <c:formatCode>General</c:formatCode>
                <c:ptCount val="3"/>
                <c:pt idx="0">
                  <c:v>2.469468144427911E-2</c:v>
                </c:pt>
                <c:pt idx="1">
                  <c:v>2.469468144427911E-2</c:v>
                </c:pt>
                <c:pt idx="2">
                  <c:v>1.8820426954217651E-2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7F-4DE1-BE13-337085C39D79}"/>
            </c:ext>
          </c:extLst>
        </c:ser>
        <c:ser>
          <c:idx val="3"/>
          <c:order val="3"/>
          <c:spPr>
            <a:solidFill>
              <a:srgbClr val="A0DCFF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dPt>
            <c:idx val="2"/>
            <c:invertIfNegative val="0"/>
            <c:bubble3D val="0"/>
            <c:spPr>
              <a:solidFill>
                <a:schemeClr val="accent6"/>
              </a:solidFill>
              <a:ln w="6350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9F7F-4DE1-BE13-337085C39D79}"/>
              </c:ext>
            </c:extLst>
          </c:dPt>
          <c:val>
            <c:numRef>
              <c:f>Sheet1!$A$4:$C$4</c:f>
              <c:numCache>
                <c:formatCode>General</c:formatCode>
                <c:ptCount val="3"/>
                <c:pt idx="0">
                  <c:v>1.3121244129042586E-2</c:v>
                </c:pt>
                <c:pt idx="1">
                  <c:v>1.3121244129042364E-3</c:v>
                </c:pt>
                <c:pt idx="2">
                  <c:v>3.4943393153242519E-2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7F-4DE1-BE13-337085C39D79}"/>
            </c:ext>
          </c:extLst>
        </c:ser>
        <c:ser>
          <c:idx val="4"/>
          <c:order val="4"/>
          <c:spPr>
            <a:solidFill>
              <a:srgbClr val="9DD4CF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A0DCFF"/>
              </a:solidFill>
              <a:ln w="6350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9F7F-4DE1-BE13-337085C39D79}"/>
              </c:ext>
            </c:extLst>
          </c:dPt>
          <c:val>
            <c:numRef>
              <c:f>Sheet1!$A$5:$C$5</c:f>
              <c:numCache>
                <c:formatCode>General</c:formatCode>
                <c:ptCount val="3"/>
                <c:pt idx="1">
                  <c:v>2.3618239432276644E-2</c:v>
                </c:pt>
                <c:pt idx="2">
                  <c:v>1.0556664062303378E-3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F7F-4DE1-BE13-337085C39D79}"/>
            </c:ext>
          </c:extLst>
        </c:ser>
        <c:ser>
          <c:idx val="5"/>
          <c:order val="5"/>
          <c:spPr>
            <a:solidFill>
              <a:srgbClr val="9DD4CF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Sheet1!$A$6:$C$6</c:f>
              <c:numCache>
                <c:formatCode>General</c:formatCode>
                <c:ptCount val="3"/>
                <c:pt idx="2">
                  <c:v>1.9001995312145969E-2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F7F-4DE1-BE13-337085C39D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1546934080"/>
        <c:axId val="1"/>
      </c:barChart>
      <c:catAx>
        <c:axId val="154693408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0.54055074770104983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54693408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6931818181818184E-2"/>
          <c:y val="5.7331863285556783E-2"/>
          <c:w val="0.92613636363636365"/>
          <c:h val="0.8853362734288864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BBBCBC"/>
            </a:solidFill>
            <a:ln w="3175" cmpd="sng" algn="ctr">
              <a:solidFill>
                <a:srgbClr val="FFFFFF"/>
              </a:solidFill>
              <a:prstDash val="solid"/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86BC25"/>
              </a:solidFill>
              <a:ln w="3175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B3FA-454E-AA45-79EC3D85AD1C}"/>
              </c:ext>
            </c:extLst>
          </c:dPt>
          <c:val>
            <c:numRef>
              <c:f>Sheet1!$A$1:$C$1</c:f>
              <c:numCache>
                <c:formatCode>General</c:formatCode>
                <c:ptCount val="3"/>
                <c:pt idx="0">
                  <c:v>7</c:v>
                </c:pt>
                <c:pt idx="1">
                  <c:v>10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FA-454E-AA45-79EC3D85AD1C}"/>
            </c:ext>
          </c:extLst>
        </c:ser>
        <c:ser>
          <c:idx val="1"/>
          <c:order val="1"/>
          <c:spPr>
            <a:solidFill>
              <a:schemeClr val="tx2"/>
            </a:solidFill>
            <a:ln w="3175" cmpd="sng" algn="ctr">
              <a:solidFill>
                <a:srgbClr val="FFFFFF"/>
              </a:solidFill>
              <a:prstDash val="solid"/>
            </a:ln>
          </c:spPr>
          <c:invertIfNegative val="0"/>
          <c:dPt>
            <c:idx val="2"/>
            <c:invertIfNegative val="0"/>
            <c:bubble3D val="0"/>
            <c:spPr>
              <a:pattFill prst="ltDnDiag">
                <a:fgClr>
                  <a:schemeClr val="tx1"/>
                </a:fgClr>
                <a:bgClr>
                  <a:schemeClr val="bg1"/>
                </a:bgClr>
              </a:pattFill>
              <a:ln w="3175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B3FA-454E-AA45-79EC3D85AD1C}"/>
              </c:ext>
            </c:extLst>
          </c:dPt>
          <c:val>
            <c:numRef>
              <c:f>Sheet1!$A$2:$C$2</c:f>
              <c:numCache>
                <c:formatCode>General</c:formatCode>
                <c:ptCount val="3"/>
                <c:pt idx="0">
                  <c:v>0</c:v>
                </c:pt>
                <c:pt idx="1">
                  <c:v>6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FA-454E-AA45-79EC3D85AD1C}"/>
            </c:ext>
          </c:extLst>
        </c:ser>
        <c:ser>
          <c:idx val="2"/>
          <c:order val="2"/>
          <c:spPr>
            <a:solidFill>
              <a:schemeClr val="tx2"/>
            </a:solidFill>
            <a:ln w="3175" cmpd="sng" algn="ctr">
              <a:solidFill>
                <a:srgbClr val="FFFFFF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B3FA-454E-AA45-79EC3D85AD1C}"/>
              </c:ext>
            </c:extLst>
          </c:dPt>
          <c:val>
            <c:numRef>
              <c:f>Sheet1!$A$3:$C$3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3FA-454E-AA45-79EC3D85AD1C}"/>
            </c:ext>
          </c:extLst>
        </c:ser>
        <c:ser>
          <c:idx val="3"/>
          <c:order val="3"/>
          <c:spPr>
            <a:pattFill prst="pct10">
              <a:fgClr>
                <a:schemeClr val="tx1"/>
              </a:fgClr>
              <a:bgClr>
                <a:schemeClr val="bg1"/>
              </a:bgClr>
            </a:pattFill>
            <a:ln w="3175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Sheet1!$A$4:$C$4</c:f>
              <c:numCache>
                <c:formatCode>General</c:formatCode>
                <c:ptCount val="3"/>
                <c:pt idx="0">
                  <c:v>1.5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3FA-454E-AA45-79EC3D85A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595306383"/>
        <c:axId val="1"/>
      </c:barChart>
      <c:catAx>
        <c:axId val="159530638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595306383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037037037037035E-2"/>
          <c:y val="5.7331863285556783E-2"/>
          <c:w val="0.92592592592592593"/>
          <c:h val="0.8853362734288864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BBBCBC"/>
            </a:solidFill>
            <a:ln w="3175" cmpd="sng" algn="ctr">
              <a:solidFill>
                <a:srgbClr val="FFFFFF"/>
              </a:solidFill>
              <a:prstDash val="solid"/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86BC25"/>
              </a:solidFill>
              <a:ln w="3175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003A-4B03-8F73-249047B38211}"/>
              </c:ext>
            </c:extLst>
          </c:dPt>
          <c:val>
            <c:numRef>
              <c:f>Sheet1!$A$1:$C$1</c:f>
              <c:numCache>
                <c:formatCode>General</c:formatCode>
                <c:ptCount val="3"/>
                <c:pt idx="0">
                  <c:v>7</c:v>
                </c:pt>
                <c:pt idx="1">
                  <c:v>10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3A-4B03-8F73-249047B38211}"/>
            </c:ext>
          </c:extLst>
        </c:ser>
        <c:ser>
          <c:idx val="1"/>
          <c:order val="1"/>
          <c:spPr>
            <a:solidFill>
              <a:schemeClr val="tx2"/>
            </a:solidFill>
            <a:ln w="3175" cmpd="sng" algn="ctr">
              <a:solidFill>
                <a:srgbClr val="FFFFFF"/>
              </a:solidFill>
              <a:prstDash val="solid"/>
            </a:ln>
          </c:spPr>
          <c:invertIfNegative val="0"/>
          <c:dPt>
            <c:idx val="2"/>
            <c:invertIfNegative val="0"/>
            <c:bubble3D val="0"/>
            <c:spPr>
              <a:pattFill prst="ltDnDiag">
                <a:fgClr>
                  <a:schemeClr val="tx1"/>
                </a:fgClr>
                <a:bgClr>
                  <a:schemeClr val="bg1"/>
                </a:bgClr>
              </a:pattFill>
              <a:ln w="3175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003A-4B03-8F73-249047B38211}"/>
              </c:ext>
            </c:extLst>
          </c:dPt>
          <c:val>
            <c:numRef>
              <c:f>Sheet1!$A$2:$C$2</c:f>
              <c:numCache>
                <c:formatCode>General</c:formatCode>
                <c:ptCount val="3"/>
                <c:pt idx="0">
                  <c:v>0</c:v>
                </c:pt>
                <c:pt idx="1">
                  <c:v>6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3A-4B03-8F73-249047B38211}"/>
            </c:ext>
          </c:extLst>
        </c:ser>
        <c:ser>
          <c:idx val="2"/>
          <c:order val="2"/>
          <c:spPr>
            <a:solidFill>
              <a:schemeClr val="tx2"/>
            </a:solidFill>
            <a:ln w="3175" cmpd="sng" algn="ctr">
              <a:solidFill>
                <a:srgbClr val="FFFFFF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003A-4B03-8F73-249047B38211}"/>
              </c:ext>
            </c:extLst>
          </c:dPt>
          <c:val>
            <c:numRef>
              <c:f>Sheet1!$A$3:$C$3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3A-4B03-8F73-249047B38211}"/>
            </c:ext>
          </c:extLst>
        </c:ser>
        <c:ser>
          <c:idx val="3"/>
          <c:order val="3"/>
          <c:spPr>
            <a:pattFill prst="pct50">
              <a:fgClr>
                <a:schemeClr val="tx1"/>
              </a:fgClr>
              <a:bgClr>
                <a:schemeClr val="bg1"/>
              </a:bgClr>
            </a:pattFill>
            <a:ln w="3175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Sheet1!$A$4:$C$4</c:f>
              <c:numCache>
                <c:formatCode>General</c:formatCode>
                <c:ptCount val="3"/>
                <c:pt idx="0">
                  <c:v>4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3A-4B03-8F73-249047B382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418060639"/>
        <c:axId val="1"/>
      </c:barChart>
      <c:catAx>
        <c:axId val="41806063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418060639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09492988133765E-2"/>
          <c:y val="5.7331863285556783E-2"/>
          <c:w val="0.88781014023732474"/>
          <c:h val="0.8853362734288864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86BC25"/>
            </a:solidFill>
            <a:ln w="3175" cmpd="sng" algn="ctr">
              <a:solidFill>
                <a:srgbClr val="FFFFFF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2182-4D45-9351-8E8E5F801227}"/>
              </c:ext>
            </c:extLst>
          </c:dPt>
          <c:val>
            <c:numRef>
              <c:f>Sheet1!$A$1:$B$1</c:f>
              <c:numCache>
                <c:formatCode>General</c:formatCode>
                <c:ptCount val="2"/>
                <c:pt idx="0">
                  <c:v>15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82-4D45-9351-8E8E5F801227}"/>
            </c:ext>
          </c:extLst>
        </c:ser>
        <c:ser>
          <c:idx val="1"/>
          <c:order val="1"/>
          <c:spPr>
            <a:solidFill>
              <a:schemeClr val="accent1"/>
            </a:solidFill>
            <a:ln w="3175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Sheet1!$A$2:$B$2</c:f>
              <c:numCache>
                <c:formatCode>General</c:formatCode>
                <c:ptCount val="2"/>
                <c:pt idx="0">
                  <c:v>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82-4D45-9351-8E8E5F8012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026687488"/>
        <c:axId val="1"/>
      </c:barChart>
      <c:catAx>
        <c:axId val="202668748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02668748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09492988133765E-2"/>
          <c:y val="5.7331863285556783E-2"/>
          <c:w val="0.88781014023732474"/>
          <c:h val="0.8853362734288864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86BC25"/>
            </a:solidFill>
            <a:ln w="3175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Sheet1!$A$1:$B$1</c:f>
              <c:numCache>
                <c:formatCode>General</c:formatCode>
                <c:ptCount val="2"/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24-4181-93F1-4F51287738F3}"/>
            </c:ext>
          </c:extLst>
        </c:ser>
        <c:ser>
          <c:idx val="1"/>
          <c:order val="1"/>
          <c:spPr>
            <a:pattFill prst="ltDnDiag">
              <a:fgClr>
                <a:schemeClr val="tx1"/>
              </a:fgClr>
              <a:bgClr>
                <a:schemeClr val="bg1"/>
              </a:bgClr>
            </a:pattFill>
            <a:ln w="3175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Sheet1!$A$2:$B$2</c:f>
              <c:numCache>
                <c:formatCode>General</c:formatCode>
                <c:ptCount val="2"/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24-4181-93F1-4F51287738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026695648"/>
        <c:axId val="1"/>
      </c:barChart>
      <c:catAx>
        <c:axId val="202669564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02669564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302250803858523"/>
          <c:y val="5.1024074739489757E-2"/>
          <c:w val="0.47395498392282959"/>
          <c:h val="0.89795185052102044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0076A8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7.6527331189710612E-2"/>
                  <c:y val="1.0779734099892202E-3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Aptos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6BF5-41C3-B3CD-00BA67C85EC3}"/>
                </c:ext>
              </c:extLst>
            </c:dLbl>
            <c:dLbl>
              <c:idx val="1"/>
              <c:layout>
                <c:manualLayout>
                  <c:x val="0.10739549839228296"/>
                  <c:y val="1.0779734099892202E-3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Aptos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6BF5-41C3-B3CD-00BA67C85EC3}"/>
                </c:ext>
              </c:extLst>
            </c:dLbl>
            <c:dLbl>
              <c:idx val="2"/>
              <c:layout>
                <c:manualLayout>
                  <c:x val="7.9742765273311894E-2"/>
                  <c:y val="1.0779734099892202E-3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Aptos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6BF5-41C3-B3CD-00BA67C85EC3}"/>
                </c:ext>
              </c:extLst>
            </c:dLbl>
            <c:dLbl>
              <c:idx val="3"/>
              <c:layout>
                <c:manualLayout>
                  <c:x val="8.1028938906752418E-2"/>
                  <c:y val="1.0779734099892202E-3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Aptos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6BF5-41C3-B3CD-00BA67C85EC3}"/>
                </c:ext>
              </c:extLst>
            </c:dLbl>
            <c:dLbl>
              <c:idx val="4"/>
              <c:layout>
                <c:manualLayout>
                  <c:x val="0.12733118971061094"/>
                  <c:y val="1.0779734099892202E-3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Aptos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6BF5-41C3-B3CD-00BA67C85EC3}"/>
                </c:ext>
              </c:extLst>
            </c:dLbl>
            <c:dLbl>
              <c:idx val="5"/>
              <c:layout>
                <c:manualLayout>
                  <c:x val="0.10353697749196142"/>
                  <c:y val="1.0779734099892202E-3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Aptos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6BF5-41C3-B3CD-00BA67C85EC3}"/>
                </c:ext>
              </c:extLst>
            </c:dLbl>
            <c:dLbl>
              <c:idx val="6"/>
              <c:layout>
                <c:manualLayout>
                  <c:x val="7.6527331189710612E-2"/>
                  <c:y val="1.0779734099892202E-3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Aptos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6BF5-41C3-B3CD-00BA67C85EC3}"/>
                </c:ext>
              </c:extLst>
            </c:dLbl>
            <c:dLbl>
              <c:idx val="7"/>
              <c:layout>
                <c:manualLayout>
                  <c:x val="7.8456591639871384E-2"/>
                  <c:y val="1.0779734099892202E-3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Aptos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6BF5-41C3-B3CD-00BA67C85EC3}"/>
                </c:ext>
              </c:extLst>
            </c:dLbl>
            <c:dLbl>
              <c:idx val="8"/>
              <c:layout>
                <c:manualLayout>
                  <c:x val="8.8745980707395491E-2"/>
                  <c:y val="1.0779734099892202E-3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Aptos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6BF5-41C3-B3CD-00BA67C85EC3}"/>
                </c:ext>
              </c:extLst>
            </c:dLbl>
            <c:dLbl>
              <c:idx val="9"/>
              <c:layout>
                <c:manualLayout>
                  <c:x val="8.8745980707395491E-2"/>
                  <c:y val="1.0779734099892202E-3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Aptos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6BF5-41C3-B3CD-00BA67C85EC3}"/>
                </c:ext>
              </c:extLst>
            </c:dLbl>
            <c:dLbl>
              <c:idx val="10"/>
              <c:layout>
                <c:manualLayout>
                  <c:x val="9.5819935691318331E-2"/>
                  <c:y val="1.0779734099892202E-3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Aptos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6BF5-41C3-B3CD-00BA67C85EC3}"/>
                </c:ext>
              </c:extLst>
            </c:dLbl>
            <c:dLbl>
              <c:idx val="11"/>
              <c:layout>
                <c:manualLayout>
                  <c:x val="7.9742765273311894E-2"/>
                  <c:y val="1.0779734099892202E-3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Aptos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6BF5-41C3-B3CD-00BA67C85EC3}"/>
                </c:ext>
              </c:extLst>
            </c:dLbl>
            <c:dLbl>
              <c:idx val="12"/>
              <c:layout>
                <c:manualLayout>
                  <c:x val="7.6527331189710612E-2"/>
                  <c:y val="1.0779734099892202E-3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Aptos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6BF5-41C3-B3CD-00BA67C85EC3}"/>
                </c:ext>
              </c:extLst>
            </c:dLbl>
            <c:dLbl>
              <c:idx val="13"/>
              <c:layout>
                <c:manualLayout>
                  <c:x val="7.9742765273311894E-2"/>
                  <c:y val="1.0779734099892202E-3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Aptos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6BF5-41C3-B3CD-00BA67C85EC3}"/>
                </c:ext>
              </c:extLst>
            </c:dLbl>
            <c:dLbl>
              <c:idx val="14"/>
              <c:layout>
                <c:manualLayout>
                  <c:x val="7.5241157556270102E-2"/>
                  <c:y val="1.0779734099892202E-3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Aptos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6BF5-41C3-B3CD-00BA67C85EC3}"/>
                </c:ext>
              </c:extLst>
            </c:dLbl>
            <c:dLbl>
              <c:idx val="15"/>
              <c:layout>
                <c:manualLayout>
                  <c:x val="8.4887459807073962E-2"/>
                  <c:y val="1.0779734099892202E-3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Aptos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6BF5-41C3-B3CD-00BA67C85EC3}"/>
                </c:ext>
              </c:extLst>
            </c:dLbl>
            <c:dLbl>
              <c:idx val="16"/>
              <c:layout>
                <c:manualLayout>
                  <c:x val="8.1028938906752418E-2"/>
                  <c:y val="1.0779734099892202E-3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Aptos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6BF5-41C3-B3CD-00BA67C85EC3}"/>
                </c:ext>
              </c:extLst>
            </c:dLbl>
            <c:dLbl>
              <c:idx val="17"/>
              <c:layout>
                <c:manualLayout>
                  <c:x val="7.5241157556270102E-2"/>
                  <c:y val="1.0779734099892202E-3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Aptos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6BF5-41C3-B3CD-00BA67C85EC3}"/>
                </c:ext>
              </c:extLst>
            </c:dLbl>
            <c:dLbl>
              <c:idx val="19"/>
              <c:layout>
                <c:manualLayout>
                  <c:x val="0.25980707395498392"/>
                  <c:y val="1.0779734099892202E-3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Aptos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6BF5-41C3-B3CD-00BA67C85EC3}"/>
                </c:ext>
              </c:extLst>
            </c:dLbl>
            <c:dLbl>
              <c:idx val="20"/>
              <c:layout>
                <c:manualLayout>
                  <c:x val="0.32540192926045014"/>
                  <c:y val="1.0779734099892202E-3"/>
                </c:manualLayout>
              </c:layout>
              <c:numFmt formatCode="#,##0.0&quot;%&quot;;&quot;-&quot;#,##0.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Aptos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6BF5-41C3-B3CD-00BA67C85EC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Sheet1!$A$1:$U$1</c:f>
              <c:numCache>
                <c:formatCode>General</c:formatCode>
                <c:ptCount val="21"/>
                <c:pt idx="0">
                  <c:v>0.2</c:v>
                </c:pt>
                <c:pt idx="1">
                  <c:v>4.2</c:v>
                </c:pt>
                <c:pt idx="2">
                  <c:v>0.7</c:v>
                </c:pt>
                <c:pt idx="3">
                  <c:v>0.8</c:v>
                </c:pt>
                <c:pt idx="4">
                  <c:v>6.7</c:v>
                </c:pt>
                <c:pt idx="5">
                  <c:v>3.7</c:v>
                </c:pt>
                <c:pt idx="6">
                  <c:v>0.3</c:v>
                </c:pt>
                <c:pt idx="7">
                  <c:v>0.5</c:v>
                </c:pt>
                <c:pt idx="8">
                  <c:v>1.8</c:v>
                </c:pt>
                <c:pt idx="9">
                  <c:v>1.8</c:v>
                </c:pt>
                <c:pt idx="10">
                  <c:v>2.7</c:v>
                </c:pt>
                <c:pt idx="11">
                  <c:v>0.6</c:v>
                </c:pt>
                <c:pt idx="12">
                  <c:v>0.3</c:v>
                </c:pt>
                <c:pt idx="13">
                  <c:v>0.7</c:v>
                </c:pt>
                <c:pt idx="14">
                  <c:v>0.1</c:v>
                </c:pt>
                <c:pt idx="15">
                  <c:v>1.3</c:v>
                </c:pt>
                <c:pt idx="16">
                  <c:v>0.8</c:v>
                </c:pt>
                <c:pt idx="17">
                  <c:v>0.1</c:v>
                </c:pt>
                <c:pt idx="18">
                  <c:v>0</c:v>
                </c:pt>
                <c:pt idx="19">
                  <c:v>21.8</c:v>
                </c:pt>
                <c:pt idx="20">
                  <c:v>30.2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BF5-41C3-B3CD-00BA67C85E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190674927"/>
        <c:axId val="1"/>
      </c:barChart>
      <c:catAx>
        <c:axId val="1190674927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3175" cmpd="sng" algn="ctr">
            <a:solidFill>
              <a:schemeClr val="bg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0.2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1190674927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885277246653919E-2"/>
          <c:y val="6.1176470588235297E-2"/>
          <c:w val="0.9602294455066922"/>
          <c:h val="0.87764705882352945"/>
        </c:manualLayout>
      </c:layout>
      <c:lineChart>
        <c:grouping val="standard"/>
        <c:varyColors val="0"/>
        <c:ser>
          <c:idx val="0"/>
          <c:order val="0"/>
          <c:spPr>
            <a:ln w="28575" cmpd="sng" algn="ctr">
              <a:solidFill>
                <a:schemeClr val="accent6"/>
              </a:solidFill>
              <a:prstDash val="solid"/>
            </a:ln>
          </c:spPr>
          <c:marker>
            <c:symbol val="none"/>
          </c:marker>
          <c:val>
            <c:numRef>
              <c:f>Sheet1!$A$1:$L$1</c:f>
              <c:numCache>
                <c:formatCode>General</c:formatCode>
                <c:ptCount val="12"/>
                <c:pt idx="0">
                  <c:v>115</c:v>
                </c:pt>
                <c:pt idx="1">
                  <c:v>1035</c:v>
                </c:pt>
                <c:pt idx="2">
                  <c:v>1351.4</c:v>
                </c:pt>
                <c:pt idx="3">
                  <c:v>2381.4</c:v>
                </c:pt>
                <c:pt idx="4">
                  <c:v>3601.4</c:v>
                </c:pt>
                <c:pt idx="5">
                  <c:v>3971.4</c:v>
                </c:pt>
                <c:pt idx="6">
                  <c:v>3971.4</c:v>
                </c:pt>
                <c:pt idx="7">
                  <c:v>3971.4</c:v>
                </c:pt>
                <c:pt idx="8">
                  <c:v>3971.4</c:v>
                </c:pt>
                <c:pt idx="9">
                  <c:v>3971.4</c:v>
                </c:pt>
                <c:pt idx="10">
                  <c:v>3971.4</c:v>
                </c:pt>
                <c:pt idx="11">
                  <c:v>3971.4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C0-4022-90ED-04DCF155ACF0}"/>
            </c:ext>
          </c:extLst>
        </c:ser>
        <c:ser>
          <c:idx val="1"/>
          <c:order val="1"/>
          <c:spPr>
            <a:ln w="28575" cmpd="sng" algn="ctr">
              <a:solidFill>
                <a:schemeClr val="accent1"/>
              </a:solidFill>
              <a:prstDash val="solid"/>
            </a:ln>
          </c:spPr>
          <c:marker>
            <c:symbol val="none"/>
          </c:marker>
          <c:val>
            <c:numRef>
              <c:f>Sheet1!$A$2:$L$2</c:f>
              <c:numCache>
                <c:formatCode>General</c:formatCode>
                <c:ptCount val="1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1055.4000000000001</c:v>
                </c:pt>
                <c:pt idx="6">
                  <c:v>1895.4</c:v>
                </c:pt>
                <c:pt idx="7">
                  <c:v>3146.4</c:v>
                </c:pt>
                <c:pt idx="8">
                  <c:v>3971.4</c:v>
                </c:pt>
                <c:pt idx="9">
                  <c:v>3971.4</c:v>
                </c:pt>
                <c:pt idx="10">
                  <c:v>3971.4</c:v>
                </c:pt>
                <c:pt idx="11">
                  <c:v>3971.4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C0-4022-90ED-04DCF155AC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27659791"/>
        <c:axId val="1"/>
      </c:lineChart>
      <c:catAx>
        <c:axId val="92765979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4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927659791"/>
        <c:crosses val="min"/>
        <c:crossBetween val="midCat"/>
      </c:valAx>
    </c:plotArea>
    <c:plotVisOnly val="0"/>
    <c:dispBlanksAs val="gap"/>
    <c:showDLblsOverMax val="1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885277246653919E-2"/>
          <c:y val="6.1176470588235297E-2"/>
          <c:w val="0.9602294455066922"/>
          <c:h val="0.87764705882352945"/>
        </c:manualLayout>
      </c:layout>
      <c:lineChart>
        <c:grouping val="standard"/>
        <c:varyColors val="0"/>
        <c:ser>
          <c:idx val="0"/>
          <c:order val="0"/>
          <c:spPr>
            <a:ln w="28575" cmpd="sng" algn="ctr">
              <a:solidFill>
                <a:schemeClr val="accent6"/>
              </a:solidFill>
              <a:prstDash val="solid"/>
            </a:ln>
          </c:spPr>
          <c:marker>
            <c:symbol val="none"/>
          </c:marker>
          <c:val>
            <c:numRef>
              <c:f>Sheet1!$A$1:$L$1</c:f>
              <c:numCache>
                <c:formatCode>General</c:formatCode>
                <c:ptCount val="12"/>
                <c:pt idx="0">
                  <c:v>200</c:v>
                </c:pt>
                <c:pt idx="1">
                  <c:v>200</c:v>
                </c:pt>
                <c:pt idx="2">
                  <c:v>400</c:v>
                </c:pt>
                <c:pt idx="3">
                  <c:v>700</c:v>
                </c:pt>
                <c:pt idx="4">
                  <c:v>700</c:v>
                </c:pt>
                <c:pt idx="5">
                  <c:v>825</c:v>
                </c:pt>
                <c:pt idx="6">
                  <c:v>825</c:v>
                </c:pt>
                <c:pt idx="7">
                  <c:v>825</c:v>
                </c:pt>
                <c:pt idx="8">
                  <c:v>825</c:v>
                </c:pt>
                <c:pt idx="9">
                  <c:v>825</c:v>
                </c:pt>
                <c:pt idx="10">
                  <c:v>825</c:v>
                </c:pt>
                <c:pt idx="11">
                  <c:v>825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56-4E0D-9748-0200515E4E7C}"/>
            </c:ext>
          </c:extLst>
        </c:ser>
        <c:ser>
          <c:idx val="1"/>
          <c:order val="1"/>
          <c:spPr>
            <a:ln w="28575" cmpd="sng" algn="ctr">
              <a:solidFill>
                <a:schemeClr val="accent1"/>
              </a:solidFill>
              <a:prstDash val="solid"/>
            </a:ln>
          </c:spPr>
          <c:marker>
            <c:symbol val="none"/>
          </c:marker>
          <c:val>
            <c:numRef>
              <c:f>Sheet1!$A$2:$L$2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425</c:v>
                </c:pt>
                <c:pt idx="8">
                  <c:v>525</c:v>
                </c:pt>
                <c:pt idx="9">
                  <c:v>525</c:v>
                </c:pt>
                <c:pt idx="10">
                  <c:v>525</c:v>
                </c:pt>
                <c:pt idx="11">
                  <c:v>825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56-4E0D-9748-0200515E4E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31744511"/>
        <c:axId val="1"/>
      </c:lineChart>
      <c:catAx>
        <c:axId val="193174451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931744511"/>
        <c:crosses val="min"/>
        <c:crossBetween val="midCat"/>
      </c:valAx>
    </c:plotArea>
    <c:plotVisOnly val="0"/>
    <c:dispBlanksAs val="gap"/>
    <c:showDLblsOverMax val="1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79241516966067"/>
          <c:y val="0.10379241516966067"/>
          <c:w val="0.7924151696606786"/>
          <c:h val="0.7924151696606786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9525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E1F6-4D85-9530-1B85748C3958}"/>
              </c:ext>
            </c:extLst>
          </c:dPt>
          <c:dPt>
            <c:idx val="2"/>
            <c:bubble3D val="0"/>
            <c:spPr>
              <a:solidFill>
                <a:srgbClr val="BCEBFF"/>
              </a:solidFill>
              <a:ln w="9525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E1F6-4D85-9530-1B85748C3958}"/>
              </c:ext>
            </c:extLst>
          </c:dPt>
          <c:val>
            <c:numRef>
              <c:f>Sheet1!$A$1:$A$3</c:f>
              <c:numCache>
                <c:formatCode>General</c:formatCode>
                <c:ptCount val="3"/>
                <c:pt idx="0">
                  <c:v>30</c:v>
                </c:pt>
                <c:pt idx="2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F6-4D85-9530-1B85748C39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79241516966067"/>
          <c:y val="0.10379241516966067"/>
          <c:w val="0.7924151696606786"/>
          <c:h val="0.7924151696606786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9525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A7F5-4916-8326-39BA9FA5F300}"/>
              </c:ext>
            </c:extLst>
          </c:dPt>
          <c:dPt>
            <c:idx val="2"/>
            <c:bubble3D val="0"/>
            <c:spPr>
              <a:solidFill>
                <a:srgbClr val="BCEBFF"/>
              </a:solidFill>
              <a:ln w="9525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A7F5-4916-8326-39BA9FA5F300}"/>
              </c:ext>
            </c:extLst>
          </c:dPt>
          <c:val>
            <c:numRef>
              <c:f>Sheet1!$A$1:$A$3</c:f>
              <c:numCache>
                <c:formatCode>General</c:formatCode>
                <c:ptCount val="3"/>
                <c:pt idx="0">
                  <c:v>70</c:v>
                </c:pt>
                <c:pt idx="2">
                  <c:v>30.000000000000004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F5-4916-8326-39BA9FA5F3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3463687150838E-2"/>
          <c:y val="7.0652173913043473E-2"/>
          <c:w val="0.95530726256983245"/>
          <c:h val="0.8586956521739130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A6A6A6"/>
            </a:solidFill>
            <a:ln>
              <a:noFill/>
            </a:ln>
          </c:spPr>
          <c:invertIfNegative val="0"/>
          <c:val>
            <c:numRef>
              <c:f>Sheet1!$A$1:$B$1</c:f>
              <c:numCache>
                <c:formatCode>General</c:formatCode>
                <c:ptCount val="2"/>
                <c:pt idx="0">
                  <c:v>352752.44500000007</c:v>
                </c:pt>
                <c:pt idx="1">
                  <c:v>398120.48300000001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46-4CF4-BB23-05D2DE3CA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930614352"/>
        <c:axId val="1"/>
      </c:barChart>
      <c:catAx>
        <c:axId val="93061435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659291.8199999999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93061435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79241516966067"/>
          <c:y val="0.10379241516966067"/>
          <c:w val="0.7924151696606786"/>
          <c:h val="0.7924151696606786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9525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3D44-4BFF-976F-72B01FF8ABBA}"/>
              </c:ext>
            </c:extLst>
          </c:dPt>
          <c:dPt>
            <c:idx val="2"/>
            <c:bubble3D val="0"/>
            <c:spPr>
              <a:solidFill>
                <a:srgbClr val="BCEBFF"/>
              </a:solidFill>
              <a:ln w="9525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3D44-4BFF-976F-72B01FF8ABBA}"/>
              </c:ext>
            </c:extLst>
          </c:dPt>
          <c:val>
            <c:numRef>
              <c:f>Sheet1!$A$1:$A$3</c:f>
              <c:numCache>
                <c:formatCode>General</c:formatCode>
                <c:ptCount val="3"/>
                <c:pt idx="0">
                  <c:v>15</c:v>
                </c:pt>
                <c:pt idx="2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44-4BFF-976F-72B01FF8AB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79241516966067"/>
          <c:y val="0.10379241516966067"/>
          <c:w val="0.7924151696606786"/>
          <c:h val="0.7924151696606786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9525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016A-4F46-BBA5-6DD085EED073}"/>
              </c:ext>
            </c:extLst>
          </c:dPt>
          <c:dPt>
            <c:idx val="2"/>
            <c:bubble3D val="0"/>
            <c:spPr>
              <a:solidFill>
                <a:srgbClr val="BCEBFF"/>
              </a:solidFill>
              <a:ln w="9525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016A-4F46-BBA5-6DD085EED073}"/>
              </c:ext>
            </c:extLst>
          </c:dPt>
          <c:val>
            <c:numRef>
              <c:f>Sheet1!$A$1:$A$3</c:f>
              <c:numCache>
                <c:formatCode>General</c:formatCode>
                <c:ptCount val="3"/>
                <c:pt idx="0">
                  <c:v>30</c:v>
                </c:pt>
                <c:pt idx="2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6A-4F46-BBA5-6DD085EED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329504666188083E-2"/>
          <c:y val="3.5135135135135137E-2"/>
          <c:w val="0.92534099066762387"/>
          <c:h val="0.9297297297297297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12169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155.15021148049331</c:v>
                </c:pt>
                <c:pt idx="1">
                  <c:v>155</c:v>
                </c:pt>
                <c:pt idx="2">
                  <c:v>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C4-4616-B492-EB618CEAEE80}"/>
            </c:ext>
          </c:extLst>
        </c:ser>
        <c:ser>
          <c:idx val="1"/>
          <c:order val="1"/>
          <c:spPr>
            <a:solidFill>
              <a:schemeClr val="accent5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Sheet1!$A$2:$C$2</c:f>
              <c:numCache>
                <c:formatCode>General</c:formatCode>
                <c:ptCount val="3"/>
                <c:pt idx="0">
                  <c:v>34.178947368421063</c:v>
                </c:pt>
                <c:pt idx="1">
                  <c:v>49</c:v>
                </c:pt>
                <c:pt idx="2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C4-4616-B492-EB618CEAEE80}"/>
            </c:ext>
          </c:extLst>
        </c:ser>
        <c:ser>
          <c:idx val="2"/>
          <c:order val="2"/>
          <c:spPr>
            <a:solidFill>
              <a:schemeClr val="accent6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Sheet1!$A$3:$C$3</c:f>
              <c:numCache>
                <c:formatCode>General</c:formatCode>
                <c:ptCount val="3"/>
                <c:pt idx="0">
                  <c:v>94.000000000000028</c:v>
                </c:pt>
                <c:pt idx="1">
                  <c:v>105</c:v>
                </c:pt>
                <c:pt idx="2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C4-4616-B492-EB618CEAEE80}"/>
            </c:ext>
          </c:extLst>
        </c:ser>
        <c:ser>
          <c:idx val="3"/>
          <c:order val="3"/>
          <c:spPr>
            <a:solidFill>
              <a:srgbClr val="A0DCFF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C0C0C0"/>
              </a:solidFill>
              <a:ln w="6350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20C4-4616-B492-EB618CEAEE80}"/>
              </c:ext>
            </c:extLst>
          </c:dPt>
          <c:val>
            <c:numRef>
              <c:f>Sheet1!$A$4:$C$4</c:f>
              <c:numCache>
                <c:formatCode>General</c:formatCode>
                <c:ptCount val="3"/>
                <c:pt idx="0">
                  <c:v>55</c:v>
                </c:pt>
                <c:pt idx="1">
                  <c:v>23</c:v>
                </c:pt>
                <c:pt idx="2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C4-4616-B492-EB618CEAEE80}"/>
            </c:ext>
          </c:extLst>
        </c:ser>
        <c:ser>
          <c:idx val="4"/>
          <c:order val="4"/>
          <c:spPr>
            <a:pattFill prst="ltUpDiag">
              <a:fgClr>
                <a:schemeClr val="tx1"/>
              </a:fgClr>
              <a:bgClr>
                <a:schemeClr val="bg1"/>
              </a:bgClr>
            </a:patt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Sheet1!$A$5:$C$5</c:f>
              <c:numCache>
                <c:formatCode>General</c:formatCode>
                <c:ptCount val="3"/>
                <c:pt idx="1">
                  <c:v>127</c:v>
                </c:pt>
                <c:pt idx="2">
                  <c:v>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0C4-4616-B492-EB618CEAEE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030162431"/>
        <c:axId val="1"/>
      </c:barChart>
      <c:catAx>
        <c:axId val="103016243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609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03016243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329504666188083E-2"/>
          <c:y val="3.5135135135135137E-2"/>
          <c:w val="0.92534099066762387"/>
          <c:h val="0.9297297297297297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5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45</c:v>
                </c:pt>
                <c:pt idx="1">
                  <c:v>45</c:v>
                </c:pt>
                <c:pt idx="2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16-498F-96D1-D7D24B46D93B}"/>
            </c:ext>
          </c:extLst>
        </c:ser>
        <c:ser>
          <c:idx val="1"/>
          <c:order val="1"/>
          <c:spPr>
            <a:solidFill>
              <a:schemeClr val="accent6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Sheet1!$A$2:$C$2</c:f>
              <c:numCache>
                <c:formatCode>General</c:formatCode>
                <c:ptCount val="3"/>
                <c:pt idx="0">
                  <c:v>201.78307008105449</c:v>
                </c:pt>
                <c:pt idx="1">
                  <c:v>367</c:v>
                </c:pt>
                <c:pt idx="2">
                  <c:v>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16-498F-96D1-D7D24B46D93B}"/>
            </c:ext>
          </c:extLst>
        </c:ser>
        <c:ser>
          <c:idx val="2"/>
          <c:order val="2"/>
          <c:spPr>
            <a:solidFill>
              <a:srgbClr val="A0DCFF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C0C0C0"/>
              </a:solidFill>
              <a:ln w="6350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9016-498F-96D1-D7D24B46D93B}"/>
              </c:ext>
            </c:extLst>
          </c:dPt>
          <c:val>
            <c:numRef>
              <c:f>Sheet1!$A$3:$C$3</c:f>
              <c:numCache>
                <c:formatCode>General</c:formatCode>
                <c:ptCount val="3"/>
                <c:pt idx="0">
                  <c:v>17.999999999999972</c:v>
                </c:pt>
                <c:pt idx="1">
                  <c:v>19.350000000000023</c:v>
                </c:pt>
                <c:pt idx="2">
                  <c:v>38.699999999999989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016-498F-96D1-D7D24B46D93B}"/>
            </c:ext>
          </c:extLst>
        </c:ser>
        <c:ser>
          <c:idx val="3"/>
          <c:order val="3"/>
          <c:spPr>
            <a:pattFill prst="ltUpDiag">
              <a:fgClr>
                <a:schemeClr val="tx1"/>
              </a:fgClr>
              <a:bgClr>
                <a:schemeClr val="bg1"/>
              </a:bgClr>
            </a:patt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Sheet1!$A$4:$C$4</c:f>
              <c:numCache>
                <c:formatCode>General</c:formatCode>
                <c:ptCount val="3"/>
                <c:pt idx="1">
                  <c:v>109.64999999999998</c:v>
                </c:pt>
                <c:pt idx="2">
                  <c:v>219.3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16-498F-96D1-D7D24B46D9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030148031"/>
        <c:axId val="1"/>
      </c:barChart>
      <c:catAx>
        <c:axId val="103014803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67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03014803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329504666188083E-2"/>
          <c:y val="3.5135135135135137E-2"/>
          <c:w val="0.92534099066762387"/>
          <c:h val="0.9297297297297297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12169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769.40100000000007</c:v>
                </c:pt>
                <c:pt idx="1">
                  <c:v>987.15600000000006</c:v>
                </c:pt>
                <c:pt idx="2">
                  <c:v>987.15600000000006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72-43FB-9A43-71E023879550}"/>
            </c:ext>
          </c:extLst>
        </c:ser>
        <c:ser>
          <c:idx val="1"/>
          <c:order val="1"/>
          <c:spPr>
            <a:solidFill>
              <a:schemeClr val="accent5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Sheet1!$A$2:$C$2</c:f>
              <c:numCache>
                <c:formatCode>General</c:formatCode>
                <c:ptCount val="3"/>
                <c:pt idx="0">
                  <c:v>282.61618176000002</c:v>
                </c:pt>
                <c:pt idx="1">
                  <c:v>282.6161817599999</c:v>
                </c:pt>
                <c:pt idx="2">
                  <c:v>282.6161817599999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72-43FB-9A43-71E023879550}"/>
            </c:ext>
          </c:extLst>
        </c:ser>
        <c:ser>
          <c:idx val="2"/>
          <c:order val="2"/>
          <c:spPr>
            <a:solidFill>
              <a:schemeClr val="accent6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Sheet1!$A$3:$C$3</c:f>
              <c:numCache>
                <c:formatCode>General</c:formatCode>
                <c:ptCount val="3"/>
                <c:pt idx="0">
                  <c:v>46.176885530300979</c:v>
                </c:pt>
                <c:pt idx="1">
                  <c:v>133.70105752079121</c:v>
                </c:pt>
                <c:pt idx="2">
                  <c:v>133.70105752079121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72-43FB-9A43-71E023879550}"/>
            </c:ext>
          </c:extLst>
        </c:ser>
        <c:ser>
          <c:idx val="3"/>
          <c:order val="3"/>
          <c:spPr>
            <a:solidFill>
              <a:srgbClr val="A0DCFF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C0C0C0"/>
              </a:solidFill>
              <a:ln w="6350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4472-43FB-9A43-71E023879550}"/>
              </c:ext>
            </c:extLst>
          </c:dPt>
          <c:val>
            <c:numRef>
              <c:f>Sheet1!$A$4:$C$4</c:f>
              <c:numCache>
                <c:formatCode>General</c:formatCode>
                <c:ptCount val="3"/>
                <c:pt idx="0">
                  <c:v>200</c:v>
                </c:pt>
                <c:pt idx="1">
                  <c:v>14.625</c:v>
                </c:pt>
                <c:pt idx="2">
                  <c:v>29.25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72-43FB-9A43-71E023879550}"/>
            </c:ext>
          </c:extLst>
        </c:ser>
        <c:ser>
          <c:idx val="4"/>
          <c:order val="4"/>
          <c:spPr>
            <a:pattFill prst="ltUpDiag">
              <a:fgClr>
                <a:schemeClr val="tx1"/>
              </a:fgClr>
              <a:bgClr>
                <a:schemeClr val="bg1"/>
              </a:bgClr>
            </a:patt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Sheet1!$A$5:$C$5</c:f>
              <c:numCache>
                <c:formatCode>General</c:formatCode>
                <c:ptCount val="3"/>
                <c:pt idx="1">
                  <c:v>82.875</c:v>
                </c:pt>
                <c:pt idx="2">
                  <c:v>165.75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472-43FB-9A43-71E023879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791889231"/>
        <c:axId val="1"/>
      </c:barChart>
      <c:catAx>
        <c:axId val="79188923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598.473239280791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79188923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329504666188083E-2"/>
          <c:y val="3.5135135135135137E-2"/>
          <c:w val="0.92534099066762387"/>
          <c:h val="0.9297297297297297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12169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0.40942008977882532</c:v>
                </c:pt>
                <c:pt idx="1">
                  <c:v>0.43096851555665827</c:v>
                </c:pt>
                <c:pt idx="2">
                  <c:v>0.43096851555665827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D6-4F79-B5DE-9180D2133FB0}"/>
            </c:ext>
          </c:extLst>
        </c:ser>
        <c:ser>
          <c:idx val="1"/>
          <c:order val="1"/>
          <c:spPr>
            <a:solidFill>
              <a:schemeClr val="accent5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Sheet1!$A$2:$C$2</c:f>
              <c:numCache>
                <c:formatCode>General</c:formatCode>
                <c:ptCount val="3"/>
                <c:pt idx="0">
                  <c:v>3.5760750318555079E-2</c:v>
                </c:pt>
                <c:pt idx="1">
                  <c:v>3.5760750318555079E-2</c:v>
                </c:pt>
                <c:pt idx="2">
                  <c:v>3.5760750318555079E-2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D6-4F79-B5DE-9180D2133FB0}"/>
            </c:ext>
          </c:extLst>
        </c:ser>
        <c:ser>
          <c:idx val="2"/>
          <c:order val="2"/>
          <c:spPr>
            <a:solidFill>
              <a:schemeClr val="accent6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Sheet1!$A$3:$C$3</c:f>
              <c:numCache>
                <c:formatCode>General</c:formatCode>
                <c:ptCount val="3"/>
                <c:pt idx="0">
                  <c:v>8.4470413228984187E-3</c:v>
                </c:pt>
                <c:pt idx="1">
                  <c:v>2.469468144427911E-2</c:v>
                </c:pt>
                <c:pt idx="2">
                  <c:v>2.469468144427911E-2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D6-4F79-B5DE-9180D2133FB0}"/>
            </c:ext>
          </c:extLst>
        </c:ser>
        <c:ser>
          <c:idx val="3"/>
          <c:order val="3"/>
          <c:spPr>
            <a:solidFill>
              <a:srgbClr val="A0DCFF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C0C0C0"/>
              </a:solidFill>
              <a:ln w="6350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1CD6-4F79-B5DE-9180D2133FB0}"/>
              </c:ext>
            </c:extLst>
          </c:dPt>
          <c:val>
            <c:numRef>
              <c:f>Sheet1!$A$4:$C$4</c:f>
              <c:numCache>
                <c:formatCode>General</c:formatCode>
                <c:ptCount val="3"/>
                <c:pt idx="0">
                  <c:v>1.8497718638461003E-2</c:v>
                </c:pt>
                <c:pt idx="1">
                  <c:v>1.9681866193563824E-3</c:v>
                </c:pt>
                <c:pt idx="2">
                  <c:v>3.9363732387127648E-3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D6-4F79-B5DE-9180D2133FB0}"/>
            </c:ext>
          </c:extLst>
        </c:ser>
        <c:ser>
          <c:idx val="4"/>
          <c:order val="4"/>
          <c:spPr>
            <a:pattFill prst="ltUpDiag">
              <a:fgClr>
                <a:schemeClr val="tx1"/>
              </a:fgClr>
              <a:bgClr>
                <a:schemeClr val="bg1"/>
              </a:bgClr>
            </a:patt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Sheet1!$A$5:$C$5</c:f>
              <c:numCache>
                <c:formatCode>General</c:formatCode>
                <c:ptCount val="3"/>
                <c:pt idx="1">
                  <c:v>1.1153057509686204E-2</c:v>
                </c:pt>
                <c:pt idx="2">
                  <c:v>2.2306115019372408E-2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CD6-4F79-B5DE-9180D2133F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40111087"/>
        <c:axId val="1"/>
      </c:barChart>
      <c:catAx>
        <c:axId val="240111087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0.51766643557757763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40111087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57566765578635E-2"/>
          <c:y val="3.6905606813342796E-2"/>
          <c:w val="0.9228486646884273"/>
          <c:h val="0.9261887863733143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12169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Sheet1!$A$1:$D$1</c:f>
              <c:numCache>
                <c:formatCode>General</c:formatCode>
                <c:ptCount val="4"/>
                <c:pt idx="0">
                  <c:v>155</c:v>
                </c:pt>
                <c:pt idx="1">
                  <c:v>144.60602235075103</c:v>
                </c:pt>
                <c:pt idx="2">
                  <c:v>144.60602235075103</c:v>
                </c:pt>
                <c:pt idx="3">
                  <c:v>144.60602235075103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6-498E-9639-EF572A43C828}"/>
            </c:ext>
          </c:extLst>
        </c:ser>
        <c:ser>
          <c:idx val="1"/>
          <c:order val="1"/>
          <c:spPr>
            <a:solidFill>
              <a:schemeClr val="accent5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Sheet1!$A$2:$D$2</c:f>
              <c:numCache>
                <c:formatCode>General</c:formatCode>
                <c:ptCount val="4"/>
                <c:pt idx="0">
                  <c:v>49</c:v>
                </c:pt>
                <c:pt idx="1">
                  <c:v>78.400000000000006</c:v>
                </c:pt>
                <c:pt idx="2">
                  <c:v>95.739212060873001</c:v>
                </c:pt>
                <c:pt idx="3">
                  <c:v>83.6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26-498E-9639-EF572A43C828}"/>
            </c:ext>
          </c:extLst>
        </c:ser>
        <c:ser>
          <c:idx val="2"/>
          <c:order val="2"/>
          <c:spPr>
            <a:solidFill>
              <a:schemeClr val="accent6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Sheet1!$A$3:$D$3</c:f>
              <c:numCache>
                <c:formatCode>General</c:formatCode>
                <c:ptCount val="4"/>
                <c:pt idx="0">
                  <c:v>105</c:v>
                </c:pt>
                <c:pt idx="1">
                  <c:v>176.47490774869397</c:v>
                </c:pt>
                <c:pt idx="2">
                  <c:v>176.47490774869399</c:v>
                </c:pt>
                <c:pt idx="3">
                  <c:v>50.734181818182037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26-498E-9639-EF572A43C828}"/>
            </c:ext>
          </c:extLst>
        </c:ser>
        <c:ser>
          <c:idx val="3"/>
          <c:order val="3"/>
          <c:spPr>
            <a:solidFill>
              <a:srgbClr val="A0DCFF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dPt>
            <c:idx val="3"/>
            <c:invertIfNegative val="0"/>
            <c:bubble3D val="0"/>
            <c:spPr>
              <a:solidFill>
                <a:schemeClr val="accent6"/>
              </a:solidFill>
              <a:ln w="6350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1026-498E-9639-EF572A43C828}"/>
              </c:ext>
            </c:extLst>
          </c:dPt>
          <c:val>
            <c:numRef>
              <c:f>Sheet1!$A$4:$D$4</c:f>
              <c:numCache>
                <c:formatCode>General</c:formatCode>
                <c:ptCount val="4"/>
                <c:pt idx="0">
                  <c:v>150</c:v>
                </c:pt>
                <c:pt idx="1">
                  <c:v>45</c:v>
                </c:pt>
                <c:pt idx="2">
                  <c:v>20.25</c:v>
                </c:pt>
                <c:pt idx="3">
                  <c:v>800.00000000000011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026-498E-9639-EF572A43C828}"/>
            </c:ext>
          </c:extLst>
        </c:ser>
        <c:ser>
          <c:idx val="4"/>
          <c:order val="4"/>
          <c:spPr>
            <a:solidFill>
              <a:srgbClr val="9DD4CF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dPt>
            <c:idx val="3"/>
            <c:invertIfNegative val="0"/>
            <c:bubble3D val="0"/>
            <c:spPr>
              <a:solidFill>
                <a:srgbClr val="A0DCFF"/>
              </a:solidFill>
              <a:ln w="6350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1026-498E-9639-EF572A43C828}"/>
              </c:ext>
            </c:extLst>
          </c:dPt>
          <c:val>
            <c:numRef>
              <c:f>Sheet1!$A$5:$D$5</c:f>
              <c:numCache>
                <c:formatCode>General</c:formatCode>
                <c:ptCount val="4"/>
                <c:pt idx="2">
                  <c:v>49.5</c:v>
                </c:pt>
                <c:pt idx="3">
                  <c:v>9.75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026-498E-9639-EF572A43C8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220172944"/>
        <c:axId val="1"/>
      </c:barChart>
      <c:catAx>
        <c:axId val="122017294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88.690204168933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22017294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0912667191188044E-2"/>
          <c:y val="3.6905606813342796E-2"/>
          <c:w val="0.91817466561762395"/>
          <c:h val="0.9261887863733143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5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dPt>
            <c:idx val="2"/>
            <c:invertIfNegative val="0"/>
            <c:bubble3D val="0"/>
            <c:spPr>
              <a:solidFill>
                <a:schemeClr val="accent6"/>
              </a:solidFill>
              <a:ln w="6350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051C-4297-9D4E-64D217DC7F09}"/>
              </c:ext>
            </c:extLst>
          </c:dPt>
          <c:val>
            <c:numRef>
              <c:f>Sheet1!$A$1:$C$1</c:f>
              <c:numCache>
                <c:formatCode>General</c:formatCode>
                <c:ptCount val="3"/>
                <c:pt idx="0">
                  <c:v>45</c:v>
                </c:pt>
                <c:pt idx="1">
                  <c:v>44.999999999999773</c:v>
                </c:pt>
                <c:pt idx="2">
                  <c:v>0.65600000000000003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1C-4297-9D4E-64D217DC7F09}"/>
            </c:ext>
          </c:extLst>
        </c:ser>
        <c:ser>
          <c:idx val="1"/>
          <c:order val="1"/>
          <c:spPr>
            <a:solidFill>
              <a:schemeClr val="accent6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dPt>
            <c:idx val="2"/>
            <c:invertIfNegative val="0"/>
            <c:bubble3D val="0"/>
            <c:spPr>
              <a:solidFill>
                <a:schemeClr val="accent5"/>
              </a:solidFill>
              <a:ln w="6350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051C-4297-9D4E-64D217DC7F09}"/>
              </c:ext>
            </c:extLst>
          </c:dPt>
          <c:val>
            <c:numRef>
              <c:f>Sheet1!$A$2:$C$2</c:f>
              <c:numCache>
                <c:formatCode>General</c:formatCode>
                <c:ptCount val="3"/>
                <c:pt idx="0">
                  <c:v>366.87830923828085</c:v>
                </c:pt>
                <c:pt idx="1">
                  <c:v>366.87830923828085</c:v>
                </c:pt>
                <c:pt idx="2">
                  <c:v>51.375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1C-4297-9D4E-64D217DC7F09}"/>
            </c:ext>
          </c:extLst>
        </c:ser>
        <c:ser>
          <c:idx val="2"/>
          <c:order val="2"/>
          <c:spPr>
            <a:solidFill>
              <a:srgbClr val="A0DCFF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dPt>
            <c:idx val="2"/>
            <c:invertIfNegative val="0"/>
            <c:bubble3D val="0"/>
            <c:spPr>
              <a:solidFill>
                <a:schemeClr val="accent6"/>
              </a:solidFill>
              <a:ln w="6350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051C-4297-9D4E-64D217DC7F09}"/>
              </c:ext>
            </c:extLst>
          </c:dPt>
          <c:val>
            <c:numRef>
              <c:f>Sheet1!$A$3:$C$3</c:f>
              <c:numCache>
                <c:formatCode>General</c:formatCode>
                <c:ptCount val="3"/>
                <c:pt idx="0">
                  <c:v>129.17065316658625</c:v>
                </c:pt>
                <c:pt idx="1">
                  <c:v>12.917065316658636</c:v>
                </c:pt>
                <c:pt idx="2">
                  <c:v>36.687830923829786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51C-4297-9D4E-64D217DC7F09}"/>
            </c:ext>
          </c:extLst>
        </c:ser>
        <c:ser>
          <c:idx val="3"/>
          <c:order val="3"/>
          <c:spPr>
            <a:solidFill>
              <a:srgbClr val="9DD4CF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dPt>
            <c:idx val="2"/>
            <c:invertIfNegative val="0"/>
            <c:bubble3D val="0"/>
            <c:spPr>
              <a:solidFill>
                <a:schemeClr val="accent6"/>
              </a:solidFill>
              <a:ln w="6350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051C-4297-9D4E-64D217DC7F09}"/>
              </c:ext>
            </c:extLst>
          </c:dPt>
          <c:val>
            <c:numRef>
              <c:f>Sheet1!$A$4:$C$4</c:f>
              <c:numCache>
                <c:formatCode>General</c:formatCode>
                <c:ptCount val="3"/>
                <c:pt idx="1">
                  <c:v>232.50717569985522</c:v>
                </c:pt>
                <c:pt idx="2">
                  <c:v>1760.0000000000002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51C-4297-9D4E-64D217DC7F09}"/>
            </c:ext>
          </c:extLst>
        </c:ser>
        <c:ser>
          <c:idx val="4"/>
          <c:order val="4"/>
          <c:spPr>
            <a:solidFill>
              <a:srgbClr val="A0DCFF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Sheet1!$A$5:$C$5</c:f>
              <c:numCache>
                <c:formatCode>General</c:formatCode>
                <c:ptCount val="3"/>
                <c:pt idx="2">
                  <c:v>11.25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51C-4297-9D4E-64D217DC7F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1220167664"/>
        <c:axId val="1"/>
      </c:barChart>
      <c:catAx>
        <c:axId val="122016766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859.96883092383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22016766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76325344952796E-2"/>
          <c:y val="3.6905606813342796E-2"/>
          <c:w val="0.92447349310094407"/>
          <c:h val="0.9261887863733143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12169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Sheet1!$A$1:$D$1</c:f>
              <c:numCache>
                <c:formatCode>General</c:formatCode>
                <c:ptCount val="4"/>
                <c:pt idx="0">
                  <c:v>987.15600000000006</c:v>
                </c:pt>
                <c:pt idx="1">
                  <c:v>987.15600000000006</c:v>
                </c:pt>
                <c:pt idx="2">
                  <c:v>987.15600000000006</c:v>
                </c:pt>
                <c:pt idx="3">
                  <c:v>1974.3120000000001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F0-4510-A4DF-11A7F9CF20A1}"/>
            </c:ext>
          </c:extLst>
        </c:ser>
        <c:ser>
          <c:idx val="1"/>
          <c:order val="1"/>
          <c:spPr>
            <a:solidFill>
              <a:schemeClr val="accent5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Sheet1!$A$2:$D$2</c:f>
              <c:numCache>
                <c:formatCode>General</c:formatCode>
                <c:ptCount val="4"/>
                <c:pt idx="0">
                  <c:v>282.6161817599999</c:v>
                </c:pt>
                <c:pt idx="1">
                  <c:v>282.6161817599999</c:v>
                </c:pt>
                <c:pt idx="2">
                  <c:v>319.44663771396188</c:v>
                </c:pt>
                <c:pt idx="3">
                  <c:v>282.61618175999979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F0-4510-A4DF-11A7F9CF20A1}"/>
            </c:ext>
          </c:extLst>
        </c:ser>
        <c:ser>
          <c:idx val="2"/>
          <c:order val="2"/>
          <c:spPr>
            <a:solidFill>
              <a:schemeClr val="accent6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Sheet1!$A$3:$D$3</c:f>
              <c:numCache>
                <c:formatCode>General</c:formatCode>
                <c:ptCount val="4"/>
                <c:pt idx="0">
                  <c:v>133.70105752079121</c:v>
                </c:pt>
                <c:pt idx="1">
                  <c:v>133.70105752079121</c:v>
                </c:pt>
                <c:pt idx="2">
                  <c:v>271.88000000000011</c:v>
                </c:pt>
                <c:pt idx="3">
                  <c:v>133.70105752079144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F0-4510-A4DF-11A7F9CF20A1}"/>
            </c:ext>
          </c:extLst>
        </c:ser>
        <c:ser>
          <c:idx val="3"/>
          <c:order val="3"/>
          <c:spPr>
            <a:solidFill>
              <a:srgbClr val="A0DCFF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Sheet1!$A$4:$D$4</c:f>
              <c:numCache>
                <c:formatCode>General</c:formatCode>
                <c:ptCount val="4"/>
                <c:pt idx="0">
                  <c:v>97.5</c:v>
                </c:pt>
                <c:pt idx="1">
                  <c:v>9.75</c:v>
                </c:pt>
                <c:pt idx="2">
                  <c:v>9.75</c:v>
                </c:pt>
                <c:pt idx="3">
                  <c:v>97.5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FF0-4510-A4DF-11A7F9CF20A1}"/>
            </c:ext>
          </c:extLst>
        </c:ser>
        <c:ser>
          <c:idx val="4"/>
          <c:order val="4"/>
          <c:spPr>
            <a:solidFill>
              <a:srgbClr val="9DD4CF"/>
            </a:solidFill>
            <a:ln w="6350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Sheet1!$A$5:$D$5</c:f>
              <c:numCache>
                <c:formatCode>General</c:formatCode>
                <c:ptCount val="4"/>
                <c:pt idx="1">
                  <c:v>175.5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F0-4510-A4DF-11A7F9CF20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190338463"/>
        <c:axId val="1"/>
      </c:barChart>
      <c:catAx>
        <c:axId val="119033846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488.1292392807914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190338463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3C9AE-A5A0-4688-9416-4C26589EBBB2}" type="datetimeFigureOut">
              <a:rPr lang="en-BE" smtClean="0"/>
              <a:t>04/12/2025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0691D-F79B-49A7-BC8A-8642F3D6402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3699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A3930-CA57-B25C-99FB-D6EC464E1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0228E7-BBF7-F6F5-EFE7-2B9BED4047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7A9556-14C0-93AF-6A61-CDCD4024A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B5239-0156-3292-E771-3CEDA215A9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893DE-51F6-294B-9362-CFE44B09C51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562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893DE-51F6-294B-9362-CFE44B09C51D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234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893DE-51F6-294B-9362-CFE44B09C51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291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893DE-51F6-294B-9362-CFE44B09C51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267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893DE-51F6-294B-9362-CFE44B09C51D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476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893DE-51F6-294B-9362-CFE44B09C51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168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893DE-51F6-294B-9362-CFE44B09C51D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807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893DE-51F6-294B-9362-CFE44B09C51D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649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893DE-51F6-294B-9362-CFE44B09C51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937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893DE-51F6-294B-9362-CFE44B09C51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032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893DE-51F6-294B-9362-CFE44B09C51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871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893DE-51F6-294B-9362-CFE44B09C51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71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893DE-51F6-294B-9362-CFE44B09C51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517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893DE-51F6-294B-9362-CFE44B09C51D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938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893DE-51F6-294B-9362-CFE44B09C51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976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893DE-51F6-294B-9362-CFE44B09C51D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814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-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FAD13C5-4A14-F471-C35E-3BA0025C58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8973834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06" imgH="605" progId="TCLayout.ActiveDocument.1">
                  <p:embed/>
                </p:oleObj>
              </mc:Choice>
              <mc:Fallback>
                <p:oleObj name="think-cell Slide" r:id="rId3" imgW="606" imgH="605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FAD13C5-4A14-F471-C35E-3BA0025C58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Picture Placeholder 8">
            <a:extLst>
              <a:ext uri="{FF2B5EF4-FFF2-40B4-BE49-F238E27FC236}">
                <a16:creationId xmlns:a16="http://schemas.microsoft.com/office/drawing/2014/main" id="{AC175F74-77C8-4969-BBF5-920619ED76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90574" y="1091393"/>
            <a:ext cx="8100000" cy="8100000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r>
              <a:rPr lang="en-GB" noProof="0"/>
              <a:t>Click icon to add picture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B345DB50-CB94-4421-9E14-33DABF973475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752477" y="7779311"/>
            <a:ext cx="6669404" cy="1343975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>
              <a:lnSpc>
                <a:spcPts val="4800"/>
              </a:lnSpc>
              <a:defRPr sz="4800" b="0">
                <a:solidFill>
                  <a:schemeClr val="accent1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470C5F18-5824-4737-AA04-AA61C1FBBF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2477" y="9572625"/>
            <a:ext cx="6669404" cy="409575"/>
          </a:xfrm>
          <a:prstGeom prst="rect">
            <a:avLst/>
          </a:prstGeom>
        </p:spPr>
        <p:txBody>
          <a:bodyPr anchor="b">
            <a:noAutofit/>
          </a:bodyPr>
          <a:lstStyle>
            <a:lvl1pPr rtl="0">
              <a:spcAft>
                <a:spcPts val="0"/>
              </a:spcAft>
              <a:defRPr sz="21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449538"/>
      </p:ext>
    </p:extLst>
  </p:cSld>
  <p:clrMapOvr>
    <a:masterClrMapping/>
  </p:clrMapOvr>
  <p:transition>
    <p:fade/>
  </p:transition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1 (Ligh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782E6DB2-61AC-A447-682F-242A426BCC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25663007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06" imgH="605" progId="TCLayout.ActiveDocument.1">
                  <p:embed/>
                </p:oleObj>
              </mc:Choice>
              <mc:Fallback>
                <p:oleObj name="think-cell Slide" r:id="rId3" imgW="606" imgH="605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82E6DB2-61AC-A447-682F-242A426BC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AF5B98A3-DA03-67DF-3DD1-42B996E68A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94980" y="4610691"/>
            <a:ext cx="6020186" cy="185829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rtl="0">
              <a:buNone/>
              <a:defRPr sz="4800" b="0" i="0">
                <a:solidFill>
                  <a:schemeClr val="tx1"/>
                </a:solidFill>
                <a:latin typeface="Aptos" panose="020B0004020202020204" pitchFamily="34" charset="0"/>
                <a:ea typeface="Open Sans" panose="020B0606030504020204" pitchFamily="34" charset="0"/>
                <a:cs typeface="Calibri" panose="020F0502020204030204" pitchFamily="34" charset="0"/>
                <a:sym typeface="Aptos" panose="020B0004020202020204" pitchFamily="34" charset="0"/>
              </a:defRPr>
            </a:lvl1pPr>
          </a:lstStyle>
          <a:p>
            <a:pPr lvl="0"/>
            <a:r>
              <a:rPr lang="en-GB" noProof="0"/>
              <a:t>Section Heading </a:t>
            </a:r>
            <a:br>
              <a:rPr lang="en-GB" noProof="0"/>
            </a:br>
            <a:r>
              <a:rPr lang="en-GB" noProof="0"/>
              <a:t>Calibri Regular 32pt Spacing 0.9”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16258407-3BEF-80EA-17E5-581E6FD616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4980" y="3732661"/>
            <a:ext cx="6020186" cy="57503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rtl="0">
              <a:buNone/>
              <a:defRPr sz="4800" b="0" i="0">
                <a:solidFill>
                  <a:schemeClr val="accent1"/>
                </a:solidFill>
                <a:latin typeface="Aptos" panose="020B0004020202020204" pitchFamily="34" charset="0"/>
                <a:ea typeface="Open Sans" panose="020B0606030504020204" pitchFamily="34" charset="0"/>
                <a:cs typeface="Calibri" panose="020F0502020204030204" pitchFamily="34" charset="0"/>
                <a:sym typeface="Aptos" panose="020B0004020202020204" pitchFamily="34" charset="0"/>
              </a:defRPr>
            </a:lvl1pPr>
          </a:lstStyle>
          <a:p>
            <a:pPr lvl="0"/>
            <a:r>
              <a:rPr lang="en-GB" noProof="0"/>
              <a:t>01</a:t>
            </a:r>
          </a:p>
        </p:txBody>
      </p:sp>
      <p:pic>
        <p:nvPicPr>
          <p:cNvPr id="3" name="Picture 2" descr="A picture containing text, light, vector graphics&#10;&#10;Description automatically generated">
            <a:extLst>
              <a:ext uri="{FF2B5EF4-FFF2-40B4-BE49-F238E27FC236}">
                <a16:creationId xmlns:a16="http://schemas.microsoft.com/office/drawing/2014/main" id="{65A01862-24AE-7BC6-2965-B3133E47488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44836" y="447676"/>
            <a:ext cx="5650293" cy="91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57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Column - Light BG - Larger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53F92E4F-847C-0305-AA97-3EBFF6CDCD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91142468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06" imgH="605" progId="TCLayout.ActiveDocument.1">
                  <p:embed/>
                </p:oleObj>
              </mc:Choice>
              <mc:Fallback>
                <p:oleObj name="think-cell Slide" r:id="rId3" imgW="606" imgH="605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F92E4F-847C-0305-AA97-3EBFF6CDCD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53486A7C-F5DC-8B81-E0BC-646947502F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263" y="598156"/>
            <a:ext cx="17177522" cy="76211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rtl="0">
              <a:buNone/>
              <a:defRPr sz="3300" b="0" i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defRPr>
            </a:lvl1pPr>
          </a:lstStyle>
          <a:p>
            <a:pPr lvl="0"/>
            <a:r>
              <a:rPr lang="en-GB" noProof="0"/>
              <a:t>Action title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0A0E868-C9DE-6C9F-3E67-835DF411D1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16" y="9291638"/>
            <a:ext cx="17177522" cy="3972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tabLst/>
              <a:defRPr lang="en-US" sz="1050" b="0" dirty="0" smtClean="0"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defRPr>
            </a:lvl1pPr>
          </a:lstStyle>
          <a:p>
            <a:pPr marL="0" marR="0" lvl="0" indent="0" algn="l" defTabSz="1828755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tabLst/>
              <a:defRPr/>
            </a:pPr>
            <a:br>
              <a:rPr lang="en-GB"/>
            </a:br>
            <a:r>
              <a:rPr lang="en-GB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32435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179.xml"/><Relationship Id="rId18" Type="http://schemas.openxmlformats.org/officeDocument/2006/relationships/tags" Target="../tags/tag184.xml"/><Relationship Id="rId26" Type="http://schemas.openxmlformats.org/officeDocument/2006/relationships/tags" Target="../tags/tag192.xml"/><Relationship Id="rId39" Type="http://schemas.openxmlformats.org/officeDocument/2006/relationships/tags" Target="../tags/tag205.xml"/><Relationship Id="rId21" Type="http://schemas.openxmlformats.org/officeDocument/2006/relationships/tags" Target="../tags/tag187.xml"/><Relationship Id="rId34" Type="http://schemas.openxmlformats.org/officeDocument/2006/relationships/tags" Target="../tags/tag200.xml"/><Relationship Id="rId42" Type="http://schemas.openxmlformats.org/officeDocument/2006/relationships/oleObject" Target="../embeddings/oleObject8.bin"/><Relationship Id="rId47" Type="http://schemas.openxmlformats.org/officeDocument/2006/relationships/chart" Target="../charts/chart14.xml"/><Relationship Id="rId7" Type="http://schemas.openxmlformats.org/officeDocument/2006/relationships/tags" Target="../tags/tag173.xml"/><Relationship Id="rId2" Type="http://schemas.openxmlformats.org/officeDocument/2006/relationships/tags" Target="../tags/tag168.xml"/><Relationship Id="rId16" Type="http://schemas.openxmlformats.org/officeDocument/2006/relationships/tags" Target="../tags/tag182.xml"/><Relationship Id="rId29" Type="http://schemas.openxmlformats.org/officeDocument/2006/relationships/tags" Target="../tags/tag195.xml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11" Type="http://schemas.openxmlformats.org/officeDocument/2006/relationships/tags" Target="../tags/tag177.xml"/><Relationship Id="rId24" Type="http://schemas.openxmlformats.org/officeDocument/2006/relationships/tags" Target="../tags/tag190.xml"/><Relationship Id="rId32" Type="http://schemas.openxmlformats.org/officeDocument/2006/relationships/tags" Target="../tags/tag198.xml"/><Relationship Id="rId37" Type="http://schemas.openxmlformats.org/officeDocument/2006/relationships/tags" Target="../tags/tag203.xml"/><Relationship Id="rId40" Type="http://schemas.openxmlformats.org/officeDocument/2006/relationships/slideLayout" Target="../slideLayouts/slideLayout14.xml"/><Relationship Id="rId45" Type="http://schemas.openxmlformats.org/officeDocument/2006/relationships/chart" Target="../charts/chart12.xml"/><Relationship Id="rId5" Type="http://schemas.openxmlformats.org/officeDocument/2006/relationships/tags" Target="../tags/tag171.xml"/><Relationship Id="rId15" Type="http://schemas.openxmlformats.org/officeDocument/2006/relationships/tags" Target="../tags/tag181.xml"/><Relationship Id="rId23" Type="http://schemas.openxmlformats.org/officeDocument/2006/relationships/tags" Target="../tags/tag189.xml"/><Relationship Id="rId28" Type="http://schemas.openxmlformats.org/officeDocument/2006/relationships/tags" Target="../tags/tag194.xml"/><Relationship Id="rId36" Type="http://schemas.openxmlformats.org/officeDocument/2006/relationships/tags" Target="../tags/tag202.xml"/><Relationship Id="rId10" Type="http://schemas.openxmlformats.org/officeDocument/2006/relationships/tags" Target="../tags/tag176.xml"/><Relationship Id="rId19" Type="http://schemas.openxmlformats.org/officeDocument/2006/relationships/tags" Target="../tags/tag185.xml"/><Relationship Id="rId31" Type="http://schemas.openxmlformats.org/officeDocument/2006/relationships/tags" Target="../tags/tag197.xml"/><Relationship Id="rId44" Type="http://schemas.openxmlformats.org/officeDocument/2006/relationships/chart" Target="../charts/chart11.xml"/><Relationship Id="rId4" Type="http://schemas.openxmlformats.org/officeDocument/2006/relationships/tags" Target="../tags/tag170.xml"/><Relationship Id="rId9" Type="http://schemas.openxmlformats.org/officeDocument/2006/relationships/tags" Target="../tags/tag175.xml"/><Relationship Id="rId14" Type="http://schemas.openxmlformats.org/officeDocument/2006/relationships/tags" Target="../tags/tag180.xml"/><Relationship Id="rId22" Type="http://schemas.openxmlformats.org/officeDocument/2006/relationships/tags" Target="../tags/tag188.xml"/><Relationship Id="rId27" Type="http://schemas.openxmlformats.org/officeDocument/2006/relationships/tags" Target="../tags/tag193.xml"/><Relationship Id="rId30" Type="http://schemas.openxmlformats.org/officeDocument/2006/relationships/tags" Target="../tags/tag196.xml"/><Relationship Id="rId35" Type="http://schemas.openxmlformats.org/officeDocument/2006/relationships/tags" Target="../tags/tag201.xml"/><Relationship Id="rId43" Type="http://schemas.openxmlformats.org/officeDocument/2006/relationships/image" Target="../media/image1.emf"/><Relationship Id="rId48" Type="http://schemas.openxmlformats.org/officeDocument/2006/relationships/image" Target="../media/image22.png"/><Relationship Id="rId8" Type="http://schemas.openxmlformats.org/officeDocument/2006/relationships/tags" Target="../tags/tag174.xml"/><Relationship Id="rId3" Type="http://schemas.openxmlformats.org/officeDocument/2006/relationships/tags" Target="../tags/tag169.xml"/><Relationship Id="rId12" Type="http://schemas.openxmlformats.org/officeDocument/2006/relationships/tags" Target="../tags/tag178.xml"/><Relationship Id="rId17" Type="http://schemas.openxmlformats.org/officeDocument/2006/relationships/tags" Target="../tags/tag183.xml"/><Relationship Id="rId25" Type="http://schemas.openxmlformats.org/officeDocument/2006/relationships/tags" Target="../tags/tag191.xml"/><Relationship Id="rId33" Type="http://schemas.openxmlformats.org/officeDocument/2006/relationships/tags" Target="../tags/tag199.xml"/><Relationship Id="rId38" Type="http://schemas.openxmlformats.org/officeDocument/2006/relationships/tags" Target="../tags/tag204.xml"/><Relationship Id="rId46" Type="http://schemas.openxmlformats.org/officeDocument/2006/relationships/chart" Target="../charts/chart13.xml"/><Relationship Id="rId20" Type="http://schemas.openxmlformats.org/officeDocument/2006/relationships/tags" Target="../tags/tag186.xml"/><Relationship Id="rId41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tags" Target="../tags/tag208.xml"/><Relationship Id="rId7" Type="http://schemas.openxmlformats.org/officeDocument/2006/relationships/image" Target="../media/image1.emf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221.xml"/><Relationship Id="rId18" Type="http://schemas.openxmlformats.org/officeDocument/2006/relationships/tags" Target="../tags/tag226.xml"/><Relationship Id="rId26" Type="http://schemas.openxmlformats.org/officeDocument/2006/relationships/tags" Target="../tags/tag234.xml"/><Relationship Id="rId39" Type="http://schemas.openxmlformats.org/officeDocument/2006/relationships/chart" Target="../charts/chart16.xml"/><Relationship Id="rId21" Type="http://schemas.openxmlformats.org/officeDocument/2006/relationships/tags" Target="../tags/tag229.xml"/><Relationship Id="rId34" Type="http://schemas.openxmlformats.org/officeDocument/2006/relationships/slideLayout" Target="../slideLayouts/slideLayout14.xml"/><Relationship Id="rId7" Type="http://schemas.openxmlformats.org/officeDocument/2006/relationships/tags" Target="../tags/tag215.xml"/><Relationship Id="rId2" Type="http://schemas.openxmlformats.org/officeDocument/2006/relationships/tags" Target="../tags/tag210.xml"/><Relationship Id="rId16" Type="http://schemas.openxmlformats.org/officeDocument/2006/relationships/tags" Target="../tags/tag224.xml"/><Relationship Id="rId20" Type="http://schemas.openxmlformats.org/officeDocument/2006/relationships/tags" Target="../tags/tag228.xml"/><Relationship Id="rId29" Type="http://schemas.openxmlformats.org/officeDocument/2006/relationships/tags" Target="../tags/tag237.xml"/><Relationship Id="rId41" Type="http://schemas.openxmlformats.org/officeDocument/2006/relationships/chart" Target="../charts/chart17.xml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11" Type="http://schemas.openxmlformats.org/officeDocument/2006/relationships/tags" Target="../tags/tag219.xml"/><Relationship Id="rId24" Type="http://schemas.openxmlformats.org/officeDocument/2006/relationships/tags" Target="../tags/tag232.xml"/><Relationship Id="rId32" Type="http://schemas.openxmlformats.org/officeDocument/2006/relationships/tags" Target="../tags/tag240.xml"/><Relationship Id="rId37" Type="http://schemas.openxmlformats.org/officeDocument/2006/relationships/image" Target="../media/image21.emf"/><Relationship Id="rId40" Type="http://schemas.openxmlformats.org/officeDocument/2006/relationships/image" Target="../media/image24.png"/><Relationship Id="rId5" Type="http://schemas.openxmlformats.org/officeDocument/2006/relationships/tags" Target="../tags/tag213.xml"/><Relationship Id="rId15" Type="http://schemas.openxmlformats.org/officeDocument/2006/relationships/tags" Target="../tags/tag223.xml"/><Relationship Id="rId23" Type="http://schemas.openxmlformats.org/officeDocument/2006/relationships/tags" Target="../tags/tag231.xml"/><Relationship Id="rId28" Type="http://schemas.openxmlformats.org/officeDocument/2006/relationships/tags" Target="../tags/tag236.xml"/><Relationship Id="rId36" Type="http://schemas.openxmlformats.org/officeDocument/2006/relationships/oleObject" Target="../embeddings/oleObject10.bin"/><Relationship Id="rId10" Type="http://schemas.openxmlformats.org/officeDocument/2006/relationships/tags" Target="../tags/tag218.xml"/><Relationship Id="rId19" Type="http://schemas.openxmlformats.org/officeDocument/2006/relationships/tags" Target="../tags/tag227.xml"/><Relationship Id="rId31" Type="http://schemas.openxmlformats.org/officeDocument/2006/relationships/tags" Target="../tags/tag239.xml"/><Relationship Id="rId4" Type="http://schemas.openxmlformats.org/officeDocument/2006/relationships/tags" Target="../tags/tag212.xml"/><Relationship Id="rId9" Type="http://schemas.openxmlformats.org/officeDocument/2006/relationships/tags" Target="../tags/tag217.xml"/><Relationship Id="rId14" Type="http://schemas.openxmlformats.org/officeDocument/2006/relationships/tags" Target="../tags/tag222.xml"/><Relationship Id="rId22" Type="http://schemas.openxmlformats.org/officeDocument/2006/relationships/tags" Target="../tags/tag230.xml"/><Relationship Id="rId27" Type="http://schemas.openxmlformats.org/officeDocument/2006/relationships/tags" Target="../tags/tag235.xml"/><Relationship Id="rId30" Type="http://schemas.openxmlformats.org/officeDocument/2006/relationships/tags" Target="../tags/tag238.xml"/><Relationship Id="rId35" Type="http://schemas.openxmlformats.org/officeDocument/2006/relationships/notesSlide" Target="../notesSlides/notesSlide8.xml"/><Relationship Id="rId8" Type="http://schemas.openxmlformats.org/officeDocument/2006/relationships/tags" Target="../tags/tag216.xml"/><Relationship Id="rId3" Type="http://schemas.openxmlformats.org/officeDocument/2006/relationships/tags" Target="../tags/tag211.xml"/><Relationship Id="rId12" Type="http://schemas.openxmlformats.org/officeDocument/2006/relationships/tags" Target="../tags/tag220.xml"/><Relationship Id="rId17" Type="http://schemas.openxmlformats.org/officeDocument/2006/relationships/tags" Target="../tags/tag225.xml"/><Relationship Id="rId25" Type="http://schemas.openxmlformats.org/officeDocument/2006/relationships/tags" Target="../tags/tag233.xml"/><Relationship Id="rId33" Type="http://schemas.openxmlformats.org/officeDocument/2006/relationships/tags" Target="../tags/tag241.xml"/><Relationship Id="rId38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2.xml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5.xml"/><Relationship Id="rId6" Type="http://schemas.openxmlformats.org/officeDocument/2006/relationships/image" Target="../media/image25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13" Type="http://schemas.openxmlformats.org/officeDocument/2006/relationships/image" Target="../media/image1.emf"/><Relationship Id="rId3" Type="http://schemas.openxmlformats.org/officeDocument/2006/relationships/tags" Target="../tags/tag249.xml"/><Relationship Id="rId7" Type="http://schemas.openxmlformats.org/officeDocument/2006/relationships/tags" Target="../tags/tag253.xml"/><Relationship Id="rId12" Type="http://schemas.openxmlformats.org/officeDocument/2006/relationships/oleObject" Target="../embeddings/oleObject15.bin"/><Relationship Id="rId17" Type="http://schemas.openxmlformats.org/officeDocument/2006/relationships/chart" Target="../charts/chart21.xml"/><Relationship Id="rId2" Type="http://schemas.openxmlformats.org/officeDocument/2006/relationships/tags" Target="../tags/tag248.xml"/><Relationship Id="rId16" Type="http://schemas.openxmlformats.org/officeDocument/2006/relationships/chart" Target="../charts/chart20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251.xml"/><Relationship Id="rId15" Type="http://schemas.openxmlformats.org/officeDocument/2006/relationships/chart" Target="../charts/chart19.xml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250.xml"/><Relationship Id="rId9" Type="http://schemas.openxmlformats.org/officeDocument/2006/relationships/tags" Target="../tags/tag255.xml"/><Relationship Id="rId14" Type="http://schemas.openxmlformats.org/officeDocument/2006/relationships/chart" Target="../charts/char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56.xml"/><Relationship Id="rId6" Type="http://schemas.openxmlformats.org/officeDocument/2006/relationships/image" Target="../media/image2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57.xml"/><Relationship Id="rId6" Type="http://schemas.openxmlformats.org/officeDocument/2006/relationships/image" Target="../media/image28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7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notesSlide" Target="../notesSlides/notesSlide16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58.xml"/><Relationship Id="rId6" Type="http://schemas.openxmlformats.org/officeDocument/2006/relationships/image" Target="../media/image29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7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9.svg"/><Relationship Id="rId7" Type="http://schemas.openxmlformats.org/officeDocument/2006/relationships/image" Target="../media/image3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.emf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image" Target="../media/image1.emf"/><Relationship Id="rId3" Type="http://schemas.openxmlformats.org/officeDocument/2006/relationships/tags" Target="../tags/tag8.xml"/><Relationship Id="rId21" Type="http://schemas.openxmlformats.org/officeDocument/2006/relationships/tags" Target="../tags/tag26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oleObject" Target="../embeddings/oleObject4.bin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notesSlide" Target="../notesSlides/notesSlide2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slideLayout" Target="../slideLayouts/slideLayout14.xml"/><Relationship Id="rId28" Type="http://schemas.openxmlformats.org/officeDocument/2006/relationships/chart" Target="../charts/chart2.xml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tags" Target="../tags/tag27.xml"/><Relationship Id="rId27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26" Type="http://schemas.openxmlformats.org/officeDocument/2006/relationships/tags" Target="../tags/tag53.xml"/><Relationship Id="rId39" Type="http://schemas.openxmlformats.org/officeDocument/2006/relationships/tags" Target="../tags/tag66.xml"/><Relationship Id="rId21" Type="http://schemas.openxmlformats.org/officeDocument/2006/relationships/tags" Target="../tags/tag48.xml"/><Relationship Id="rId34" Type="http://schemas.openxmlformats.org/officeDocument/2006/relationships/tags" Target="../tags/tag61.xml"/><Relationship Id="rId42" Type="http://schemas.openxmlformats.org/officeDocument/2006/relationships/slideLayout" Target="../slideLayouts/slideLayout14.xml"/><Relationship Id="rId47" Type="http://schemas.openxmlformats.org/officeDocument/2006/relationships/chart" Target="../charts/chart4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9" Type="http://schemas.openxmlformats.org/officeDocument/2006/relationships/tags" Target="../tags/tag56.xml"/><Relationship Id="rId11" Type="http://schemas.openxmlformats.org/officeDocument/2006/relationships/tags" Target="../tags/tag38.xml"/><Relationship Id="rId24" Type="http://schemas.openxmlformats.org/officeDocument/2006/relationships/tags" Target="../tags/tag51.xml"/><Relationship Id="rId32" Type="http://schemas.openxmlformats.org/officeDocument/2006/relationships/tags" Target="../tags/tag59.xml"/><Relationship Id="rId37" Type="http://schemas.openxmlformats.org/officeDocument/2006/relationships/tags" Target="../tags/tag64.xml"/><Relationship Id="rId40" Type="http://schemas.openxmlformats.org/officeDocument/2006/relationships/tags" Target="../tags/tag67.xml"/><Relationship Id="rId45" Type="http://schemas.openxmlformats.org/officeDocument/2006/relationships/image" Target="../media/image1.emf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tags" Target="../tags/tag50.xml"/><Relationship Id="rId28" Type="http://schemas.openxmlformats.org/officeDocument/2006/relationships/tags" Target="../tags/tag55.xml"/><Relationship Id="rId36" Type="http://schemas.openxmlformats.org/officeDocument/2006/relationships/tags" Target="../tags/tag63.xml"/><Relationship Id="rId49" Type="http://schemas.openxmlformats.org/officeDocument/2006/relationships/chart" Target="../charts/chart6.xml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31" Type="http://schemas.openxmlformats.org/officeDocument/2006/relationships/tags" Target="../tags/tag58.xml"/><Relationship Id="rId44" Type="http://schemas.openxmlformats.org/officeDocument/2006/relationships/oleObject" Target="../embeddings/oleObject5.bin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tags" Target="../tags/tag49.xml"/><Relationship Id="rId27" Type="http://schemas.openxmlformats.org/officeDocument/2006/relationships/tags" Target="../tags/tag54.xml"/><Relationship Id="rId30" Type="http://schemas.openxmlformats.org/officeDocument/2006/relationships/tags" Target="../tags/tag57.xml"/><Relationship Id="rId35" Type="http://schemas.openxmlformats.org/officeDocument/2006/relationships/tags" Target="../tags/tag62.xml"/><Relationship Id="rId43" Type="http://schemas.openxmlformats.org/officeDocument/2006/relationships/notesSlide" Target="../notesSlides/notesSlide3.xml"/><Relationship Id="rId48" Type="http://schemas.openxmlformats.org/officeDocument/2006/relationships/chart" Target="../charts/chart5.xml"/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tags" Target="../tags/tag52.xml"/><Relationship Id="rId33" Type="http://schemas.openxmlformats.org/officeDocument/2006/relationships/tags" Target="../tags/tag60.xml"/><Relationship Id="rId38" Type="http://schemas.openxmlformats.org/officeDocument/2006/relationships/tags" Target="../tags/tag65.xml"/><Relationship Id="rId46" Type="http://schemas.openxmlformats.org/officeDocument/2006/relationships/chart" Target="../charts/chart3.xml"/><Relationship Id="rId20" Type="http://schemas.openxmlformats.org/officeDocument/2006/relationships/tags" Target="../tags/tag47.xml"/><Relationship Id="rId41" Type="http://schemas.openxmlformats.org/officeDocument/2006/relationships/tags" Target="../tags/tag68.xml"/><Relationship Id="rId1" Type="http://schemas.openxmlformats.org/officeDocument/2006/relationships/tags" Target="../tags/tag28.xml"/><Relationship Id="rId6" Type="http://schemas.openxmlformats.org/officeDocument/2006/relationships/tags" Target="../tags/tag33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94.xml"/><Relationship Id="rId21" Type="http://schemas.openxmlformats.org/officeDocument/2006/relationships/tags" Target="../tags/tag89.xml"/><Relationship Id="rId42" Type="http://schemas.openxmlformats.org/officeDocument/2006/relationships/tags" Target="../tags/tag110.xml"/><Relationship Id="rId47" Type="http://schemas.openxmlformats.org/officeDocument/2006/relationships/tags" Target="../tags/tag115.xml"/><Relationship Id="rId63" Type="http://schemas.openxmlformats.org/officeDocument/2006/relationships/tags" Target="../tags/tag131.xml"/><Relationship Id="rId68" Type="http://schemas.openxmlformats.org/officeDocument/2006/relationships/slideLayout" Target="../slideLayouts/slideLayout14.xml"/><Relationship Id="rId2" Type="http://schemas.openxmlformats.org/officeDocument/2006/relationships/tags" Target="../tags/tag70.xml"/><Relationship Id="rId16" Type="http://schemas.openxmlformats.org/officeDocument/2006/relationships/tags" Target="../tags/tag84.xml"/><Relationship Id="rId29" Type="http://schemas.openxmlformats.org/officeDocument/2006/relationships/tags" Target="../tags/tag97.xml"/><Relationship Id="rId11" Type="http://schemas.openxmlformats.org/officeDocument/2006/relationships/tags" Target="../tags/tag79.xml"/><Relationship Id="rId24" Type="http://schemas.openxmlformats.org/officeDocument/2006/relationships/tags" Target="../tags/tag92.xml"/><Relationship Id="rId32" Type="http://schemas.openxmlformats.org/officeDocument/2006/relationships/tags" Target="../tags/tag100.xml"/><Relationship Id="rId37" Type="http://schemas.openxmlformats.org/officeDocument/2006/relationships/tags" Target="../tags/tag105.xml"/><Relationship Id="rId40" Type="http://schemas.openxmlformats.org/officeDocument/2006/relationships/tags" Target="../tags/tag108.xml"/><Relationship Id="rId45" Type="http://schemas.openxmlformats.org/officeDocument/2006/relationships/tags" Target="../tags/tag113.xml"/><Relationship Id="rId53" Type="http://schemas.openxmlformats.org/officeDocument/2006/relationships/tags" Target="../tags/tag121.xml"/><Relationship Id="rId58" Type="http://schemas.openxmlformats.org/officeDocument/2006/relationships/tags" Target="../tags/tag126.xml"/><Relationship Id="rId66" Type="http://schemas.openxmlformats.org/officeDocument/2006/relationships/tags" Target="../tags/tag134.xml"/><Relationship Id="rId74" Type="http://schemas.openxmlformats.org/officeDocument/2006/relationships/chart" Target="../charts/chart9.xml"/><Relationship Id="rId5" Type="http://schemas.openxmlformats.org/officeDocument/2006/relationships/tags" Target="../tags/tag73.xml"/><Relationship Id="rId61" Type="http://schemas.openxmlformats.org/officeDocument/2006/relationships/tags" Target="../tags/tag129.xml"/><Relationship Id="rId19" Type="http://schemas.openxmlformats.org/officeDocument/2006/relationships/tags" Target="../tags/tag87.xml"/><Relationship Id="rId14" Type="http://schemas.openxmlformats.org/officeDocument/2006/relationships/tags" Target="../tags/tag82.xml"/><Relationship Id="rId22" Type="http://schemas.openxmlformats.org/officeDocument/2006/relationships/tags" Target="../tags/tag90.xml"/><Relationship Id="rId27" Type="http://schemas.openxmlformats.org/officeDocument/2006/relationships/tags" Target="../tags/tag95.xml"/><Relationship Id="rId30" Type="http://schemas.openxmlformats.org/officeDocument/2006/relationships/tags" Target="../tags/tag98.xml"/><Relationship Id="rId35" Type="http://schemas.openxmlformats.org/officeDocument/2006/relationships/tags" Target="../tags/tag103.xml"/><Relationship Id="rId43" Type="http://schemas.openxmlformats.org/officeDocument/2006/relationships/tags" Target="../tags/tag111.xml"/><Relationship Id="rId48" Type="http://schemas.openxmlformats.org/officeDocument/2006/relationships/tags" Target="../tags/tag116.xml"/><Relationship Id="rId56" Type="http://schemas.openxmlformats.org/officeDocument/2006/relationships/tags" Target="../tags/tag124.xml"/><Relationship Id="rId64" Type="http://schemas.openxmlformats.org/officeDocument/2006/relationships/tags" Target="../tags/tag132.xml"/><Relationship Id="rId69" Type="http://schemas.openxmlformats.org/officeDocument/2006/relationships/notesSlide" Target="../notesSlides/notesSlide4.xml"/><Relationship Id="rId8" Type="http://schemas.openxmlformats.org/officeDocument/2006/relationships/tags" Target="../tags/tag76.xml"/><Relationship Id="rId51" Type="http://schemas.openxmlformats.org/officeDocument/2006/relationships/tags" Target="../tags/tag119.xml"/><Relationship Id="rId72" Type="http://schemas.openxmlformats.org/officeDocument/2006/relationships/chart" Target="../charts/chart7.xml"/><Relationship Id="rId3" Type="http://schemas.openxmlformats.org/officeDocument/2006/relationships/tags" Target="../tags/tag71.xml"/><Relationship Id="rId12" Type="http://schemas.openxmlformats.org/officeDocument/2006/relationships/tags" Target="../tags/tag80.xml"/><Relationship Id="rId17" Type="http://schemas.openxmlformats.org/officeDocument/2006/relationships/tags" Target="../tags/tag85.xml"/><Relationship Id="rId25" Type="http://schemas.openxmlformats.org/officeDocument/2006/relationships/tags" Target="../tags/tag93.xml"/><Relationship Id="rId33" Type="http://schemas.openxmlformats.org/officeDocument/2006/relationships/tags" Target="../tags/tag101.xml"/><Relationship Id="rId38" Type="http://schemas.openxmlformats.org/officeDocument/2006/relationships/tags" Target="../tags/tag106.xml"/><Relationship Id="rId46" Type="http://schemas.openxmlformats.org/officeDocument/2006/relationships/tags" Target="../tags/tag114.xml"/><Relationship Id="rId59" Type="http://schemas.openxmlformats.org/officeDocument/2006/relationships/tags" Target="../tags/tag127.xml"/><Relationship Id="rId67" Type="http://schemas.openxmlformats.org/officeDocument/2006/relationships/tags" Target="../tags/tag135.xml"/><Relationship Id="rId20" Type="http://schemas.openxmlformats.org/officeDocument/2006/relationships/tags" Target="../tags/tag88.xml"/><Relationship Id="rId41" Type="http://schemas.openxmlformats.org/officeDocument/2006/relationships/tags" Target="../tags/tag109.xml"/><Relationship Id="rId54" Type="http://schemas.openxmlformats.org/officeDocument/2006/relationships/tags" Target="../tags/tag122.xml"/><Relationship Id="rId62" Type="http://schemas.openxmlformats.org/officeDocument/2006/relationships/tags" Target="../tags/tag130.xml"/><Relationship Id="rId70" Type="http://schemas.openxmlformats.org/officeDocument/2006/relationships/oleObject" Target="../embeddings/oleObject6.bin"/><Relationship Id="rId75" Type="http://schemas.openxmlformats.org/officeDocument/2006/relationships/chart" Target="../charts/chart1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5" Type="http://schemas.openxmlformats.org/officeDocument/2006/relationships/tags" Target="../tags/tag83.xml"/><Relationship Id="rId23" Type="http://schemas.openxmlformats.org/officeDocument/2006/relationships/tags" Target="../tags/tag91.xml"/><Relationship Id="rId28" Type="http://schemas.openxmlformats.org/officeDocument/2006/relationships/tags" Target="../tags/tag96.xml"/><Relationship Id="rId36" Type="http://schemas.openxmlformats.org/officeDocument/2006/relationships/tags" Target="../tags/tag104.xml"/><Relationship Id="rId49" Type="http://schemas.openxmlformats.org/officeDocument/2006/relationships/tags" Target="../tags/tag117.xml"/><Relationship Id="rId57" Type="http://schemas.openxmlformats.org/officeDocument/2006/relationships/tags" Target="../tags/tag125.xml"/><Relationship Id="rId10" Type="http://schemas.openxmlformats.org/officeDocument/2006/relationships/tags" Target="../tags/tag78.xml"/><Relationship Id="rId31" Type="http://schemas.openxmlformats.org/officeDocument/2006/relationships/tags" Target="../tags/tag99.xml"/><Relationship Id="rId44" Type="http://schemas.openxmlformats.org/officeDocument/2006/relationships/tags" Target="../tags/tag112.xml"/><Relationship Id="rId52" Type="http://schemas.openxmlformats.org/officeDocument/2006/relationships/tags" Target="../tags/tag120.xml"/><Relationship Id="rId60" Type="http://schemas.openxmlformats.org/officeDocument/2006/relationships/tags" Target="../tags/tag128.xml"/><Relationship Id="rId65" Type="http://schemas.openxmlformats.org/officeDocument/2006/relationships/tags" Target="../tags/tag133.xml"/><Relationship Id="rId73" Type="http://schemas.openxmlformats.org/officeDocument/2006/relationships/chart" Target="../charts/chart8.xml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3" Type="http://schemas.openxmlformats.org/officeDocument/2006/relationships/tags" Target="../tags/tag81.xml"/><Relationship Id="rId18" Type="http://schemas.openxmlformats.org/officeDocument/2006/relationships/tags" Target="../tags/tag86.xml"/><Relationship Id="rId39" Type="http://schemas.openxmlformats.org/officeDocument/2006/relationships/tags" Target="../tags/tag107.xml"/><Relationship Id="rId34" Type="http://schemas.openxmlformats.org/officeDocument/2006/relationships/tags" Target="../tags/tag102.xml"/><Relationship Id="rId50" Type="http://schemas.openxmlformats.org/officeDocument/2006/relationships/tags" Target="../tags/tag118.xml"/><Relationship Id="rId55" Type="http://schemas.openxmlformats.org/officeDocument/2006/relationships/tags" Target="../tags/tag123.xml"/><Relationship Id="rId7" Type="http://schemas.openxmlformats.org/officeDocument/2006/relationships/tags" Target="../tags/tag75.xml"/><Relationship Id="rId71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48.xml"/><Relationship Id="rId18" Type="http://schemas.openxmlformats.org/officeDocument/2006/relationships/tags" Target="../tags/tag153.xml"/><Relationship Id="rId26" Type="http://schemas.openxmlformats.org/officeDocument/2006/relationships/tags" Target="../tags/tag161.xml"/><Relationship Id="rId3" Type="http://schemas.openxmlformats.org/officeDocument/2006/relationships/tags" Target="../tags/tag138.xml"/><Relationship Id="rId21" Type="http://schemas.openxmlformats.org/officeDocument/2006/relationships/tags" Target="../tags/tag156.xml"/><Relationship Id="rId34" Type="http://schemas.openxmlformats.org/officeDocument/2006/relationships/oleObject" Target="../embeddings/oleObject7.bin"/><Relationship Id="rId7" Type="http://schemas.openxmlformats.org/officeDocument/2006/relationships/tags" Target="../tags/tag142.xml"/><Relationship Id="rId12" Type="http://schemas.openxmlformats.org/officeDocument/2006/relationships/tags" Target="../tags/tag147.xml"/><Relationship Id="rId17" Type="http://schemas.openxmlformats.org/officeDocument/2006/relationships/tags" Target="../tags/tag152.xml"/><Relationship Id="rId25" Type="http://schemas.openxmlformats.org/officeDocument/2006/relationships/tags" Target="../tags/tag160.xml"/><Relationship Id="rId33" Type="http://schemas.openxmlformats.org/officeDocument/2006/relationships/notesSlide" Target="../notesSlides/notesSlide5.xml"/><Relationship Id="rId2" Type="http://schemas.openxmlformats.org/officeDocument/2006/relationships/tags" Target="../tags/tag137.xml"/><Relationship Id="rId16" Type="http://schemas.openxmlformats.org/officeDocument/2006/relationships/tags" Target="../tags/tag151.xml"/><Relationship Id="rId20" Type="http://schemas.openxmlformats.org/officeDocument/2006/relationships/tags" Target="../tags/tag155.xml"/><Relationship Id="rId29" Type="http://schemas.openxmlformats.org/officeDocument/2006/relationships/tags" Target="../tags/tag164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tags" Target="../tags/tag146.xml"/><Relationship Id="rId24" Type="http://schemas.openxmlformats.org/officeDocument/2006/relationships/tags" Target="../tags/tag159.xml"/><Relationship Id="rId32" Type="http://schemas.openxmlformats.org/officeDocument/2006/relationships/slideLayout" Target="../slideLayouts/slideLayout14.xml"/><Relationship Id="rId5" Type="http://schemas.openxmlformats.org/officeDocument/2006/relationships/tags" Target="../tags/tag140.xml"/><Relationship Id="rId15" Type="http://schemas.openxmlformats.org/officeDocument/2006/relationships/tags" Target="../tags/tag150.xml"/><Relationship Id="rId23" Type="http://schemas.openxmlformats.org/officeDocument/2006/relationships/tags" Target="../tags/tag158.xml"/><Relationship Id="rId28" Type="http://schemas.openxmlformats.org/officeDocument/2006/relationships/tags" Target="../tags/tag163.xml"/><Relationship Id="rId36" Type="http://schemas.openxmlformats.org/officeDocument/2006/relationships/image" Target="../media/image22.png"/><Relationship Id="rId10" Type="http://schemas.openxmlformats.org/officeDocument/2006/relationships/tags" Target="../tags/tag145.xml"/><Relationship Id="rId19" Type="http://schemas.openxmlformats.org/officeDocument/2006/relationships/tags" Target="../tags/tag154.xml"/><Relationship Id="rId31" Type="http://schemas.openxmlformats.org/officeDocument/2006/relationships/tags" Target="../tags/tag166.xml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tags" Target="../tags/tag149.xml"/><Relationship Id="rId22" Type="http://schemas.openxmlformats.org/officeDocument/2006/relationships/tags" Target="../tags/tag157.xml"/><Relationship Id="rId27" Type="http://schemas.openxmlformats.org/officeDocument/2006/relationships/tags" Target="../tags/tag162.xml"/><Relationship Id="rId30" Type="http://schemas.openxmlformats.org/officeDocument/2006/relationships/tags" Target="../tags/tag165.xml"/><Relationship Id="rId35" Type="http://schemas.openxmlformats.org/officeDocument/2006/relationships/image" Target="../media/image1.emf"/><Relationship Id="rId8" Type="http://schemas.openxmlformats.org/officeDocument/2006/relationships/tags" Target="../tags/tag1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018099" y="-2192564"/>
            <a:ext cx="10287041" cy="1028700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747" r="-16747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129282" y="8430888"/>
            <a:ext cx="4597636" cy="1643231"/>
            <a:chOff x="0" y="0"/>
            <a:chExt cx="6130181" cy="219097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6130181" cy="2190975"/>
              <a:chOff x="0" y="0"/>
              <a:chExt cx="1791926" cy="64044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791926" cy="640449"/>
              </a:xfrm>
              <a:custGeom>
                <a:avLst/>
                <a:gdLst/>
                <a:ahLst/>
                <a:cxnLst/>
                <a:rect l="l" t="t" r="r" b="b"/>
                <a:pathLst>
                  <a:path w="1791926" h="640449">
                    <a:moveTo>
                      <a:pt x="1588726" y="0"/>
                    </a:moveTo>
                    <a:cubicBezTo>
                      <a:pt x="1700950" y="0"/>
                      <a:pt x="1791926" y="143369"/>
                      <a:pt x="1791926" y="320224"/>
                    </a:cubicBezTo>
                    <a:cubicBezTo>
                      <a:pt x="1791926" y="497079"/>
                      <a:pt x="1700950" y="640449"/>
                      <a:pt x="1588726" y="640449"/>
                    </a:cubicBezTo>
                    <a:lnTo>
                      <a:pt x="203200" y="640449"/>
                    </a:lnTo>
                    <a:cubicBezTo>
                      <a:pt x="90976" y="640449"/>
                      <a:pt x="0" y="497079"/>
                      <a:pt x="0" y="320224"/>
                    </a:cubicBezTo>
                    <a:cubicBezTo>
                      <a:pt x="0" y="14336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13519E"/>
              </a:solidFill>
            </p:spPr>
            <p:txBody>
              <a:bodyPr/>
              <a:lstStyle/>
              <a:p>
                <a:endParaRPr lang="en-BE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1791926" cy="697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5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488543" y="243799"/>
              <a:ext cx="5153094" cy="1590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5"/>
                </a:lnSpc>
              </a:pPr>
              <a:r>
                <a:rPr lang="en-US" sz="3425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Host MEP Jeannette Baljeu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3004742" y="4514596"/>
            <a:ext cx="2285721" cy="3583828"/>
          </a:xfrm>
          <a:custGeom>
            <a:avLst/>
            <a:gdLst/>
            <a:ahLst/>
            <a:cxnLst/>
            <a:rect l="l" t="t" r="r" b="b"/>
            <a:pathLst>
              <a:path w="2285721" h="3583828">
                <a:moveTo>
                  <a:pt x="0" y="0"/>
                </a:moveTo>
                <a:lnTo>
                  <a:pt x="2285721" y="0"/>
                </a:lnTo>
                <a:lnTo>
                  <a:pt x="2285721" y="3583828"/>
                </a:lnTo>
                <a:lnTo>
                  <a:pt x="0" y="35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63" t="-23017" r="-21524" b="-23052"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10" name="Group 10"/>
          <p:cNvGrpSpPr/>
          <p:nvPr/>
        </p:nvGrpSpPr>
        <p:grpSpPr>
          <a:xfrm>
            <a:off x="-4982492" y="-6057234"/>
            <a:ext cx="16268979" cy="11620699"/>
            <a:chOff x="0" y="0"/>
            <a:chExt cx="622300" cy="444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22300" cy="444500"/>
            </a:xfrm>
            <a:custGeom>
              <a:avLst/>
              <a:gdLst/>
              <a:ahLst/>
              <a:cxnLst/>
              <a:rect l="l" t="t" r="r" b="b"/>
              <a:pathLst>
                <a:path w="622300" h="444500">
                  <a:moveTo>
                    <a:pt x="596900" y="0"/>
                  </a:moveTo>
                  <a:lnTo>
                    <a:pt x="25400" y="0"/>
                  </a:lnTo>
                  <a:cubicBezTo>
                    <a:pt x="11372" y="0"/>
                    <a:pt x="0" y="11372"/>
                    <a:pt x="0" y="25400"/>
                  </a:cubicBezTo>
                  <a:lnTo>
                    <a:pt x="0" y="398743"/>
                  </a:lnTo>
                  <a:cubicBezTo>
                    <a:pt x="33101" y="433272"/>
                    <a:pt x="139024" y="481613"/>
                    <a:pt x="297909" y="398743"/>
                  </a:cubicBezTo>
                  <a:cubicBezTo>
                    <a:pt x="456795" y="315872"/>
                    <a:pt x="580372" y="364213"/>
                    <a:pt x="622300" y="398743"/>
                  </a:cubicBezTo>
                  <a:lnTo>
                    <a:pt x="622300" y="25400"/>
                  </a:lnTo>
                  <a:cubicBezTo>
                    <a:pt x="622300" y="18664"/>
                    <a:pt x="619624" y="12203"/>
                    <a:pt x="614861" y="7439"/>
                  </a:cubicBezTo>
                  <a:cubicBezTo>
                    <a:pt x="610097" y="2676"/>
                    <a:pt x="603637" y="0"/>
                    <a:pt x="596900" y="0"/>
                  </a:cubicBezTo>
                  <a:close/>
                </a:path>
              </a:pathLst>
            </a:custGeom>
            <a:solidFill>
              <a:srgbClr val="13519E">
                <a:alpha val="83922"/>
              </a:srgbClr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6223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70938" y="213492"/>
            <a:ext cx="9547161" cy="3883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</a:pPr>
            <a:r>
              <a:rPr lang="en-US" sz="5200" b="1" spc="-223">
                <a:solidFill>
                  <a:srgbClr val="FDFDFD"/>
                </a:solidFill>
                <a:latin typeface="Cera Pro 1"/>
                <a:ea typeface="Cera Pro 1"/>
                <a:cs typeface="Cera Pro 1"/>
                <a:sym typeface="Cera Pro 1"/>
              </a:rPr>
              <a:t>Activating Lead Markets: </a:t>
            </a:r>
          </a:p>
          <a:p>
            <a:pPr algn="l">
              <a:lnSpc>
                <a:spcPts val="5200"/>
              </a:lnSpc>
            </a:pPr>
            <a:endParaRPr lang="en-US" sz="5200" b="1" spc="-223">
              <a:solidFill>
                <a:srgbClr val="FDFDFD"/>
              </a:solidFill>
              <a:latin typeface="Cera Pro 1"/>
              <a:ea typeface="Cera Pro 1"/>
              <a:cs typeface="Cera Pro 1"/>
              <a:sym typeface="Cera Pro 1"/>
            </a:endParaRPr>
          </a:p>
          <a:p>
            <a:pPr algn="l">
              <a:lnSpc>
                <a:spcPts val="5200"/>
              </a:lnSpc>
            </a:pPr>
            <a:r>
              <a:rPr lang="en-US" sz="5200" b="1" spc="-223">
                <a:solidFill>
                  <a:srgbClr val="FDFDFD"/>
                </a:solidFill>
                <a:latin typeface="Cera Pro 1"/>
                <a:ea typeface="Cera Pro 1"/>
                <a:cs typeface="Cera Pro 1"/>
                <a:sym typeface="Cera Pro 1"/>
              </a:rPr>
              <a:t>A Demand-Side Strategy </a:t>
            </a:r>
          </a:p>
          <a:p>
            <a:pPr algn="l">
              <a:lnSpc>
                <a:spcPts val="5200"/>
              </a:lnSpc>
            </a:pPr>
            <a:r>
              <a:rPr lang="en-US" sz="5200" b="1" spc="-223">
                <a:solidFill>
                  <a:srgbClr val="FDFDFD"/>
                </a:solidFill>
                <a:latin typeface="Cera Pro 1"/>
                <a:ea typeface="Cera Pro 1"/>
                <a:cs typeface="Cera Pro 1"/>
                <a:sym typeface="Cera Pro 1"/>
              </a:rPr>
              <a:t>for Competitive Low-Carbon Industries</a:t>
            </a:r>
          </a:p>
          <a:p>
            <a:pPr algn="l">
              <a:lnSpc>
                <a:spcPts val="3600"/>
              </a:lnSpc>
            </a:pPr>
            <a:r>
              <a:rPr lang="en-US" sz="3600" b="1" spc="-154">
                <a:solidFill>
                  <a:srgbClr val="FDFDFD"/>
                </a:solidFill>
                <a:latin typeface="Cera Pro 1"/>
                <a:ea typeface="Cera Pro 1"/>
                <a:cs typeface="Cera Pro 1"/>
                <a:sym typeface="Cera Pro 1"/>
              </a:rPr>
              <a:t> 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0018099" y="-2192564"/>
            <a:ext cx="10287041" cy="10287000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747" r="-16747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16" name="Freeform 16"/>
          <p:cNvSpPr/>
          <p:nvPr/>
        </p:nvSpPr>
        <p:spPr>
          <a:xfrm>
            <a:off x="8708660" y="8430888"/>
            <a:ext cx="9579340" cy="2064694"/>
          </a:xfrm>
          <a:custGeom>
            <a:avLst/>
            <a:gdLst/>
            <a:ahLst/>
            <a:cxnLst/>
            <a:rect l="l" t="t" r="r" b="b"/>
            <a:pathLst>
              <a:path w="9579340" h="2064694">
                <a:moveTo>
                  <a:pt x="0" y="0"/>
                </a:moveTo>
                <a:lnTo>
                  <a:pt x="9579340" y="0"/>
                </a:lnTo>
                <a:lnTo>
                  <a:pt x="9579340" y="2064694"/>
                </a:lnTo>
                <a:lnTo>
                  <a:pt x="0" y="2064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8B62FEE3-8C72-D4C2-7C3C-BD937A3E80E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2" imgW="606" imgH="605" progId="TCLayout.ActiveDocument.1">
                  <p:embed/>
                </p:oleObj>
              </mc:Choice>
              <mc:Fallback>
                <p:oleObj name="think-cell Slide" r:id="rId42" imgW="606" imgH="605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B62FEE3-8C72-D4C2-7C3C-BD937A3E80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631B22-10FE-082C-7486-8900253B5F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Demand mandates could reverse the shift to imports and boost uptake of sustainable products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A45DCAB-3158-ACE0-C64F-5C0099614C20}"/>
              </a:ext>
            </a:extLst>
          </p:cNvPr>
          <p:cNvSpPr>
            <a:spLocks/>
          </p:cNvSpPr>
          <p:nvPr/>
        </p:nvSpPr>
        <p:spPr>
          <a:xfrm>
            <a:off x="539715" y="1915325"/>
            <a:ext cx="17177520" cy="67491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F8DB0D6-698C-CC5D-608F-233EE447DA4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9471" y="3688558"/>
            <a:ext cx="3689021" cy="379571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pPr>
              <a:spcAft>
                <a:spcPts val="600"/>
              </a:spcAft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D6E2D31-090E-A48E-459D-51D226D7840F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739471" y="3574258"/>
            <a:ext cx="3690938" cy="616745"/>
          </a:xfrm>
          <a:prstGeom prst="rect">
            <a:avLst/>
          </a:prstGeom>
          <a:solidFill>
            <a:schemeClr val="tx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en-GB" b="1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Current situation, </a:t>
            </a:r>
            <a:br>
              <a:rPr lang="en-GB" b="1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b="1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incomplete CBAM</a:t>
            </a:r>
            <a:endParaRPr lang="en-GB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0DFC51C-3CC2-EF4F-9D69-CDA2F702953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111693" y="3679033"/>
            <a:ext cx="3688557" cy="379571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AC88D30-378A-FE5B-279D-79BA1C0558EA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5111693" y="3574258"/>
            <a:ext cx="3690938" cy="616745"/>
          </a:xfrm>
          <a:prstGeom prst="rect">
            <a:avLst/>
          </a:prstGeom>
          <a:solidFill>
            <a:schemeClr val="tx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2. CBAM extension and tightening</a:t>
            </a:r>
            <a:endParaRPr lang="en-GB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FEE2544-4866-CF7E-7E1C-4F3D447763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483452" y="3698082"/>
            <a:ext cx="3690938" cy="378380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Aft>
                <a:spcPts val="600"/>
              </a:spcAft>
            </a:pPr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913D92C-AEDB-D12F-C014-ADE6F7B7719E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9483452" y="3574258"/>
            <a:ext cx="3690938" cy="61674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3. Demand mandates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0843865-60B9-747D-AD7E-B63364BAFF3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3857593" y="3698082"/>
            <a:ext cx="3690938" cy="378380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28FB000-5FA3-59D8-93C8-8BD377EAED75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>
          <a:xfrm>
            <a:off x="13857593" y="3574258"/>
            <a:ext cx="3690938" cy="616745"/>
          </a:xfrm>
          <a:prstGeom prst="rect">
            <a:avLst/>
          </a:prstGeom>
          <a:solidFill>
            <a:srgbClr val="0C47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4. Demand mandates with </a:t>
            </a:r>
            <a:br>
              <a:rPr lang="en-GB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EU origin requirements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0EEC06F6-8789-E725-1281-48621CA9B4E7}"/>
              </a:ext>
            </a:extLst>
          </p:cNvPr>
          <p:cNvGraphicFramePr/>
          <p:nvPr>
            <p:custDataLst>
              <p:tags r:id="rId10"/>
            </p:custDataLst>
          </p:nvPr>
        </p:nvGraphicFramePr>
        <p:xfrm>
          <a:off x="923925" y="4331495"/>
          <a:ext cx="3352800" cy="2159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4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C7BEDB-E298-3535-3BCD-AEBC4890F008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1252538" y="5672138"/>
            <a:ext cx="9525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6C0F2A1-7776-01E9-C24C-157A81A33CCF}"/>
              </a:ext>
            </a:extLst>
          </p:cNvPr>
          <p:cNvCxnSpPr/>
          <p:nvPr>
            <p:custDataLst>
              <p:tags r:id="rId12"/>
            </p:custDataLst>
          </p:nvPr>
        </p:nvCxnSpPr>
        <p:spPr bwMode="auto">
          <a:xfrm>
            <a:off x="1564482" y="5417347"/>
            <a:ext cx="0" cy="102395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Rectangle 138">
            <a:extLst>
              <a:ext uri="{FF2B5EF4-FFF2-40B4-BE49-F238E27FC236}">
                <a16:creationId xmlns:a16="http://schemas.microsoft.com/office/drawing/2014/main" id="{66597120-6DB5-A50C-FFB4-F09E435E53CD}"/>
              </a:ext>
            </a:extLst>
          </p:cNvPr>
          <p:cNvSpPr/>
          <p:nvPr>
            <p:custDataLst>
              <p:tags r:id="rId13"/>
            </p:custDataLst>
          </p:nvPr>
        </p:nvSpPr>
        <p:spPr bwMode="gray">
          <a:xfrm>
            <a:off x="1281113" y="5212558"/>
            <a:ext cx="569120" cy="204788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0957" tIns="0" rIns="30957" bIns="0" rtlCol="0" anchor="b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CBAM</a:t>
            </a:r>
            <a:endParaRPr lang="en-GB" sz="15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E7044769-EAF2-3CBA-5DF1-F601E12D6A32}"/>
              </a:ext>
            </a:extLst>
          </p:cNvPr>
          <p:cNvSpPr/>
          <p:nvPr>
            <p:custDataLst>
              <p:tags r:id="rId14"/>
            </p:custDataLst>
          </p:nvPr>
        </p:nvSpPr>
        <p:spPr bwMode="gray">
          <a:xfrm>
            <a:off x="397670" y="5569745"/>
            <a:ext cx="854870" cy="204788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0957" tIns="0" rIns="30957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Transport</a:t>
            </a:r>
            <a:endParaRPr lang="en-GB" sz="15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1B1745-5BF9-6C56-0D7F-52F243E9E7CF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1281113" y="6431757"/>
            <a:ext cx="569120" cy="2286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Import</a:t>
            </a:r>
            <a:endParaRPr lang="en-GB" sz="15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5EB98B8B-3681-DD9C-C135-C95E184FAA39}"/>
              </a:ext>
            </a:extLst>
          </p:cNvPr>
          <p:cNvSpPr/>
          <p:nvPr>
            <p:custDataLst>
              <p:tags r:id="rId16"/>
            </p:custDataLst>
          </p:nvPr>
        </p:nvSpPr>
        <p:spPr bwMode="gray">
          <a:xfrm>
            <a:off x="2419350" y="5133976"/>
            <a:ext cx="364332" cy="204788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0957" tIns="0" rIns="30957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bg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ETS</a:t>
            </a:r>
            <a:endParaRPr lang="en-GB" sz="1500" b="1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2F9B412-9EDD-17C3-07B5-082C7A305246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2474120" y="6431757"/>
            <a:ext cx="252413" cy="2286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EU</a:t>
            </a:r>
            <a:endParaRPr lang="en-GB" sz="15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72125C4-067F-D46B-52F6-42CD734B94FF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3507584" y="6431757"/>
            <a:ext cx="252413" cy="2286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EU</a:t>
            </a:r>
            <a:endParaRPr lang="en-GB" sz="15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4BA2916-5EF8-BA64-32CB-C8AF20E2CEB5}"/>
              </a:ext>
            </a:extLst>
          </p:cNvPr>
          <p:cNvGraphicFramePr/>
          <p:nvPr>
            <p:custDataLst>
              <p:tags r:id="rId19"/>
            </p:custDataLst>
          </p:nvPr>
        </p:nvGraphicFramePr>
        <p:xfrm>
          <a:off x="5291138" y="4331495"/>
          <a:ext cx="3343275" cy="2159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5"/>
          </a:graphicData>
        </a:graphic>
      </p:graphicFrame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875BA568-273B-E435-9AC0-862EB535A97F}"/>
              </a:ext>
            </a:extLst>
          </p:cNvPr>
          <p:cNvCxnSpPr/>
          <p:nvPr>
            <p:custDataLst>
              <p:tags r:id="rId20"/>
            </p:custDataLst>
          </p:nvPr>
        </p:nvCxnSpPr>
        <p:spPr bwMode="auto">
          <a:xfrm>
            <a:off x="5929313" y="5200650"/>
            <a:ext cx="0" cy="1524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AEF00843-85C4-8C64-8549-620009FE945C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 bwMode="auto">
          <a:xfrm>
            <a:off x="5619750" y="5672138"/>
            <a:ext cx="9525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3" name="Rectangle 182">
            <a:extLst>
              <a:ext uri="{FF2B5EF4-FFF2-40B4-BE49-F238E27FC236}">
                <a16:creationId xmlns:a16="http://schemas.microsoft.com/office/drawing/2014/main" id="{CAF076AD-91A0-0C56-C5A4-4946607EB3D1}"/>
              </a:ext>
            </a:extLst>
          </p:cNvPr>
          <p:cNvSpPr/>
          <p:nvPr>
            <p:custDataLst>
              <p:tags r:id="rId22"/>
            </p:custDataLst>
          </p:nvPr>
        </p:nvSpPr>
        <p:spPr bwMode="gray">
          <a:xfrm>
            <a:off x="5645945" y="4995863"/>
            <a:ext cx="569120" cy="204788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0957" tIns="0" rIns="30957" bIns="0" rtlCol="0" anchor="b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CBAM</a:t>
            </a:r>
            <a:endParaRPr lang="en-GB" sz="15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81CC9CE0-61CA-AB5A-49A7-7A41BC415B1C}"/>
              </a:ext>
            </a:extLst>
          </p:cNvPr>
          <p:cNvSpPr/>
          <p:nvPr>
            <p:custDataLst>
              <p:tags r:id="rId23"/>
            </p:custDataLst>
          </p:nvPr>
        </p:nvSpPr>
        <p:spPr bwMode="gray">
          <a:xfrm>
            <a:off x="4764883" y="5569745"/>
            <a:ext cx="854870" cy="204788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0957" tIns="0" rIns="30957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Transport</a:t>
            </a:r>
            <a:endParaRPr lang="en-GB" sz="15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26894DE-317F-8D77-BF16-24AF08EAF346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5645945" y="6431757"/>
            <a:ext cx="569120" cy="2286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Import</a:t>
            </a:r>
            <a:endParaRPr lang="en-GB" sz="15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48B80BFE-EB1D-A584-A605-CBCB9ECD3E92}"/>
              </a:ext>
            </a:extLst>
          </p:cNvPr>
          <p:cNvSpPr/>
          <p:nvPr>
            <p:custDataLst>
              <p:tags r:id="rId25"/>
            </p:custDataLst>
          </p:nvPr>
        </p:nvSpPr>
        <p:spPr bwMode="gray">
          <a:xfrm>
            <a:off x="6781800" y="5133976"/>
            <a:ext cx="364332" cy="204788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0957" tIns="0" rIns="30957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bg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ETS</a:t>
            </a:r>
            <a:endParaRPr lang="en-GB" sz="1500" b="1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E9A1D92-2423-B461-8336-AF815AD998AD}"/>
              </a:ext>
            </a:extLst>
          </p:cNvPr>
          <p:cNvSpPr/>
          <p:nvPr>
            <p:custDataLst>
              <p:tags r:id="rId26"/>
            </p:custDataLst>
          </p:nvPr>
        </p:nvSpPr>
        <p:spPr bwMode="auto">
          <a:xfrm>
            <a:off x="6836570" y="6431757"/>
            <a:ext cx="252413" cy="2286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EU</a:t>
            </a:r>
            <a:endParaRPr lang="en-GB" sz="15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048AACC-ADDD-C62C-2F14-1FD9761B3D7D}"/>
              </a:ext>
            </a:extLst>
          </p:cNvPr>
          <p:cNvSpPr/>
          <p:nvPr>
            <p:custDataLst>
              <p:tags r:id="rId27"/>
            </p:custDataLst>
          </p:nvPr>
        </p:nvSpPr>
        <p:spPr bwMode="auto">
          <a:xfrm>
            <a:off x="7867652" y="6431757"/>
            <a:ext cx="252413" cy="2286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EU</a:t>
            </a:r>
            <a:endParaRPr lang="en-GB" sz="15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9E73E219-680D-28A4-B0BA-5EF1E63DC120}"/>
              </a:ext>
            </a:extLst>
          </p:cNvPr>
          <p:cNvGraphicFramePr/>
          <p:nvPr>
            <p:custDataLst>
              <p:tags r:id="rId28"/>
            </p:custDataLst>
          </p:nvPr>
        </p:nvGraphicFramePr>
        <p:xfrm>
          <a:off x="10160795" y="4352926"/>
          <a:ext cx="2207418" cy="2159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6"/>
          </a:graphicData>
        </a:graphic>
      </p:graphicFrame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A027A7AF-8CF1-964A-BA57-D0490177B1F7}"/>
              </a:ext>
            </a:extLst>
          </p:cNvPr>
          <p:cNvCxnSpPr/>
          <p:nvPr>
            <p:custDataLst>
              <p:tags r:id="rId29"/>
            </p:custDataLst>
          </p:nvPr>
        </p:nvCxnSpPr>
        <p:spPr bwMode="auto">
          <a:xfrm>
            <a:off x="10477501" y="4998245"/>
            <a:ext cx="90488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5" name="Rectangle 224">
            <a:extLst>
              <a:ext uri="{FF2B5EF4-FFF2-40B4-BE49-F238E27FC236}">
                <a16:creationId xmlns:a16="http://schemas.microsoft.com/office/drawing/2014/main" id="{AF198D1A-B36C-3205-4259-9163463A9A6F}"/>
              </a:ext>
            </a:extLst>
          </p:cNvPr>
          <p:cNvSpPr/>
          <p:nvPr>
            <p:custDataLst>
              <p:tags r:id="rId30"/>
            </p:custDataLst>
          </p:nvPr>
        </p:nvSpPr>
        <p:spPr bwMode="gray">
          <a:xfrm>
            <a:off x="9622633" y="4895851"/>
            <a:ext cx="854870" cy="204788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0957" tIns="0" rIns="30957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Transport</a:t>
            </a:r>
            <a:endParaRPr lang="en-GB" sz="15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DC24F77-B69E-32D3-D928-27A69B7E7DFB}"/>
              </a:ext>
            </a:extLst>
          </p:cNvPr>
          <p:cNvSpPr/>
          <p:nvPr>
            <p:custDataLst>
              <p:tags r:id="rId31"/>
            </p:custDataLst>
          </p:nvPr>
        </p:nvSpPr>
        <p:spPr bwMode="auto">
          <a:xfrm>
            <a:off x="10489408" y="6453188"/>
            <a:ext cx="569120" cy="2286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Import</a:t>
            </a:r>
            <a:endParaRPr lang="en-GB" sz="15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6847CA0-CE7B-89BA-C820-C9CB9580AD57}"/>
              </a:ext>
            </a:extLst>
          </p:cNvPr>
          <p:cNvSpPr/>
          <p:nvPr>
            <p:custDataLst>
              <p:tags r:id="rId32"/>
            </p:custDataLst>
          </p:nvPr>
        </p:nvSpPr>
        <p:spPr bwMode="auto">
          <a:xfrm>
            <a:off x="11627647" y="6453188"/>
            <a:ext cx="252413" cy="2286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EU</a:t>
            </a:r>
            <a:endParaRPr lang="en-GB" sz="15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18CCE518-17EB-7AC1-F6D3-5061E199564C}"/>
              </a:ext>
            </a:extLst>
          </p:cNvPr>
          <p:cNvGraphicFramePr/>
          <p:nvPr>
            <p:custDataLst>
              <p:tags r:id="rId33"/>
            </p:custDataLst>
          </p:nvPr>
        </p:nvGraphicFramePr>
        <p:xfrm>
          <a:off x="14532770" y="4331495"/>
          <a:ext cx="2207418" cy="2159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7"/>
          </a:graphicData>
        </a:graphic>
      </p:graphicFrame>
      <p:sp>
        <p:nvSpPr>
          <p:cNvPr id="87" name="Rectangle 86">
            <a:extLst>
              <a:ext uri="{FF2B5EF4-FFF2-40B4-BE49-F238E27FC236}">
                <a16:creationId xmlns:a16="http://schemas.microsoft.com/office/drawing/2014/main" id="{F3F4EED3-9244-3E23-DC57-123ACAFF9439}"/>
              </a:ext>
            </a:extLst>
          </p:cNvPr>
          <p:cNvSpPr/>
          <p:nvPr>
            <p:custDataLst>
              <p:tags r:id="rId34"/>
            </p:custDataLst>
          </p:nvPr>
        </p:nvSpPr>
        <p:spPr bwMode="auto">
          <a:xfrm>
            <a:off x="14861384" y="6431757"/>
            <a:ext cx="569120" cy="2286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tx1"/>
                </a:solidFill>
                <a:latin typeface="Aptos" panose="020B0004020202020204" pitchFamily="34" charset="0"/>
              </a:rPr>
              <a:t>Import</a:t>
            </a:r>
            <a:endParaRPr lang="en-GB" sz="15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CAA6469-366B-6B25-B531-8605A6EF8A8C}"/>
              </a:ext>
            </a:extLst>
          </p:cNvPr>
          <p:cNvSpPr/>
          <p:nvPr>
            <p:custDataLst>
              <p:tags r:id="rId35"/>
            </p:custDataLst>
          </p:nvPr>
        </p:nvSpPr>
        <p:spPr bwMode="auto">
          <a:xfrm>
            <a:off x="15999622" y="6431757"/>
            <a:ext cx="252413" cy="2286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tx1"/>
                </a:solidFill>
                <a:latin typeface="Aptos" panose="020B0004020202020204" pitchFamily="34" charset="0"/>
              </a:rPr>
              <a:t>EU</a:t>
            </a:r>
            <a:endParaRPr lang="en-GB" sz="15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B25FF30-5E55-F8F4-888F-56F7906C235C}"/>
              </a:ext>
            </a:extLst>
          </p:cNvPr>
          <p:cNvCxnSpPr/>
          <p:nvPr>
            <p:custDataLst>
              <p:tags r:id="rId36"/>
            </p:custDataLst>
          </p:nvPr>
        </p:nvCxnSpPr>
        <p:spPr>
          <a:xfrm>
            <a:off x="3241907" y="4524375"/>
            <a:ext cx="0" cy="152400"/>
          </a:xfrm>
          <a:prstGeom prst="straightConnector1">
            <a:avLst/>
          </a:prstGeom>
          <a:ln>
            <a:solidFill>
              <a:schemeClr val="tx2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3094F13A-B147-5E98-5C03-FDAD316C5075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2463966" y="4452938"/>
            <a:ext cx="7537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50" dirty="0">
                <a:latin typeface="Aptos" panose="020B0004020202020204" pitchFamily="34" charset="0"/>
                <a:cs typeface="Calibri" panose="020F0502020204030204" pitchFamily="34" charset="0"/>
              </a:rPr>
              <a:t>Subsidies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C2C0511-8F2A-7021-DC33-56A2A3394E7E}"/>
              </a:ext>
            </a:extLst>
          </p:cNvPr>
          <p:cNvSpPr txBox="1"/>
          <p:nvPr/>
        </p:nvSpPr>
        <p:spPr>
          <a:xfrm>
            <a:off x="14631354" y="5462588"/>
            <a:ext cx="10614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latin typeface="Aptos" panose="020B0004020202020204" pitchFamily="34" charset="0"/>
                <a:cs typeface="Calibri" panose="020F0502020204030204" pitchFamily="34" charset="0"/>
              </a:rPr>
              <a:t>EU origin (partially) obligated</a:t>
            </a: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67E2C969-C8F6-9B6D-AC54-32D78C9F71C1}"/>
              </a:ext>
            </a:extLst>
          </p:cNvPr>
          <p:cNvCxnSpPr>
            <a:cxnSpLocks/>
          </p:cNvCxnSpPr>
          <p:nvPr/>
        </p:nvCxnSpPr>
        <p:spPr>
          <a:xfrm>
            <a:off x="1042355" y="6958013"/>
            <a:ext cx="187229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79B63820-8EE5-2C99-95FD-885D2B83BD14}"/>
              </a:ext>
            </a:extLst>
          </p:cNvPr>
          <p:cNvSpPr txBox="1">
            <a:spLocks/>
          </p:cNvSpPr>
          <p:nvPr/>
        </p:nvSpPr>
        <p:spPr>
          <a:xfrm>
            <a:off x="1304153" y="6769895"/>
            <a:ext cx="1348703" cy="33470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575" dirty="0">
                <a:latin typeface="Aptos" panose="020B0004020202020204" pitchFamily="34" charset="0"/>
                <a:cs typeface="Calibri" panose="020F0502020204030204" pitchFamily="34" charset="0"/>
              </a:rPr>
              <a:t>Conventional</a:t>
            </a: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1DF231E-D33C-FCA6-55BA-3D07045B2D31}"/>
              </a:ext>
            </a:extLst>
          </p:cNvPr>
          <p:cNvCxnSpPr>
            <a:cxnSpLocks/>
          </p:cNvCxnSpPr>
          <p:nvPr/>
        </p:nvCxnSpPr>
        <p:spPr>
          <a:xfrm>
            <a:off x="2971801" y="6958013"/>
            <a:ext cx="122786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E9243CB3-2EDE-329D-CBB0-47EF9D7EAA88}"/>
              </a:ext>
            </a:extLst>
          </p:cNvPr>
          <p:cNvSpPr txBox="1">
            <a:spLocks/>
          </p:cNvSpPr>
          <p:nvPr/>
        </p:nvSpPr>
        <p:spPr>
          <a:xfrm>
            <a:off x="2976591" y="6769895"/>
            <a:ext cx="1218282" cy="33470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575" dirty="0">
                <a:latin typeface="Aptos" panose="020B0004020202020204" pitchFamily="34" charset="0"/>
                <a:cs typeface="Calibri" panose="020F0502020204030204" pitchFamily="34" charset="0"/>
              </a:rPr>
              <a:t>Sustainable</a:t>
            </a: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9A44B0F9-8710-B989-60CF-95573095A91B}"/>
              </a:ext>
            </a:extLst>
          </p:cNvPr>
          <p:cNvCxnSpPr>
            <a:cxnSpLocks/>
          </p:cNvCxnSpPr>
          <p:nvPr/>
        </p:nvCxnSpPr>
        <p:spPr>
          <a:xfrm>
            <a:off x="10285060" y="6958013"/>
            <a:ext cx="197747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0E14DD08-07F8-6194-1003-494E5D365E97}"/>
              </a:ext>
            </a:extLst>
          </p:cNvPr>
          <p:cNvSpPr txBox="1">
            <a:spLocks/>
          </p:cNvSpPr>
          <p:nvPr/>
        </p:nvSpPr>
        <p:spPr>
          <a:xfrm>
            <a:off x="10664658" y="6767513"/>
            <a:ext cx="1218282" cy="33470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575" dirty="0">
                <a:latin typeface="Aptos" panose="020B0004020202020204" pitchFamily="34" charset="0"/>
                <a:cs typeface="Calibri" panose="020F0502020204030204" pitchFamily="34" charset="0"/>
              </a:rPr>
              <a:t>Sustainable</a:t>
            </a:r>
          </a:p>
        </p:txBody>
      </p: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C2BCA21C-A07B-7CA3-C260-2DD0F86E96EA}"/>
              </a:ext>
            </a:extLst>
          </p:cNvPr>
          <p:cNvCxnSpPr>
            <a:cxnSpLocks/>
          </p:cNvCxnSpPr>
          <p:nvPr/>
        </p:nvCxnSpPr>
        <p:spPr>
          <a:xfrm>
            <a:off x="14627872" y="6958013"/>
            <a:ext cx="197747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4A92120D-478C-7D7B-A751-E40E8B63C9BE}"/>
              </a:ext>
            </a:extLst>
          </p:cNvPr>
          <p:cNvSpPr txBox="1">
            <a:spLocks/>
          </p:cNvSpPr>
          <p:nvPr/>
        </p:nvSpPr>
        <p:spPr>
          <a:xfrm>
            <a:off x="15007470" y="6767513"/>
            <a:ext cx="1218282" cy="33470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575" dirty="0">
                <a:latin typeface="Aptos" panose="020B0004020202020204" pitchFamily="34" charset="0"/>
                <a:cs typeface="Calibri" panose="020F0502020204030204" pitchFamily="34" charset="0"/>
              </a:rPr>
              <a:t>Sustainable</a:t>
            </a:r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8806E80D-7786-01F5-F00A-F34ED15D16E6}"/>
              </a:ext>
            </a:extLst>
          </p:cNvPr>
          <p:cNvCxnSpPr>
            <a:cxnSpLocks/>
          </p:cNvCxnSpPr>
          <p:nvPr/>
        </p:nvCxnSpPr>
        <p:spPr>
          <a:xfrm>
            <a:off x="5409940" y="6958013"/>
            <a:ext cx="187229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>
            <a:extLst>
              <a:ext uri="{FF2B5EF4-FFF2-40B4-BE49-F238E27FC236}">
                <a16:creationId xmlns:a16="http://schemas.microsoft.com/office/drawing/2014/main" id="{32F36792-E5A9-331E-9D16-EA540F893E0E}"/>
              </a:ext>
            </a:extLst>
          </p:cNvPr>
          <p:cNvSpPr txBox="1">
            <a:spLocks/>
          </p:cNvSpPr>
          <p:nvPr/>
        </p:nvSpPr>
        <p:spPr>
          <a:xfrm>
            <a:off x="5671738" y="6769895"/>
            <a:ext cx="1348703" cy="33470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575" dirty="0">
                <a:latin typeface="Aptos" panose="020B0004020202020204" pitchFamily="34" charset="0"/>
                <a:cs typeface="Calibri" panose="020F0502020204030204" pitchFamily="34" charset="0"/>
              </a:rPr>
              <a:t>Conventional</a:t>
            </a:r>
          </a:p>
        </p:txBody>
      </p: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E1719677-4706-B8CD-659A-4520C6186941}"/>
              </a:ext>
            </a:extLst>
          </p:cNvPr>
          <p:cNvCxnSpPr>
            <a:cxnSpLocks/>
          </p:cNvCxnSpPr>
          <p:nvPr/>
        </p:nvCxnSpPr>
        <p:spPr>
          <a:xfrm>
            <a:off x="7339385" y="6958013"/>
            <a:ext cx="122786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B788FC0F-632F-7457-2282-44BE8F114722}"/>
              </a:ext>
            </a:extLst>
          </p:cNvPr>
          <p:cNvSpPr txBox="1">
            <a:spLocks/>
          </p:cNvSpPr>
          <p:nvPr/>
        </p:nvSpPr>
        <p:spPr>
          <a:xfrm>
            <a:off x="7344175" y="6769895"/>
            <a:ext cx="1218282" cy="33470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575" dirty="0">
                <a:latin typeface="Aptos" panose="020B0004020202020204" pitchFamily="34" charset="0"/>
                <a:cs typeface="Calibri" panose="020F0502020204030204" pitchFamily="34" charset="0"/>
              </a:rPr>
              <a:t>Sustainable</a:t>
            </a: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E20D9B1B-C684-DE6B-06E4-2712F86BAECD}"/>
              </a:ext>
            </a:extLst>
          </p:cNvPr>
          <p:cNvCxnSpPr>
            <a:cxnSpLocks/>
          </p:cNvCxnSpPr>
          <p:nvPr/>
        </p:nvCxnSpPr>
        <p:spPr>
          <a:xfrm>
            <a:off x="739468" y="3226595"/>
            <a:ext cx="801424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ADAF9697-9B6A-D517-64E7-DE96342648E4}"/>
              </a:ext>
            </a:extLst>
          </p:cNvPr>
          <p:cNvCxnSpPr>
            <a:cxnSpLocks/>
          </p:cNvCxnSpPr>
          <p:nvPr/>
        </p:nvCxnSpPr>
        <p:spPr>
          <a:xfrm>
            <a:off x="9534290" y="3226595"/>
            <a:ext cx="801424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6E031A6D-B52F-6126-7ED7-D67D328D70DD}"/>
              </a:ext>
            </a:extLst>
          </p:cNvPr>
          <p:cNvSpPr txBox="1">
            <a:spLocks/>
          </p:cNvSpPr>
          <p:nvPr/>
        </p:nvSpPr>
        <p:spPr>
          <a:xfrm>
            <a:off x="3000950" y="3019425"/>
            <a:ext cx="349127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Aptos" panose="020B0004020202020204" pitchFamily="34" charset="0"/>
                <a:cs typeface="Calibri" panose="020F0502020204030204" pitchFamily="34" charset="0"/>
              </a:rPr>
              <a:t>Existing and planned instruments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8809EEA7-03E9-8CF5-23BA-D0C6714C1113}"/>
              </a:ext>
            </a:extLst>
          </p:cNvPr>
          <p:cNvSpPr txBox="1">
            <a:spLocks/>
          </p:cNvSpPr>
          <p:nvPr/>
        </p:nvSpPr>
        <p:spPr>
          <a:xfrm>
            <a:off x="12149595" y="3019425"/>
            <a:ext cx="278364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200"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sz="1800" dirty="0"/>
              <a:t>Potential </a:t>
            </a:r>
            <a:r>
              <a:rPr lang="en-GB" sz="1800"/>
              <a:t>new instruments</a:t>
            </a:r>
            <a:endParaRPr lang="en-GB" sz="1800" dirty="0"/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6B2E5041-34E2-2982-7304-8F63DF30D349}"/>
              </a:ext>
            </a:extLst>
          </p:cNvPr>
          <p:cNvCxnSpPr>
            <a:cxnSpLocks/>
          </p:cNvCxnSpPr>
          <p:nvPr/>
        </p:nvCxnSpPr>
        <p:spPr>
          <a:xfrm>
            <a:off x="9534290" y="2790825"/>
            <a:ext cx="80142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>
            <a:extLst>
              <a:ext uri="{FF2B5EF4-FFF2-40B4-BE49-F238E27FC236}">
                <a16:creationId xmlns:a16="http://schemas.microsoft.com/office/drawing/2014/main" id="{E7D265FC-9CF0-D057-38E7-9668589C0F83}"/>
              </a:ext>
            </a:extLst>
          </p:cNvPr>
          <p:cNvSpPr txBox="1">
            <a:spLocks/>
          </p:cNvSpPr>
          <p:nvPr/>
        </p:nvSpPr>
        <p:spPr>
          <a:xfrm>
            <a:off x="12436571" y="2583657"/>
            <a:ext cx="220970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Focus of this report</a:t>
            </a:r>
          </a:p>
        </p:txBody>
      </p:sp>
      <p:pic>
        <p:nvPicPr>
          <p:cNvPr id="6" name="Picture 19" descr="© INSCALE GmbH, 25.06.2010">
            <a:extLst>
              <a:ext uri="{FF2B5EF4-FFF2-40B4-BE49-F238E27FC236}">
                <a16:creationId xmlns:a16="http://schemas.microsoft.com/office/drawing/2014/main" id="{228E94FF-B8BB-F752-C0FC-2D42067DF08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155" y="3888582"/>
            <a:ext cx="380366" cy="240507"/>
          </a:xfrm>
          <a:prstGeom prst="rect">
            <a:avLst/>
          </a:prstGeom>
          <a:noFill/>
          <a:ln w="63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id="{C5FE2856-BCBA-4F16-85E4-4BFC89E69168}"/>
              </a:ext>
            </a:extLst>
          </p:cNvPr>
          <p:cNvCxnSpPr/>
          <p:nvPr>
            <p:custDataLst>
              <p:tags r:id="rId38"/>
            </p:custDataLst>
          </p:nvPr>
        </p:nvCxnSpPr>
        <p:spPr>
          <a:xfrm>
            <a:off x="7578582" y="4524375"/>
            <a:ext cx="0" cy="152400"/>
          </a:xfrm>
          <a:prstGeom prst="straightConnector1">
            <a:avLst/>
          </a:prstGeom>
          <a:ln>
            <a:solidFill>
              <a:schemeClr val="tx2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TextBox 219">
            <a:extLst>
              <a:ext uri="{FF2B5EF4-FFF2-40B4-BE49-F238E27FC236}">
                <a16:creationId xmlns:a16="http://schemas.microsoft.com/office/drawing/2014/main" id="{C587C4CF-447C-E930-8055-85C3566F90DE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6800642" y="4452938"/>
            <a:ext cx="7537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50" dirty="0">
                <a:latin typeface="Aptos" panose="020B0004020202020204" pitchFamily="34" charset="0"/>
                <a:cs typeface="Calibri" panose="020F0502020204030204" pitchFamily="34" charset="0"/>
              </a:rPr>
              <a:t>Subsidies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8180A1-C2EE-F1F2-78CB-32FFAE9210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8701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" name="think-cell data - do not delete" hidden="1">
            <a:extLst>
              <a:ext uri="{FF2B5EF4-FFF2-40B4-BE49-F238E27FC236}">
                <a16:creationId xmlns:a16="http://schemas.microsoft.com/office/drawing/2014/main" id="{AE68DE95-2DA9-B5B6-BB96-FD6433684E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606" imgH="605" progId="TCLayout.ActiveDocument.1">
                  <p:embed/>
                </p:oleObj>
              </mc:Choice>
              <mc:Fallback>
                <p:oleObj name="think-cell Slide" r:id="rId6" imgW="606" imgH="605" progId="TCLayout.ActiveDocument.1">
                  <p:embed/>
                  <p:pic>
                    <p:nvPicPr>
                      <p:cNvPr id="7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E68DE95-2DA9-B5B6-BB96-FD6433684E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E022BBC-ED30-6D39-27AA-88B25724113E}"/>
              </a:ext>
            </a:extLst>
          </p:cNvPr>
          <p:cNvSpPr>
            <a:spLocks/>
          </p:cNvSpPr>
          <p:nvPr/>
        </p:nvSpPr>
        <p:spPr>
          <a:xfrm>
            <a:off x="539714" y="1915319"/>
            <a:ext cx="17172432" cy="707088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r>
              <a:rPr lang="en-GB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Potential price increase of selected products if sustainable materials are used – ILLUSTRATIVE EXAMPLES</a:t>
            </a: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sz="1575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graphicFrame>
        <p:nvGraphicFramePr>
          <p:cNvPr id="62" name="Table 2">
            <a:extLst>
              <a:ext uri="{FF2B5EF4-FFF2-40B4-BE49-F238E27FC236}">
                <a16:creationId xmlns:a16="http://schemas.microsoft.com/office/drawing/2014/main" id="{9970ED44-E452-C058-A3FD-3BE51A9B7C97}"/>
              </a:ext>
            </a:extLst>
          </p:cNvPr>
          <p:cNvGraphicFramePr>
            <a:graphicFrameLocks noGrp="1"/>
          </p:cNvGraphicFramePr>
          <p:nvPr/>
        </p:nvGraphicFramePr>
        <p:xfrm>
          <a:off x="622383" y="2291258"/>
          <a:ext cx="16918485" cy="6615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2000">
                  <a:extLst>
                    <a:ext uri="{9D8B030D-6E8A-4147-A177-3AD203B41FA5}">
                      <a16:colId xmlns:a16="http://schemas.microsoft.com/office/drawing/2014/main" val="119244811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1800785378"/>
                    </a:ext>
                  </a:extLst>
                </a:gridCol>
                <a:gridCol w="2880360">
                  <a:extLst>
                    <a:ext uri="{9D8B030D-6E8A-4147-A177-3AD203B41FA5}">
                      <a16:colId xmlns:a16="http://schemas.microsoft.com/office/drawing/2014/main" val="29206753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199849311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84443190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90674376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565906075"/>
                    </a:ext>
                  </a:extLst>
                </a:gridCol>
                <a:gridCol w="2646285">
                  <a:extLst>
                    <a:ext uri="{9D8B030D-6E8A-4147-A177-3AD203B41FA5}">
                      <a16:colId xmlns:a16="http://schemas.microsoft.com/office/drawing/2014/main" val="2824458583"/>
                    </a:ext>
                  </a:extLst>
                </a:gridCol>
              </a:tblGrid>
              <a:tr h="274320">
                <a:tc rowSpan="2">
                  <a:txBody>
                    <a:bodyPr/>
                    <a:lstStyle/>
                    <a:p>
                      <a:pPr algn="ctr" rtl="0"/>
                      <a:endParaRPr lang="en-GB" sz="15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en-GB" sz="15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End-markets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End-products</a:t>
                      </a:r>
                      <a:endParaRPr lang="en-GB" sz="1500" b="1" dirty="0">
                        <a:solidFill>
                          <a:schemeClr val="bg1"/>
                        </a:solidFill>
                        <a:latin typeface="Aptos" panose="020B0004020202020204" pitchFamily="34" charset="0"/>
                        <a:cs typeface="Calibri" panose="020F05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cs typeface="Calibri" panose="020F0502020204030204" pitchFamily="34" charset="0"/>
                          <a:sym typeface="Aptos" panose="020B0004020202020204" pitchFamily="34" charset="0"/>
                        </a:rPr>
                        <a:t>Example used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/>
                      <a:r>
                        <a:rPr lang="en-GB" sz="15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Price increase from sustainable solution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461989"/>
                  </a:ext>
                </a:extLst>
              </a:tr>
              <a:tr h="4063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rtl="0"/>
                      <a:endParaRPr lang="en-GB" sz="1000" b="1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8000" marR="18000" marT="18000" marB="1800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1">
                        <a:solidFill>
                          <a:schemeClr val="tx1"/>
                        </a:solidFill>
                        <a:latin typeface="Aptos" panose="020B0004020202020204" pitchFamily="34" charset="0"/>
                        <a:cs typeface="Calibri" panose="020F05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8000" marR="18000" marT="18000" marB="1800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5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Current price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5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Of which input cost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5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Input cost increase</a:t>
                      </a:r>
                      <a:endParaRPr lang="en-GB" sz="1500" baseline="300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5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Price increase (one-off)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99086"/>
                  </a:ext>
                </a:extLst>
              </a:tr>
              <a:tr h="282600"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Steel</a:t>
                      </a:r>
                    </a:p>
                  </a:txBody>
                  <a:tcPr marL="108000" marR="108000" marT="27000" marB="27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Construction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House</a:t>
                      </a: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 (foundation, beams, …)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185 m</a:t>
                      </a:r>
                      <a:r>
                        <a:rPr lang="en-GB" sz="1500" b="0" baseline="300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2</a:t>
                      </a:r>
                      <a:r>
                        <a:rPr lang="en-GB" sz="1500" b="0" baseline="-250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 </a:t>
                      </a:r>
                      <a:r>
                        <a:rPr lang="en-GB" sz="1500" b="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house</a:t>
                      </a:r>
                      <a:endParaRPr lang="en-GB" sz="1500" b="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u="none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€500,000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u="none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€1,601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+137%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BF-BOF</a:t>
                      </a:r>
                      <a:b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</a:br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(ETS €75) </a:t>
                      </a:r>
                      <a:b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</a:br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vs. </a:t>
                      </a:r>
                      <a:b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</a:br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DRI-EAF</a:t>
                      </a:r>
                      <a:b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</a:br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(Green H</a:t>
                      </a:r>
                      <a:r>
                        <a:rPr lang="en-GB" sz="1200" b="0" baseline="-250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2</a:t>
                      </a:r>
                      <a:r>
                        <a:rPr lang="en-GB" sz="1200" b="0" baseline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)</a:t>
                      </a:r>
                      <a:endParaRPr lang="en-GB" sz="12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b="0" u="none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76515"/>
                  </a:ext>
                </a:extLst>
              </a:tr>
              <a:tr h="2826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2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Wind turbine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5MW offshore turbine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u="none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€3,000,000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u="none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€88,200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b="0" u="none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595592"/>
                  </a:ext>
                </a:extLst>
              </a:tr>
              <a:tr h="2826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Automotive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Car</a:t>
                      </a: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 (chassis, engine, …)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Toyota Aygo X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€27,500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€198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045497"/>
                  </a:ext>
                </a:extLst>
              </a:tr>
              <a:tr h="2826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Truck</a:t>
                      </a: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 (chassis, engine, …)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MAN TGS 33.480 6x6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€150,000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€1,323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741855"/>
                  </a:ext>
                </a:extLst>
              </a:tr>
              <a:tr h="2826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Groceries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Steel canned </a:t>
                      </a: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tomatoes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Supermarket house brand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€0.69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€0.03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475434"/>
                  </a:ext>
                </a:extLst>
              </a:tr>
              <a:tr h="2826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White goods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Fridge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300l fridge freezer comb.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€700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€23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557293"/>
                  </a:ext>
                </a:extLst>
              </a:tr>
              <a:tr h="28260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Fertilizers</a:t>
                      </a:r>
                    </a:p>
                  </a:txBody>
                  <a:tcPr marL="108000" marR="108000" marT="27000" marB="27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Groceries</a:t>
                      </a:r>
                      <a:endParaRPr kumimoji="0" lang="en-GB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Tomatoes</a:t>
                      </a: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 (fresh)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1 kg Roma house brand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€3.67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€0.01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+244%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SMR (ETS €75) </a:t>
                      </a:r>
                      <a:b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</a:br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vs. SMR (Green H</a:t>
                      </a:r>
                      <a:r>
                        <a:rPr lang="en-GB" sz="1200" b="0" baseline="-250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2</a:t>
                      </a:r>
                      <a:r>
                        <a:rPr lang="en-GB" sz="1200" b="0" baseline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)</a:t>
                      </a:r>
                      <a:endParaRPr lang="en-GB" sz="12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260651"/>
                  </a:ext>
                </a:extLst>
              </a:tr>
              <a:tr h="2826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2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Fries</a:t>
                      </a: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 (frozen)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1 kg house brand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€1.79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€0.004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302059"/>
                  </a:ext>
                </a:extLst>
              </a:tr>
              <a:tr h="2826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 marL="18000" marR="18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Bread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Entire whole-wheat bread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€1.75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€0.01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434053"/>
                  </a:ext>
                </a:extLst>
              </a:tr>
              <a:tr h="282600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Chemicals</a:t>
                      </a:r>
                    </a:p>
                  </a:txBody>
                  <a:tcPr marL="108000" marR="108000" marT="27000" marB="27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Groceries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Water </a:t>
                      </a: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(plastic bottle)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330ml house brand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€0.890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€0.02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+66%</a:t>
                      </a:r>
                      <a:br>
                        <a:rPr lang="en-GB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</a:br>
                      <a:b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Cracker (ETS €75)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vs.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Cracker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(pyrolysis oil)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b="0">
                        <a:solidFill>
                          <a:srgbClr val="FF0000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214388"/>
                  </a:ext>
                </a:extLst>
              </a:tr>
              <a:tr h="2826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 marL="18000" marR="18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Shampoo</a:t>
                      </a: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 (bottle and content)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300ml bottle 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u="none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€2.75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u="none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€0.12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b="0" u="none">
                        <a:solidFill>
                          <a:srgbClr val="FF0000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954924"/>
                  </a:ext>
                </a:extLst>
              </a:tr>
              <a:tr h="2826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Automotive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Car</a:t>
                      </a: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 (interior, electronics, …)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Toyota Aygo X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€27,500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€272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342705"/>
                  </a:ext>
                </a:extLst>
              </a:tr>
              <a:tr h="2826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Truck</a:t>
                      </a: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 (interior, electronics, …)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MAN TGS 33.480 6x6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€150,000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€778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681705"/>
                  </a:ext>
                </a:extLst>
              </a:tr>
              <a:tr h="2826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Construction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House</a:t>
                      </a: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 (PVC, …)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185 m</a:t>
                      </a:r>
                      <a:r>
                        <a:rPr lang="en-GB" sz="1500" b="0" baseline="300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2</a:t>
                      </a:r>
                      <a:r>
                        <a:rPr lang="en-GB" sz="1500" b="0" baseline="-250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 </a:t>
                      </a:r>
                      <a:r>
                        <a:rPr lang="en-GB" sz="1500" b="0" baseline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house</a:t>
                      </a:r>
                      <a:endParaRPr lang="en-GB" sz="15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€500,000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€6,045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946804"/>
                  </a:ext>
                </a:extLst>
              </a:tr>
              <a:tr h="282600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Refining</a:t>
                      </a:r>
                    </a:p>
                  </a:txBody>
                  <a:tcPr marL="108000" marR="108000" marT="27000" marB="27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Transport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Parcel delivery </a:t>
                      </a: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(diesel)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Last-mile delivery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€3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€0.06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+7%</a:t>
                      </a:r>
                      <a:br>
                        <a:rPr lang="en-GB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</a:br>
                      <a:endParaRPr lang="en-GB" sz="1500" b="1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Refining (ETS €75)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vs.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Refining (CCS + Green H</a:t>
                      </a:r>
                      <a:r>
                        <a:rPr lang="en-GB" sz="1200" b="0" baseline="-250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2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)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398634"/>
                  </a:ext>
                </a:extLst>
              </a:tr>
              <a:tr h="2826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Flight</a:t>
                      </a: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 (kerosene)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Direct AMS – JFK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u="none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€500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u="none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€89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b="0" u="none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76919"/>
                  </a:ext>
                </a:extLst>
              </a:tr>
              <a:tr h="2826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2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Shipping</a:t>
                      </a: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 (heavy fuel oil)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1TEU SHG - RTM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u="none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€4,000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u="none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€439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u="none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b="0" u="none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418614"/>
                  </a:ext>
                </a:extLst>
              </a:tr>
              <a:tr h="2826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Construction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Highway</a:t>
                      </a: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 (bitumen)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1km ZOAB highway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€20,000,000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€180,000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185667"/>
                  </a:ext>
                </a:extLst>
              </a:tr>
              <a:tr h="2826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House</a:t>
                      </a: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 (roofing bitumen)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185 m</a:t>
                      </a:r>
                      <a:r>
                        <a:rPr lang="en-GB" sz="1500" b="0" baseline="300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2</a:t>
                      </a:r>
                      <a:r>
                        <a:rPr lang="en-GB" sz="1500" b="0" baseline="-250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 </a:t>
                      </a:r>
                      <a:r>
                        <a:rPr lang="en-GB" sz="1500" b="0" baseline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house</a:t>
                      </a:r>
                      <a:endParaRPr lang="en-GB" sz="15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€500,000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€38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290194"/>
                  </a:ext>
                </a:extLst>
              </a:tr>
              <a:tr h="2826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References</a:t>
                      </a:r>
                    </a:p>
                  </a:txBody>
                  <a:tcPr marL="108000" marR="108000" marT="27000" marB="27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Average VAT EU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055620"/>
                  </a:ext>
                </a:extLst>
              </a:tr>
              <a:tr h="2826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1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  <a:sym typeface="Aptos" panose="020B0004020202020204" pitchFamily="34" charset="0"/>
                        </a:rPr>
                        <a:t>Total inflation EU ’15 – ’24 (average annual 2.7%)</a:t>
                      </a: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72000" marR="72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  <a:sym typeface="Aptos" panose="020B0004020202020204" pitchFamily="34" charset="0"/>
                      </a:endParaRPr>
                    </a:p>
                  </a:txBody>
                  <a:tcPr marL="108000" marR="108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998014"/>
                  </a:ext>
                </a:extLst>
              </a:tr>
            </a:tbl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748C10-969B-383E-42E1-89D4CE0AB5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Cost of low-carbon production in price of end products is relatively small</a:t>
            </a: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16E36521-804D-FA7E-8125-4E5B66A4803C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13985082" y="2624138"/>
          <a:ext cx="3702843" cy="6627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id="{7D22AA54-ED3E-1CD9-B958-4D6079C6BAE3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14997113" y="8101013"/>
            <a:ext cx="478632" cy="204788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0957" tIns="0" rIns="30957" bIns="0" rtlCol="0"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6C0B1C99-7830-4275-9B44-D1976609A406}" type="datetime'''''''''0''''''''''''''''.''''''0''%'''''''''''">
              <a:rPr lang="en-GB" altLang="en-US" sz="1500">
                <a:solidFill>
                  <a:schemeClr val="tx1"/>
                </a:solidFill>
                <a:latin typeface="Aptos" panose="020B0004020202020204" pitchFamily="34" charset="0"/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0.0%</a:t>
            </a:fld>
            <a:endParaRPr lang="en-GB" sz="1500">
              <a:solidFill>
                <a:schemeClr val="tx1"/>
              </a:solidFill>
              <a:latin typeface="Aptos" panose="020B0004020202020204" pitchFamily="34" charset="0"/>
              <a:sym typeface="Aptos" panose="020B00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488B96-4FC4-40D9-95A3-4D103E1E8B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366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7E9D562B-0995-9E20-EC09-7BEDB12790D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6" imgW="592" imgH="591" progId="TCLayout.ActiveDocument.1">
                  <p:embed/>
                </p:oleObj>
              </mc:Choice>
              <mc:Fallback>
                <p:oleObj name="think-cell Slide" r:id="rId36" imgW="592" imgH="591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E9D562B-0995-9E20-EC09-7BEDB12790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1E6C4A5-2E0B-A6EA-E852-72A199321D4A}"/>
              </a:ext>
            </a:extLst>
          </p:cNvPr>
          <p:cNvSpPr>
            <a:spLocks/>
          </p:cNvSpPr>
          <p:nvPr/>
        </p:nvSpPr>
        <p:spPr>
          <a:xfrm>
            <a:off x="539712" y="1915322"/>
            <a:ext cx="17172432" cy="719512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r>
              <a:rPr lang="en-GB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Recent demand mandates and resulting EU investments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D74D12A-095E-5AB8-693E-2D09ACCED859}"/>
              </a:ext>
            </a:extLst>
          </p:cNvPr>
          <p:cNvSpPr txBox="1">
            <a:spLocks/>
          </p:cNvSpPr>
          <p:nvPr/>
        </p:nvSpPr>
        <p:spPr>
          <a:xfrm>
            <a:off x="1311555" y="5329433"/>
            <a:ext cx="4781550" cy="35157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t"/>
          <a:lstStyle>
            <a:defPPr>
              <a:defRPr lang="en-US"/>
            </a:defPPr>
            <a:lvl1pPr algn="ctr">
              <a:defRPr sz="1000" b="1">
                <a:solidFill>
                  <a:schemeClr val="l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GB" sz="18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SAF – production capacity </a:t>
            </a:r>
            <a:r>
              <a:rPr lang="en-GB" sz="1800" b="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(Mt p.a.)</a:t>
            </a:r>
            <a:endParaRPr lang="en-GB" sz="1800" b="0" baseline="30000" dirty="0">
              <a:solidFill>
                <a:schemeClr val="tx1"/>
              </a:solidFill>
              <a:latin typeface="Aptos" panose="020B0004020202020204" pitchFamily="34" charset="0"/>
              <a:sym typeface="Aptos" panose="020B00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F7AECD-AA4A-CDDD-215F-25487C529F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Reality shows that demand-side mandates can stimulate sustainable investments in the EU</a:t>
            </a:r>
          </a:p>
        </p:txBody>
      </p:sp>
      <p:pic>
        <p:nvPicPr>
          <p:cNvPr id="85" name="Picture 84" descr="A plane taking off from a runway&#10;&#10;Description automatically generated">
            <a:extLst>
              <a:ext uri="{FF2B5EF4-FFF2-40B4-BE49-F238E27FC236}">
                <a16:creationId xmlns:a16="http://schemas.microsoft.com/office/drawing/2014/main" id="{4AC06002-3F3F-87D2-5255-B7E58735E239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897"/>
          <a:stretch/>
        </p:blipFill>
        <p:spPr>
          <a:xfrm>
            <a:off x="1311556" y="2568925"/>
            <a:ext cx="7046177" cy="1500248"/>
          </a:xfrm>
          <a:prstGeom prst="round1Rect">
            <a:avLst>
              <a:gd name="adj" fmla="val 32265"/>
            </a:avLst>
          </a:prstGeom>
          <a:ln w="12700">
            <a:noFill/>
          </a:ln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C5716C1B-44F3-1D10-46A8-1A81EEBDB6F6}"/>
              </a:ext>
            </a:extLst>
          </p:cNvPr>
          <p:cNvSpPr txBox="1">
            <a:spLocks/>
          </p:cNvSpPr>
          <p:nvPr/>
        </p:nvSpPr>
        <p:spPr>
          <a:xfrm>
            <a:off x="1311556" y="4130177"/>
            <a:ext cx="7046177" cy="70945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7F7F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>
            <a:defPPr>
              <a:defRPr lang="en-US"/>
            </a:defPPr>
            <a:lvl1pPr algn="ctr">
              <a:defRPr sz="1000" b="1">
                <a:solidFill>
                  <a:schemeClr val="l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800" dirty="0" err="1">
                <a:latin typeface="Aptos" panose="020B0004020202020204" pitchFamily="34" charset="0"/>
                <a:sym typeface="Aptos" panose="020B0004020202020204" pitchFamily="34" charset="0"/>
              </a:rPr>
              <a:t>ReFuelEU</a:t>
            </a:r>
            <a:r>
              <a:rPr lang="en-GB" sz="1800" dirty="0">
                <a:latin typeface="Aptos" panose="020B0004020202020204" pitchFamily="34" charset="0"/>
                <a:sym typeface="Aptos" panose="020B0004020202020204" pitchFamily="34" charset="0"/>
              </a:rPr>
              <a:t> Aviation: </a:t>
            </a:r>
            <a:br>
              <a:rPr lang="en-GB" sz="1800" dirty="0">
                <a:latin typeface="Aptos" panose="020B0004020202020204" pitchFamily="34" charset="0"/>
                <a:sym typeface="Aptos" panose="020B0004020202020204" pitchFamily="34" charset="0"/>
              </a:rPr>
            </a:br>
            <a:r>
              <a:rPr lang="en-GB" sz="1800" dirty="0">
                <a:latin typeface="Aptos" panose="020B0004020202020204" pitchFamily="34" charset="0"/>
                <a:sym typeface="Aptos" panose="020B0004020202020204" pitchFamily="34" charset="0"/>
              </a:rPr>
              <a:t>EU-wide Sustainable Aviation Fuel (SAF) blend mandate 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DDF97604-9DCA-E8EA-81E2-6AAB4DF5A42C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1569245" y="6503195"/>
          <a:ext cx="6226968" cy="2024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9"/>
          </a:graphicData>
        </a:graphic>
      </p:graphicFrame>
      <p:sp>
        <p:nvSpPr>
          <p:cNvPr id="216" name="Rectangle 215">
            <a:extLst>
              <a:ext uri="{FF2B5EF4-FFF2-40B4-BE49-F238E27FC236}">
                <a16:creationId xmlns:a16="http://schemas.microsoft.com/office/drawing/2014/main" id="{2503F1CE-0970-E2DD-BF2A-6C2EA01D36AB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1419226" y="7843838"/>
            <a:ext cx="121445" cy="24765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BC8DC1B9-5D33-4FDC-A072-95232D2F3CD7}" type="datetime'''1''''''''''''''''''''''''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B5B232E2-A1A9-B025-2723-C9E4DBC3C311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1419226" y="7398545"/>
            <a:ext cx="121445" cy="24765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D7C69A44-B812-4AC3-A6E1-EFCD78E3D00C}" type="datetime'''''''''2''''''''''''''''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FF0A8D5-3547-90CA-4D46-7D8EC6733A19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1419226" y="6955632"/>
            <a:ext cx="121445" cy="24765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29FE7E68-0BA0-4D48-9CFA-9D6CF4F5F72F}" type="datetime'''''''''''''''3''''''''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>
              <a:solidFill>
                <a:schemeClr val="tx1"/>
              </a:solidFill>
              <a:latin typeface="Aptos" panose="020B0004020202020204" pitchFamily="34" charset="0"/>
              <a:sym typeface="Aptos" panose="020B0004020202020204" pitchFamily="34" charset="0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C074A5A6-DEF1-7378-3E5A-03E2614EE2B0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1419226" y="6510338"/>
            <a:ext cx="121445" cy="24765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6F3EE86B-8539-4166-B6DC-65F9E281261F}" type="datetime'''''''''''''''''''''''''''''''4''''''''''''''''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575143E-7A78-0C6F-B2F4-87EA577E4C52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471613" y="8479633"/>
            <a:ext cx="445295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59B04890-BEBA-4D73-840B-F42C410CA00F}" type="datetime'''''''''''''''''''''''''''''''&lt;''''’''''''''2''''''''''''0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&lt;’20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1EE66B-5405-EE71-51DE-0D8F35132F2B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2074070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5A1C44AC-2FF1-495C-9107-69BE0B8F2F1B}" type="datetime'''''''''''''''''''''''’''''''''''2''''''''''''''0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’20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B3F5F67-A248-BCAC-9766-AB4628621D64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2619375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2D48E613-2698-4978-83BB-2D61669205F9}" type="datetime'''''’''''''''''2''''''''''1''''''''''''''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’21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E9FDC56-EC27-4590-AEDC-1E633195E7AD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3162300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37C2D4D1-89FE-4B09-A06F-DD2563DE1322}" type="datetime'''’''2''''''''''''2''''''''''''''''''''''''''''''''''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’22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452D73D-4EF5-F926-4354-AE40E11A6E0F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3705225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BFA90360-1F39-4D9A-813E-859EDD02E5F3}" type="datetime'’''''''2''''''''''''''''3''''''''''''''''''''''''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’23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39A319B-381F-287B-D362-45E9CCB5FBA9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4248150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2B1BEFA1-F111-41FA-BD44-89BE1266BBC5}" type="datetime'''''''''''''''''''''''''''''''''’''''''''''''2''''''''4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’24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BFA9085-9174-F8D3-C0DF-00CF28B244EA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4793457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F46872C3-BDA1-40DB-9C6A-A2859E371C40}" type="datetime'''''''’''''2''''''''5''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’25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E2470F6-C797-78CB-2332-C9DF7D41DD60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5336382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C765D0BA-16C5-4DF1-98FC-AA7CD589F89C}" type="datetime'''’''''''''''''''''''2''6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’26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564902F-BDB9-37B3-45ED-DF04DC10869E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5879307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4DE343A2-E751-405B-88D2-AED2BAF5D557}" type="datetime'''''''''’''''''27''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’27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3F6475F-C1AB-7431-2615-AF0D20297768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6422232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8E3B0402-F192-43C7-A0B9-39AC7EBF87AB}" type="datetime'''''''''’''''''''''''''''''''''''''''''2''''8''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’28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8090833-CF83-3339-91F2-A9D516E1383B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6967538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17B1D921-4FA1-4997-AA09-44871807FDAF}" type="datetime'''''''''''''''''''''’29''''''''''''''''''''''''''''''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’29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B3DB0C1-AEDB-5C6A-808C-17115717F81E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7510463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7515F921-7A9B-49CA-8051-84B1FFCE1834}" type="datetime'''''''''''''’''''''''''''''''''''''''30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’30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40E9C5C2-1579-CE8E-65AC-F03BD98BEBA9}"/>
              </a:ext>
            </a:extLst>
          </p:cNvPr>
          <p:cNvCxnSpPr>
            <a:cxnSpLocks/>
          </p:cNvCxnSpPr>
          <p:nvPr/>
        </p:nvCxnSpPr>
        <p:spPr>
          <a:xfrm flipV="1">
            <a:off x="2803895" y="6693695"/>
            <a:ext cx="0" cy="1716882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Rectangle 240">
            <a:extLst>
              <a:ext uri="{FF2B5EF4-FFF2-40B4-BE49-F238E27FC236}">
                <a16:creationId xmlns:a16="http://schemas.microsoft.com/office/drawing/2014/main" id="{1BAF383F-796C-0BF4-6385-9E1446185956}"/>
              </a:ext>
            </a:extLst>
          </p:cNvPr>
          <p:cNvSpPr>
            <a:spLocks/>
          </p:cNvSpPr>
          <p:nvPr/>
        </p:nvSpPr>
        <p:spPr>
          <a:xfrm>
            <a:off x="2336909" y="6184108"/>
            <a:ext cx="1469232" cy="47148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b"/>
          <a:lstStyle/>
          <a:p>
            <a:r>
              <a:rPr lang="en-GB" sz="15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Mandates announced</a:t>
            </a:r>
          </a:p>
        </p:txBody>
      </p: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D30D1DDE-A375-E1EA-B4FB-F18711A5B90D}"/>
              </a:ext>
            </a:extLst>
          </p:cNvPr>
          <p:cNvCxnSpPr>
            <a:cxnSpLocks/>
          </p:cNvCxnSpPr>
          <p:nvPr/>
        </p:nvCxnSpPr>
        <p:spPr>
          <a:xfrm flipV="1">
            <a:off x="3887654" y="6693695"/>
            <a:ext cx="0" cy="1716882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Rectangle 242">
            <a:extLst>
              <a:ext uri="{FF2B5EF4-FFF2-40B4-BE49-F238E27FC236}">
                <a16:creationId xmlns:a16="http://schemas.microsoft.com/office/drawing/2014/main" id="{499D825D-655A-B324-7371-CC959C9BBBD6}"/>
              </a:ext>
            </a:extLst>
          </p:cNvPr>
          <p:cNvSpPr>
            <a:spLocks/>
          </p:cNvSpPr>
          <p:nvPr/>
        </p:nvSpPr>
        <p:spPr>
          <a:xfrm>
            <a:off x="3476423" y="6184108"/>
            <a:ext cx="1469232" cy="47148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b"/>
          <a:lstStyle/>
          <a:p>
            <a:r>
              <a:rPr lang="en-GB" sz="15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Mandates adopted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ECB681BC-77DD-FAD5-AEA6-17B941E497A4}"/>
              </a:ext>
            </a:extLst>
          </p:cNvPr>
          <p:cNvSpPr>
            <a:spLocks/>
          </p:cNvSpPr>
          <p:nvPr/>
        </p:nvSpPr>
        <p:spPr>
          <a:xfrm>
            <a:off x="5076825" y="7900988"/>
            <a:ext cx="1716597" cy="47148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b"/>
          <a:lstStyle/>
          <a:p>
            <a:r>
              <a:rPr lang="en-GB" sz="1500" dirty="0">
                <a:solidFill>
                  <a:schemeClr val="accent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Capacity by commissioning year (cumulative)</a:t>
            </a: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1FF41F0C-6726-F7E5-0FF3-76949FA8B95D}"/>
              </a:ext>
            </a:extLst>
          </p:cNvPr>
          <p:cNvSpPr>
            <a:spLocks/>
          </p:cNvSpPr>
          <p:nvPr/>
        </p:nvSpPr>
        <p:spPr>
          <a:xfrm>
            <a:off x="4907996" y="5805488"/>
            <a:ext cx="1875842" cy="47148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b"/>
          <a:lstStyle/>
          <a:p>
            <a:r>
              <a:rPr lang="en-GB" sz="1500" dirty="0">
                <a:solidFill>
                  <a:schemeClr val="accent6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Capacity by FID year (cumulative)</a:t>
            </a:r>
          </a:p>
        </p:txBody>
      </p:sp>
      <p:cxnSp>
        <p:nvCxnSpPr>
          <p:cNvPr id="247" name="Straight Arrow Connector 246">
            <a:extLst>
              <a:ext uri="{FF2B5EF4-FFF2-40B4-BE49-F238E27FC236}">
                <a16:creationId xmlns:a16="http://schemas.microsoft.com/office/drawing/2014/main" id="{EB4D8378-EF00-E676-2FBE-1376161DB533}"/>
              </a:ext>
            </a:extLst>
          </p:cNvPr>
          <p:cNvCxnSpPr>
            <a:cxnSpLocks/>
          </p:cNvCxnSpPr>
          <p:nvPr/>
        </p:nvCxnSpPr>
        <p:spPr>
          <a:xfrm>
            <a:off x="5141360" y="6281738"/>
            <a:ext cx="0" cy="238125"/>
          </a:xfrm>
          <a:prstGeom prst="straightConnector1">
            <a:avLst/>
          </a:prstGeom>
          <a:ln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>
            <a:extLst>
              <a:ext uri="{FF2B5EF4-FFF2-40B4-BE49-F238E27FC236}">
                <a16:creationId xmlns:a16="http://schemas.microsoft.com/office/drawing/2014/main" id="{3D4B2779-E736-3BB0-4BE9-5314AE9F3550}"/>
              </a:ext>
            </a:extLst>
          </p:cNvPr>
          <p:cNvCxnSpPr>
            <a:cxnSpLocks/>
          </p:cNvCxnSpPr>
          <p:nvPr/>
        </p:nvCxnSpPr>
        <p:spPr>
          <a:xfrm flipH="1">
            <a:off x="4852988" y="7993857"/>
            <a:ext cx="261938" cy="0"/>
          </a:xfrm>
          <a:prstGeom prst="straightConnector1">
            <a:avLst/>
          </a:prstGeom>
          <a:ln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TextBox 255">
            <a:extLst>
              <a:ext uri="{FF2B5EF4-FFF2-40B4-BE49-F238E27FC236}">
                <a16:creationId xmlns:a16="http://schemas.microsoft.com/office/drawing/2014/main" id="{EF65244E-27C1-09BF-CD69-CE30EC2EDB77}"/>
              </a:ext>
            </a:extLst>
          </p:cNvPr>
          <p:cNvSpPr txBox="1">
            <a:spLocks/>
          </p:cNvSpPr>
          <p:nvPr/>
        </p:nvSpPr>
        <p:spPr>
          <a:xfrm>
            <a:off x="9900315" y="5328773"/>
            <a:ext cx="5349240" cy="35171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t"/>
          <a:lstStyle>
            <a:defPPr>
              <a:defRPr lang="en-US"/>
            </a:defPPr>
            <a:lvl1pPr algn="ctr">
              <a:defRPr sz="1000" b="1">
                <a:solidFill>
                  <a:schemeClr val="l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GB" sz="18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Green H</a:t>
            </a:r>
            <a:r>
              <a:rPr lang="en-GB" sz="1800" baseline="-250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2</a:t>
            </a:r>
            <a:r>
              <a:rPr lang="en-GB" sz="18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 for refining – production capacity </a:t>
            </a:r>
            <a:r>
              <a:rPr lang="en-GB" sz="1800" b="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(MW)</a:t>
            </a:r>
          </a:p>
        </p:txBody>
      </p:sp>
      <p:pic>
        <p:nvPicPr>
          <p:cNvPr id="305" name="Picture 304" descr="Several white tanks in a field&#10;&#10;AI-generated content may be incorrect.">
            <a:extLst>
              <a:ext uri="{FF2B5EF4-FFF2-40B4-BE49-F238E27FC236}">
                <a16:creationId xmlns:a16="http://schemas.microsoft.com/office/drawing/2014/main" id="{881C1121-453B-2F3C-C185-082A34656EE6}"/>
              </a:ext>
            </a:extLst>
          </p:cNvPr>
          <p:cNvPicPr>
            <a:picLocks noChangeAspect="1"/>
          </p:cNvPicPr>
          <p:nvPr/>
        </p:nvPicPr>
        <p:blipFill rotWithShape="1">
          <a:blip r:embed="rId40"/>
          <a:srcRect t="41859" b="20521"/>
          <a:stretch/>
        </p:blipFill>
        <p:spPr>
          <a:xfrm>
            <a:off x="9900316" y="2568924"/>
            <a:ext cx="7046177" cy="1501785"/>
          </a:xfrm>
          <a:prstGeom prst="round1Rect">
            <a:avLst>
              <a:gd name="adj" fmla="val 32265"/>
            </a:avLst>
          </a:prstGeom>
          <a:ln w="12700">
            <a:noFill/>
          </a:ln>
        </p:spPr>
      </p:pic>
      <p:sp>
        <p:nvSpPr>
          <p:cNvPr id="258" name="TextBox 257">
            <a:extLst>
              <a:ext uri="{FF2B5EF4-FFF2-40B4-BE49-F238E27FC236}">
                <a16:creationId xmlns:a16="http://schemas.microsoft.com/office/drawing/2014/main" id="{30C890CC-926A-109D-65D4-B5604C820948}"/>
              </a:ext>
            </a:extLst>
          </p:cNvPr>
          <p:cNvSpPr txBox="1">
            <a:spLocks/>
          </p:cNvSpPr>
          <p:nvPr/>
        </p:nvSpPr>
        <p:spPr>
          <a:xfrm>
            <a:off x="9900316" y="4130360"/>
            <a:ext cx="7039166" cy="70945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7F7F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>
            <a:defPPr>
              <a:defRPr lang="en-US"/>
            </a:defPPr>
            <a:lvl1pPr algn="ctr">
              <a:defRPr sz="1000" b="1">
                <a:solidFill>
                  <a:schemeClr val="l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800">
                <a:latin typeface="Aptos" panose="020B0004020202020204" pitchFamily="34" charset="0"/>
                <a:sym typeface="Aptos" panose="020B0004020202020204" pitchFamily="34" charset="0"/>
              </a:rPr>
              <a:t>RED III – Green H</a:t>
            </a:r>
            <a:r>
              <a:rPr lang="en-GB" sz="1800" baseline="-25000">
                <a:latin typeface="Aptos" panose="020B0004020202020204" pitchFamily="34" charset="0"/>
                <a:sym typeface="Aptos" panose="020B0004020202020204" pitchFamily="34" charset="0"/>
              </a:rPr>
              <a:t>2</a:t>
            </a:r>
            <a:r>
              <a:rPr lang="en-GB" sz="1800">
                <a:latin typeface="Aptos" panose="020B0004020202020204" pitchFamily="34" charset="0"/>
                <a:sym typeface="Aptos" panose="020B0004020202020204" pitchFamily="34" charset="0"/>
              </a:rPr>
              <a:t> mandates for transport,</a:t>
            </a:r>
            <a:br>
              <a:rPr lang="en-GB" sz="1800">
                <a:latin typeface="Aptos" panose="020B0004020202020204" pitchFamily="34" charset="0"/>
                <a:sym typeface="Aptos" panose="020B0004020202020204" pitchFamily="34" charset="0"/>
              </a:rPr>
            </a:br>
            <a:r>
              <a:rPr lang="en-GB" sz="1800">
                <a:latin typeface="Aptos" panose="020B0004020202020204" pitchFamily="34" charset="0"/>
                <a:sym typeface="Aptos" panose="020B0004020202020204" pitchFamily="34" charset="0"/>
              </a:rPr>
              <a:t>enabled through a “refinery route”</a:t>
            </a:r>
          </a:p>
        </p:txBody>
      </p:sp>
      <p:graphicFrame>
        <p:nvGraphicFramePr>
          <p:cNvPr id="59" name="Chart 58">
            <a:extLst>
              <a:ext uri="{FF2B5EF4-FFF2-40B4-BE49-F238E27FC236}">
                <a16:creationId xmlns:a16="http://schemas.microsoft.com/office/drawing/2014/main" id="{69AEA0F7-6E7D-5618-34BD-583C5B0602FF}"/>
              </a:ext>
            </a:extLst>
          </p:cNvPr>
          <p:cNvGraphicFramePr/>
          <p:nvPr>
            <p:custDataLst>
              <p:tags r:id="rId19"/>
            </p:custDataLst>
          </p:nvPr>
        </p:nvGraphicFramePr>
        <p:xfrm>
          <a:off x="10567988" y="6503195"/>
          <a:ext cx="6226970" cy="2024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1"/>
          </a:graphicData>
        </a:graphic>
      </p:graphicFrame>
      <p:sp>
        <p:nvSpPr>
          <p:cNvPr id="300" name="Rectangle 299">
            <a:extLst>
              <a:ext uri="{FF2B5EF4-FFF2-40B4-BE49-F238E27FC236}">
                <a16:creationId xmlns:a16="http://schemas.microsoft.com/office/drawing/2014/main" id="{E17C4190-A842-1D0F-673A-B371C63351DC}"/>
              </a:ext>
            </a:extLst>
          </p:cNvPr>
          <p:cNvSpPr/>
          <p:nvPr>
            <p:custDataLst>
              <p:tags r:id="rId20"/>
            </p:custDataLst>
          </p:nvPr>
        </p:nvSpPr>
        <p:spPr bwMode="gray">
          <a:xfrm>
            <a:off x="10175082" y="7398545"/>
            <a:ext cx="364332" cy="24765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2898AEBC-1CF0-40EB-BD1D-FCA2F750464D}" type="datetime'''''''''5''''''''''''''''''''0''''0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500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75EBD50A-1247-171F-975F-7BF1357FBD60}"/>
              </a:ext>
            </a:extLst>
          </p:cNvPr>
          <p:cNvSpPr/>
          <p:nvPr>
            <p:custDataLst>
              <p:tags r:id="rId21"/>
            </p:custDataLst>
          </p:nvPr>
        </p:nvSpPr>
        <p:spPr bwMode="gray">
          <a:xfrm>
            <a:off x="9989345" y="6510338"/>
            <a:ext cx="550070" cy="24765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9A952565-5899-4245-9B9A-EBCC63098730}" type="datetime'''''''''''''''''''''''1'',0''0''''''''''''''''''''0''''''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1,000</a:t>
            </a:fld>
            <a:endParaRPr lang="en-GB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0BC17D97-64D5-4B5F-5250-A29BE6360F57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10470358" y="8479633"/>
            <a:ext cx="445295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74E8712C-03CD-4B44-BB68-78A6F4D9E3B6}" type="datetime'''''''''''''''''''&lt;''''''’''''2''''''0''''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&lt;’20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B956DD6E-6DB4-9A1E-D879-57FAD2CFBFC7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11072813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7A115348-7B01-4B8B-BB1B-FC681020ACC9}" type="datetime'''''''''''''''''''''''’2''''''''''0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’20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DC7CC07F-0504-CA58-8BC3-59DCC05C0EB0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11618120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9C3C99EA-90F7-4902-8DEC-E25ED3FEA1EC}" type="datetime'’''''''''''''''''''''''''''''''''''''''''''''2''''''1''''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’21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79D00628-FB56-3323-1B9E-1F256AA5354C}"/>
              </a:ext>
            </a:extLst>
          </p:cNvPr>
          <p:cNvSpPr/>
          <p:nvPr>
            <p:custDataLst>
              <p:tags r:id="rId25"/>
            </p:custDataLst>
          </p:nvPr>
        </p:nvSpPr>
        <p:spPr bwMode="auto">
          <a:xfrm>
            <a:off x="12161045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E948CF18-461C-428C-80C0-18758F367F97}" type="datetime'''''''''’2''''''''''''''''''''''2''''''''''''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’22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3F366DA1-FC76-0A60-64FD-9604AA0D74AD}"/>
              </a:ext>
            </a:extLst>
          </p:cNvPr>
          <p:cNvSpPr/>
          <p:nvPr>
            <p:custDataLst>
              <p:tags r:id="rId26"/>
            </p:custDataLst>
          </p:nvPr>
        </p:nvSpPr>
        <p:spPr bwMode="auto">
          <a:xfrm>
            <a:off x="12703970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76C7699D-8263-4BC9-9D35-4FBE64D61550}" type="datetime'''''''''''''''’''''''''''''''''''''''''2''''''3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’23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1EAFD449-FC0F-52A1-0A94-DAF0148C9787}"/>
              </a:ext>
            </a:extLst>
          </p:cNvPr>
          <p:cNvSpPr/>
          <p:nvPr>
            <p:custDataLst>
              <p:tags r:id="rId27"/>
            </p:custDataLst>
          </p:nvPr>
        </p:nvSpPr>
        <p:spPr bwMode="auto">
          <a:xfrm>
            <a:off x="13246895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F5810261-C73A-4875-893F-E5F31F23E93F}" type="datetime'''''''''''''''''''''''’''''''2''''''''''''''''''''''4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’24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EE0EBD0E-470A-32B5-5034-E6EE90C4B814}"/>
              </a:ext>
            </a:extLst>
          </p:cNvPr>
          <p:cNvSpPr/>
          <p:nvPr>
            <p:custDataLst>
              <p:tags r:id="rId28"/>
            </p:custDataLst>
          </p:nvPr>
        </p:nvSpPr>
        <p:spPr bwMode="auto">
          <a:xfrm>
            <a:off x="13792200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7959F3D4-1618-419C-8E52-0640F999A505}" type="datetime'''''''''''''''''''''’''2''''''''''''''''''''''''5''''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’25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8C4E1EAC-519F-0A34-CF43-B7A982C71B53}"/>
              </a:ext>
            </a:extLst>
          </p:cNvPr>
          <p:cNvSpPr/>
          <p:nvPr>
            <p:custDataLst>
              <p:tags r:id="rId29"/>
            </p:custDataLst>
          </p:nvPr>
        </p:nvSpPr>
        <p:spPr bwMode="auto">
          <a:xfrm>
            <a:off x="14335125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B8B70D9F-351A-4DEE-979F-2C646EDF62C3}" type="datetime'''''''''''''''''''’26''''''''''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’26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412F7D78-CCCA-2A2E-F480-411F32BD156D}"/>
              </a:ext>
            </a:extLst>
          </p:cNvPr>
          <p:cNvSpPr/>
          <p:nvPr>
            <p:custDataLst>
              <p:tags r:id="rId30"/>
            </p:custDataLst>
          </p:nvPr>
        </p:nvSpPr>
        <p:spPr bwMode="auto">
          <a:xfrm>
            <a:off x="14878050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90CC3A18-89DD-41EA-822E-54ACD8E7A8B3}" type="datetime'''''''''''''''''''''''''''''''’''27''''''''''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’27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5CBE0F4D-56B1-7061-E124-D4D087D7FE0B}"/>
              </a:ext>
            </a:extLst>
          </p:cNvPr>
          <p:cNvSpPr/>
          <p:nvPr>
            <p:custDataLst>
              <p:tags r:id="rId31"/>
            </p:custDataLst>
          </p:nvPr>
        </p:nvSpPr>
        <p:spPr bwMode="auto">
          <a:xfrm>
            <a:off x="15420975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708FE5F2-3E84-4B70-990D-DB271E67740D}" type="datetime'''''''''''''''''’''''''''''''''2''''''''''''''''8''''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’28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E1240CCF-5B16-1B1C-6BA1-B231D3B8CC65}"/>
              </a:ext>
            </a:extLst>
          </p:cNvPr>
          <p:cNvSpPr/>
          <p:nvPr>
            <p:custDataLst>
              <p:tags r:id="rId32"/>
            </p:custDataLst>
          </p:nvPr>
        </p:nvSpPr>
        <p:spPr bwMode="auto">
          <a:xfrm>
            <a:off x="15966282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6AA46F32-88E2-4887-A1A5-D67FB1B5729F}" type="datetime'’''''''''''''''''''''''''2''''''''''''''''''''''''''''''9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’29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8DC438DA-435C-7946-32E9-5094605B2AE7}"/>
              </a:ext>
            </a:extLst>
          </p:cNvPr>
          <p:cNvSpPr/>
          <p:nvPr>
            <p:custDataLst>
              <p:tags r:id="rId33"/>
            </p:custDataLst>
          </p:nvPr>
        </p:nvSpPr>
        <p:spPr bwMode="auto">
          <a:xfrm>
            <a:off x="16509207" y="8479633"/>
            <a:ext cx="323850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D9D0D14E-E2E1-40C7-9660-13DF40A429B1}" type="datetime'''''''’''''''''''3''''''''''''''''''''0'''''''''''''''''''">
              <a:rPr lang="en-GB" altLang="en-US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’30</a:t>
            </a:fld>
            <a:endParaRPr lang="en-GB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E534CEC0-0C94-B8A4-C52F-816E46F49DB4}"/>
              </a:ext>
            </a:extLst>
          </p:cNvPr>
          <p:cNvCxnSpPr>
            <a:cxnSpLocks/>
          </p:cNvCxnSpPr>
          <p:nvPr/>
        </p:nvCxnSpPr>
        <p:spPr>
          <a:xfrm flipV="1">
            <a:off x="11795783" y="6693695"/>
            <a:ext cx="0" cy="1716882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Rectangle 276">
            <a:extLst>
              <a:ext uri="{FF2B5EF4-FFF2-40B4-BE49-F238E27FC236}">
                <a16:creationId xmlns:a16="http://schemas.microsoft.com/office/drawing/2014/main" id="{A71B198E-8115-FFBB-2DEE-8B56E1004FFC}"/>
              </a:ext>
            </a:extLst>
          </p:cNvPr>
          <p:cNvSpPr>
            <a:spLocks/>
          </p:cNvSpPr>
          <p:nvPr/>
        </p:nvSpPr>
        <p:spPr>
          <a:xfrm>
            <a:off x="11279226" y="6184108"/>
            <a:ext cx="1469232" cy="47148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b"/>
          <a:lstStyle/>
          <a:p>
            <a:r>
              <a:rPr lang="en-GB" sz="15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Mandates announced</a:t>
            </a:r>
          </a:p>
        </p:txBody>
      </p: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939C2D18-F0F7-8422-25C7-63A17C37C55B}"/>
              </a:ext>
            </a:extLst>
          </p:cNvPr>
          <p:cNvCxnSpPr>
            <a:cxnSpLocks/>
          </p:cNvCxnSpPr>
          <p:nvPr/>
        </p:nvCxnSpPr>
        <p:spPr>
          <a:xfrm flipV="1">
            <a:off x="12857240" y="6693695"/>
            <a:ext cx="0" cy="1716882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Rectangle 278">
            <a:extLst>
              <a:ext uri="{FF2B5EF4-FFF2-40B4-BE49-F238E27FC236}">
                <a16:creationId xmlns:a16="http://schemas.microsoft.com/office/drawing/2014/main" id="{78AA78C7-835C-8FD5-A70F-FDB7F1592B11}"/>
              </a:ext>
            </a:extLst>
          </p:cNvPr>
          <p:cNvSpPr>
            <a:spLocks/>
          </p:cNvSpPr>
          <p:nvPr/>
        </p:nvSpPr>
        <p:spPr>
          <a:xfrm>
            <a:off x="12410669" y="6184108"/>
            <a:ext cx="1469232" cy="47148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b"/>
          <a:lstStyle/>
          <a:p>
            <a:r>
              <a:rPr lang="en-GB" sz="15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Mandates adopted</a:t>
            </a: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1A64CBEF-9692-C24B-703A-232ADE119148}"/>
              </a:ext>
            </a:extLst>
          </p:cNvPr>
          <p:cNvSpPr>
            <a:spLocks/>
          </p:cNvSpPr>
          <p:nvPr/>
        </p:nvSpPr>
        <p:spPr>
          <a:xfrm>
            <a:off x="14652701" y="7927531"/>
            <a:ext cx="1824647" cy="47148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b"/>
          <a:lstStyle/>
          <a:p>
            <a:r>
              <a:rPr lang="en-GB" sz="1500" dirty="0">
                <a:solidFill>
                  <a:schemeClr val="accent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Capacity by commissioning year (cumulative)</a:t>
            </a: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75AC393B-2BC0-4510-EC52-3B7F8D1218B7}"/>
              </a:ext>
            </a:extLst>
          </p:cNvPr>
          <p:cNvSpPr>
            <a:spLocks/>
          </p:cNvSpPr>
          <p:nvPr/>
        </p:nvSpPr>
        <p:spPr>
          <a:xfrm>
            <a:off x="14822736" y="6129338"/>
            <a:ext cx="2055216" cy="47148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b"/>
          <a:lstStyle/>
          <a:p>
            <a:r>
              <a:rPr lang="en-GB" sz="1500" dirty="0">
                <a:solidFill>
                  <a:schemeClr val="accent6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Capacity by FID year (cumulative)</a:t>
            </a:r>
          </a:p>
        </p:txBody>
      </p:sp>
      <p:cxnSp>
        <p:nvCxnSpPr>
          <p:cNvPr id="282" name="Straight Arrow Connector 281">
            <a:extLst>
              <a:ext uri="{FF2B5EF4-FFF2-40B4-BE49-F238E27FC236}">
                <a16:creationId xmlns:a16="http://schemas.microsoft.com/office/drawing/2014/main" id="{BEF8CB1B-F3DE-BACB-5ACB-5D529AE684F2}"/>
              </a:ext>
            </a:extLst>
          </p:cNvPr>
          <p:cNvCxnSpPr>
            <a:cxnSpLocks/>
          </p:cNvCxnSpPr>
          <p:nvPr/>
        </p:nvCxnSpPr>
        <p:spPr>
          <a:xfrm>
            <a:off x="15056099" y="6605588"/>
            <a:ext cx="0" cy="238125"/>
          </a:xfrm>
          <a:prstGeom prst="straightConnector1">
            <a:avLst/>
          </a:prstGeom>
          <a:ln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Arrow Connector 282">
            <a:extLst>
              <a:ext uri="{FF2B5EF4-FFF2-40B4-BE49-F238E27FC236}">
                <a16:creationId xmlns:a16="http://schemas.microsoft.com/office/drawing/2014/main" id="{0ABE6442-195C-96AD-B3B1-6774831E13DA}"/>
              </a:ext>
            </a:extLst>
          </p:cNvPr>
          <p:cNvCxnSpPr>
            <a:cxnSpLocks/>
          </p:cNvCxnSpPr>
          <p:nvPr/>
        </p:nvCxnSpPr>
        <p:spPr>
          <a:xfrm flipH="1">
            <a:off x="14428865" y="8012907"/>
            <a:ext cx="261938" cy="0"/>
          </a:xfrm>
          <a:prstGeom prst="straightConnector1">
            <a:avLst/>
          </a:prstGeom>
          <a:ln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7B4B3D72-C1EB-2D7E-6E27-9B743A2F6813}"/>
              </a:ext>
            </a:extLst>
          </p:cNvPr>
          <p:cNvCxnSpPr>
            <a:cxnSpLocks/>
          </p:cNvCxnSpPr>
          <p:nvPr/>
        </p:nvCxnSpPr>
        <p:spPr>
          <a:xfrm flipV="1">
            <a:off x="13952382" y="6693695"/>
            <a:ext cx="0" cy="1716882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Rectangle 302">
            <a:extLst>
              <a:ext uri="{FF2B5EF4-FFF2-40B4-BE49-F238E27FC236}">
                <a16:creationId xmlns:a16="http://schemas.microsoft.com/office/drawing/2014/main" id="{0CB5A998-39F2-D6C5-C80B-A50B5927EEAB}"/>
              </a:ext>
            </a:extLst>
          </p:cNvPr>
          <p:cNvSpPr>
            <a:spLocks/>
          </p:cNvSpPr>
          <p:nvPr/>
        </p:nvSpPr>
        <p:spPr>
          <a:xfrm>
            <a:off x="13439195" y="6184108"/>
            <a:ext cx="1469232" cy="47148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b"/>
          <a:lstStyle/>
          <a:p>
            <a:r>
              <a:rPr lang="en-GB" sz="15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Adoption into local laws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A4F2C3-30DD-1577-52A1-1917C6212449}"/>
              </a:ext>
            </a:extLst>
          </p:cNvPr>
          <p:cNvCxnSpPr>
            <a:cxnSpLocks/>
          </p:cNvCxnSpPr>
          <p:nvPr/>
        </p:nvCxnSpPr>
        <p:spPr>
          <a:xfrm>
            <a:off x="1705068" y="7195296"/>
            <a:ext cx="6033879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ADA1C8C-052E-1297-8FB2-8243356B82B4}"/>
              </a:ext>
            </a:extLst>
          </p:cNvPr>
          <p:cNvSpPr>
            <a:spLocks/>
          </p:cNvSpPr>
          <p:nvPr/>
        </p:nvSpPr>
        <p:spPr>
          <a:xfrm>
            <a:off x="5920699" y="6898299"/>
            <a:ext cx="1890218" cy="2864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GB" sz="15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Target 2030: 2.8 Mt       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EA803E27-230F-A196-21F4-0A4604D815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734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9040E165-CCE4-9707-FE3A-52675075AFE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06" imgH="605" progId="TCLayout.ActiveDocument.1">
                  <p:embed/>
                </p:oleObj>
              </mc:Choice>
              <mc:Fallback>
                <p:oleObj name="think-cell Slide" r:id="rId3" imgW="606" imgH="60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040E165-CCE4-9707-FE3A-52675075AF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9E55F1-AB75-92E2-792B-2CF6280314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Report objectives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517322C-45A4-519D-0A4C-E41FF65DF9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D296FBE-0133-D851-FA67-166C1DCD51B9}"/>
              </a:ext>
            </a:extLst>
          </p:cNvPr>
          <p:cNvGraphicFramePr>
            <a:graphicFrameLocks noGrp="1"/>
          </p:cNvGraphicFramePr>
          <p:nvPr/>
        </p:nvGraphicFramePr>
        <p:xfrm>
          <a:off x="539715" y="3732661"/>
          <a:ext cx="10055580" cy="2948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5580">
                  <a:extLst>
                    <a:ext uri="{9D8B030D-6E8A-4147-A177-3AD203B41FA5}">
                      <a16:colId xmlns:a16="http://schemas.microsoft.com/office/drawing/2014/main" val="3879535003"/>
                    </a:ext>
                  </a:extLst>
                </a:gridCol>
              </a:tblGrid>
              <a:tr h="9829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>
                          <a:solidFill>
                            <a:schemeClr val="tx1"/>
                          </a:solidFill>
                        </a:rPr>
                        <a:t>Why</a:t>
                      </a:r>
                      <a:r>
                        <a:rPr lang="en-GB" sz="30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3000" b="0">
                          <a:solidFill>
                            <a:schemeClr val="tx1"/>
                          </a:solidFill>
                        </a:rPr>
                        <a:t>additional demand creation is necessary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781349"/>
                  </a:ext>
                </a:extLst>
              </a:tr>
              <a:tr h="9829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GB" sz="3000">
                          <a:solidFill>
                            <a:schemeClr val="tx1"/>
                          </a:solidFill>
                        </a:rPr>
                        <a:t> could be a conceptual architecture of demand mandates</a:t>
                      </a:r>
                    </a:p>
                  </a:txBody>
                  <a:tcPr marL="137160" marR="137160" marT="68580" marB="68580" anchor="ctr">
                    <a:solidFill>
                      <a:srgbClr val="A4D1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938662"/>
                  </a:ext>
                </a:extLst>
              </a:tr>
              <a:tr h="982925">
                <a:tc>
                  <a:txBody>
                    <a:bodyPr/>
                    <a:lstStyle/>
                    <a:p>
                      <a:r>
                        <a:rPr lang="en-US" sz="3000" b="1"/>
                        <a:t>How</a:t>
                      </a:r>
                      <a:r>
                        <a:rPr lang="en-US" sz="3000"/>
                        <a:t> could the mandates be implemented</a:t>
                      </a:r>
                      <a:endParaRPr lang="en-GB" sz="30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11159"/>
                  </a:ext>
                </a:extLst>
              </a:tr>
            </a:tbl>
          </a:graphicData>
        </a:graphic>
      </p:graphicFrame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2AE92EC8-CFC5-25BD-05FB-026D509821A7}"/>
              </a:ext>
            </a:extLst>
          </p:cNvPr>
          <p:cNvSpPr txBox="1">
            <a:spLocks/>
          </p:cNvSpPr>
          <p:nvPr/>
        </p:nvSpPr>
        <p:spPr>
          <a:xfrm>
            <a:off x="540263" y="598156"/>
            <a:ext cx="17177522" cy="76211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ptos" panose="020B0004020202020204" pitchFamily="34" charset="0"/>
                <a:ea typeface="Open Sans" panose="020B0606030504020204" pitchFamily="34" charset="0"/>
                <a:cs typeface="Calibri" panose="020F0502020204030204" pitchFamily="34" charset="0"/>
                <a:sym typeface="Aptos" panose="020B00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30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909274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hink-cell data - do not delete" hidden="1">
            <a:extLst>
              <a:ext uri="{FF2B5EF4-FFF2-40B4-BE49-F238E27FC236}">
                <a16:creationId xmlns:a16="http://schemas.microsoft.com/office/drawing/2014/main" id="{9C2CEEA3-6AC4-08D1-432D-B475A24DAE7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06" imgH="605" progId="TCLayout.ActiveDocument.1">
                  <p:embed/>
                </p:oleObj>
              </mc:Choice>
              <mc:Fallback>
                <p:oleObj name="think-cell Slide" r:id="rId4" imgW="606" imgH="605" progId="TCLayout.ActiveDocument.1">
                  <p:embed/>
                  <p:pic>
                    <p:nvPicPr>
                      <p:cNvPr id="3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C2CEEA3-6AC4-08D1-432D-B475A24DAE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6B53B6-B136-FD10-FCCB-5D602E1313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Demand mandates to be designed with clear principles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FDF7E3-5CF1-E7CC-0805-C1FCAC008285}"/>
              </a:ext>
            </a:extLst>
          </p:cNvPr>
          <p:cNvSpPr>
            <a:spLocks/>
          </p:cNvSpPr>
          <p:nvPr/>
        </p:nvSpPr>
        <p:spPr>
          <a:xfrm>
            <a:off x="539714" y="1915322"/>
            <a:ext cx="17177522" cy="608010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r>
              <a:rPr lang="en-GB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Proposed principles for demand mandate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8C6973E-8D9A-E601-75E2-47735C9FD5FC}"/>
              </a:ext>
            </a:extLst>
          </p:cNvPr>
          <p:cNvGraphicFramePr>
            <a:graphicFrameLocks noGrp="1"/>
          </p:cNvGraphicFramePr>
          <p:nvPr/>
        </p:nvGraphicFramePr>
        <p:xfrm>
          <a:off x="780173" y="3133854"/>
          <a:ext cx="16635372" cy="4019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8843">
                  <a:extLst>
                    <a:ext uri="{9D8B030D-6E8A-4147-A177-3AD203B41FA5}">
                      <a16:colId xmlns:a16="http://schemas.microsoft.com/office/drawing/2014/main" val="3891224597"/>
                    </a:ext>
                  </a:extLst>
                </a:gridCol>
                <a:gridCol w="4158843">
                  <a:extLst>
                    <a:ext uri="{9D8B030D-6E8A-4147-A177-3AD203B41FA5}">
                      <a16:colId xmlns:a16="http://schemas.microsoft.com/office/drawing/2014/main" val="1826998157"/>
                    </a:ext>
                  </a:extLst>
                </a:gridCol>
                <a:gridCol w="4158843">
                  <a:extLst>
                    <a:ext uri="{9D8B030D-6E8A-4147-A177-3AD203B41FA5}">
                      <a16:colId xmlns:a16="http://schemas.microsoft.com/office/drawing/2014/main" val="1179164361"/>
                    </a:ext>
                  </a:extLst>
                </a:gridCol>
                <a:gridCol w="4158843">
                  <a:extLst>
                    <a:ext uri="{9D8B030D-6E8A-4147-A177-3AD203B41FA5}">
                      <a16:colId xmlns:a16="http://schemas.microsoft.com/office/drawing/2014/main" val="2171781913"/>
                    </a:ext>
                  </a:extLst>
                </a:gridCol>
              </a:tblGrid>
              <a:tr h="10496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Scale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Effectiveness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noProof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Feasibility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noProof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Competitiveness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62143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Mandate should target a material </a:t>
                      </a:r>
                      <a:br>
                        <a:rPr lang="en-GB" sz="18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share of emissions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Mandate should stimulate actionable demand and supply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Mandate should be implemented and enforced at reasonable cost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Mandate should maintain a level playing field for EU producers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901067"/>
                  </a:ext>
                </a:extLst>
              </a:tr>
              <a:tr h="2146662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Applies to products with significant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EU industrial emissions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Targets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main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sources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 of lifecycle emissions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5000" marR="54000" marT="70200" marB="702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Applies where</a:t>
                      </a:r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 consumers cannot bypass 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the mandate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800" b="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Producers are technically and economically </a:t>
                      </a:r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able to scale 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supply</a:t>
                      </a:r>
                    </a:p>
                  </a:txBody>
                  <a:tcPr marL="135000" marR="54000" marT="70200" marB="702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Adds marginal reporting or tracking </a:t>
                      </a: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costs for companies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Targets a manageable number of products and companies</a:t>
                      </a:r>
                    </a:p>
                  </a:txBody>
                  <a:tcPr marL="135000" marR="54000" marT="70200" marB="702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Importers are held to the same standards 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as EU producers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Green premiums paid by EU citizens are used on </a:t>
                      </a: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investments in EU</a:t>
                      </a:r>
                    </a:p>
                  </a:txBody>
                  <a:tcPr marL="135000" marR="54000" marT="70200" marB="702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479018"/>
                  </a:ext>
                </a:extLst>
              </a:tr>
            </a:tbl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id="{3D9B4A9B-AE92-7C8C-8AA8-7AEF75C02D41}"/>
              </a:ext>
            </a:extLst>
          </p:cNvPr>
          <p:cNvSpPr>
            <a:spLocks/>
          </p:cNvSpPr>
          <p:nvPr/>
        </p:nvSpPr>
        <p:spPr>
          <a:xfrm>
            <a:off x="851850" y="5404341"/>
            <a:ext cx="216000" cy="216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Wingdings 2" panose="05020102010507070707" pitchFamily="18" charset="2"/>
              </a:rPr>
              <a:t></a:t>
            </a:r>
            <a:endParaRPr lang="en-GB" sz="1500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FBB5FA5-BD45-5CFD-4302-046E48D6CA91}"/>
              </a:ext>
            </a:extLst>
          </p:cNvPr>
          <p:cNvSpPr>
            <a:spLocks/>
          </p:cNvSpPr>
          <p:nvPr/>
        </p:nvSpPr>
        <p:spPr>
          <a:xfrm>
            <a:off x="13321980" y="5404341"/>
            <a:ext cx="216000" cy="216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Wingdings 2" panose="05020102010507070707" pitchFamily="18" charset="2"/>
              </a:rPr>
              <a:t></a:t>
            </a:r>
            <a:endParaRPr lang="en-GB" sz="1500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7011C68-713B-CBB6-831E-0FC760D1B928}"/>
              </a:ext>
            </a:extLst>
          </p:cNvPr>
          <p:cNvSpPr>
            <a:spLocks/>
          </p:cNvSpPr>
          <p:nvPr/>
        </p:nvSpPr>
        <p:spPr>
          <a:xfrm>
            <a:off x="5008560" y="5404341"/>
            <a:ext cx="216000" cy="216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Wingdings 2" panose="05020102010507070707" pitchFamily="18" charset="2"/>
              </a:rPr>
              <a:t></a:t>
            </a:r>
            <a:endParaRPr lang="en-GB" sz="1500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F926FA3-3779-77C1-5B32-97675F0B7DE5}"/>
              </a:ext>
            </a:extLst>
          </p:cNvPr>
          <p:cNvSpPr>
            <a:spLocks/>
          </p:cNvSpPr>
          <p:nvPr/>
        </p:nvSpPr>
        <p:spPr>
          <a:xfrm>
            <a:off x="9165269" y="5404341"/>
            <a:ext cx="216000" cy="216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Wingdings 2" panose="05020102010507070707" pitchFamily="18" charset="2"/>
              </a:rPr>
              <a:t></a:t>
            </a:r>
            <a:endParaRPr lang="en-GB" sz="1500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83E4E8E-8C8E-9922-D141-82785FA9EAE6}"/>
              </a:ext>
            </a:extLst>
          </p:cNvPr>
          <p:cNvSpPr>
            <a:spLocks/>
          </p:cNvSpPr>
          <p:nvPr/>
        </p:nvSpPr>
        <p:spPr>
          <a:xfrm>
            <a:off x="851850" y="6228210"/>
            <a:ext cx="216000" cy="216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Wingdings 2" panose="05020102010507070707" pitchFamily="18" charset="2"/>
              </a:rPr>
              <a:t></a:t>
            </a:r>
            <a:endParaRPr lang="en-GB" sz="1500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756BADE-4FCD-A320-F9E5-15D819968DFD}"/>
              </a:ext>
            </a:extLst>
          </p:cNvPr>
          <p:cNvSpPr>
            <a:spLocks/>
          </p:cNvSpPr>
          <p:nvPr/>
        </p:nvSpPr>
        <p:spPr>
          <a:xfrm>
            <a:off x="13321980" y="6228210"/>
            <a:ext cx="216000" cy="216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Wingdings 2" panose="05020102010507070707" pitchFamily="18" charset="2"/>
              </a:rPr>
              <a:t></a:t>
            </a:r>
            <a:endParaRPr lang="en-GB" sz="1500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9DB8DA9-E63B-E110-E1C6-EC7DAE46C383}"/>
              </a:ext>
            </a:extLst>
          </p:cNvPr>
          <p:cNvSpPr>
            <a:spLocks/>
          </p:cNvSpPr>
          <p:nvPr/>
        </p:nvSpPr>
        <p:spPr>
          <a:xfrm>
            <a:off x="5008560" y="6228210"/>
            <a:ext cx="216000" cy="216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Wingdings 2" panose="05020102010507070707" pitchFamily="18" charset="2"/>
              </a:rPr>
              <a:t></a:t>
            </a:r>
            <a:endParaRPr lang="en-GB" sz="1500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E89E6-9BE3-A56E-4D06-56DB2BDDA54A}"/>
              </a:ext>
            </a:extLst>
          </p:cNvPr>
          <p:cNvSpPr>
            <a:spLocks/>
          </p:cNvSpPr>
          <p:nvPr/>
        </p:nvSpPr>
        <p:spPr>
          <a:xfrm>
            <a:off x="9165269" y="6228210"/>
            <a:ext cx="216000" cy="216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Wingdings 2" panose="05020102010507070707" pitchFamily="18" charset="2"/>
              </a:rPr>
              <a:t></a:t>
            </a:r>
            <a:endParaRPr lang="en-GB" sz="1500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F87AF6-478E-A29B-CD3D-01DAF60912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720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think-cell data - do not delete" hidden="1">
            <a:extLst>
              <a:ext uri="{FF2B5EF4-FFF2-40B4-BE49-F238E27FC236}">
                <a16:creationId xmlns:a16="http://schemas.microsoft.com/office/drawing/2014/main" id="{A69B25A8-6D03-5039-7DFE-9F9057883B6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06" imgH="605" progId="TCLayout.ActiveDocument.1">
                  <p:embed/>
                </p:oleObj>
              </mc:Choice>
              <mc:Fallback>
                <p:oleObj name="think-cell Slide" r:id="rId4" imgW="606" imgH="605" progId="TCLayout.ActiveDocument.1">
                  <p:embed/>
                  <p:pic>
                    <p:nvPicPr>
                      <p:cNvPr id="4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69B25A8-6D03-5039-7DFE-9F9057883B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C46E8E-33AD-C0AA-84A9-CF30772BE6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Five key choices must made to design a demand mandate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8DDDC2-510F-5717-7898-AD4A47A5F738}"/>
              </a:ext>
            </a:extLst>
          </p:cNvPr>
          <p:cNvSpPr>
            <a:spLocks/>
          </p:cNvSpPr>
          <p:nvPr/>
        </p:nvSpPr>
        <p:spPr>
          <a:xfrm>
            <a:off x="539715" y="1915322"/>
            <a:ext cx="14982783" cy="73763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r>
              <a:rPr lang="en-GB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Proposed demand mandate design framework (key choices)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19DD14D7-F6C1-B1BC-C2B3-A336B56AD81C}"/>
              </a:ext>
            </a:extLst>
          </p:cNvPr>
          <p:cNvGraphicFramePr>
            <a:graphicFrameLocks noGrp="1"/>
          </p:cNvGraphicFramePr>
          <p:nvPr/>
        </p:nvGraphicFramePr>
        <p:xfrm>
          <a:off x="780172" y="2421254"/>
          <a:ext cx="13738938" cy="6764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2656">
                  <a:extLst>
                    <a:ext uri="{9D8B030D-6E8A-4147-A177-3AD203B41FA5}">
                      <a16:colId xmlns:a16="http://schemas.microsoft.com/office/drawing/2014/main" val="3891224597"/>
                    </a:ext>
                  </a:extLst>
                </a:gridCol>
                <a:gridCol w="2495738">
                  <a:extLst>
                    <a:ext uri="{9D8B030D-6E8A-4147-A177-3AD203B41FA5}">
                      <a16:colId xmlns:a16="http://schemas.microsoft.com/office/drawing/2014/main" val="3326840109"/>
                    </a:ext>
                  </a:extLst>
                </a:gridCol>
                <a:gridCol w="8920544">
                  <a:extLst>
                    <a:ext uri="{9D8B030D-6E8A-4147-A177-3AD203B41FA5}">
                      <a16:colId xmlns:a16="http://schemas.microsoft.com/office/drawing/2014/main" val="4149267647"/>
                    </a:ext>
                  </a:extLst>
                </a:gridCol>
              </a:tblGrid>
              <a:tr h="4061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kern="1200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Design choices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Choices</a:t>
                      </a:r>
                      <a:endParaRPr lang="en-GB" sz="1500" b="1" noProof="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Criteria to design a specific demand mandate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621434"/>
                  </a:ext>
                </a:extLst>
              </a:tr>
              <a:tr h="1271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MARKETS AND PRODUCTS</a:t>
                      </a:r>
                    </a:p>
                  </a:txBody>
                  <a:tcPr marL="486000" marR="135000" marT="70200" marB="702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Sector-specific</a:t>
                      </a:r>
                      <a:br>
                        <a:rPr lang="en-US" sz="1500" b="0" i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US" sz="1500" b="0" i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(explored later)</a:t>
                      </a:r>
                      <a:endParaRPr lang="en-GB" sz="1500" b="0" i="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5000" marR="135000" marT="70200" marB="702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Where the </a:t>
                      </a: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consumption</a:t>
                      </a: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 (and emissions) is the highest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Where </a:t>
                      </a: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products</a:t>
                      </a: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 are relatively </a:t>
                      </a: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similar</a:t>
                      </a: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, so mandates do not require many variations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Where there are </a:t>
                      </a: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barriers to import </a:t>
                      </a: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(e.g., high transport cost) so EU producers can compete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500" b="0" i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Preference for products where heavy industry inputs account for large share of emissions</a:t>
                      </a:r>
                    </a:p>
                  </a:txBody>
                  <a:tcPr marL="270000" marR="135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615889"/>
                  </a:ext>
                </a:extLst>
              </a:tr>
              <a:tr h="1271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MANDATE</a:t>
                      </a:r>
                      <a:b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HOLDERS</a:t>
                      </a:r>
                    </a:p>
                  </a:txBody>
                  <a:tcPr marL="486000" marR="135000" marT="70200" marB="702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000" b="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80000" marR="90000" marT="46800" marB="468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Companies that are </a:t>
                      </a: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concentrated</a:t>
                      </a: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 (small number accounts for large share of volume)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Companies that are </a:t>
                      </a: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close to end-users </a:t>
                      </a: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(to avoid circumvention, spread cost)</a:t>
                      </a:r>
                    </a:p>
                  </a:txBody>
                  <a:tcPr marL="270000" marR="135000" marT="70200" marB="702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161438"/>
                  </a:ext>
                </a:extLst>
              </a:tr>
              <a:tr h="1271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MANDATED</a:t>
                      </a:r>
                      <a:b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METRICS</a:t>
                      </a:r>
                    </a:p>
                  </a:txBody>
                  <a:tcPr marL="486000" marR="135000" marT="70200" marB="702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500" b="0" i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Lifecycle emissions</a:t>
                      </a:r>
                      <a:br>
                        <a:rPr lang="en-US" sz="1500" b="0" i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US" sz="1500" b="0" i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Production emissions</a:t>
                      </a:r>
                      <a:br>
                        <a:rPr lang="en-US" sz="1500" b="0" i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US" sz="1500" b="0" i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Production technology</a:t>
                      </a:r>
                      <a:br>
                        <a:rPr lang="en-US" sz="1500" b="0" i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US" sz="1500" b="0" i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Specific feedstock</a:t>
                      </a:r>
                      <a:endParaRPr lang="en-GB" sz="1500" b="0" i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5000" marR="135000" marT="70200" marB="702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Metrics that address </a:t>
                      </a: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main sources of lifecycle emission</a:t>
                      </a:r>
                      <a:r>
                        <a:rPr lang="en-GB" sz="1500" b="1" i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</a:t>
                      </a:r>
                      <a:endParaRPr lang="en-GB" sz="1500" b="0" i="1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500" b="0" i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Emissions and solutions </a:t>
                      </a:r>
                      <a:r>
                        <a:rPr lang="en-GB" sz="1500" b="1" i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complementary to existing mandates</a:t>
                      </a:r>
                    </a:p>
                  </a:txBody>
                  <a:tcPr marL="270000" marR="135000" marT="70200" marB="702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027754"/>
                  </a:ext>
                </a:extLst>
              </a:tr>
              <a:tr h="1271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COMPLIANCE</a:t>
                      </a:r>
                      <a:b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MECHANISMS</a:t>
                      </a:r>
                    </a:p>
                  </a:txBody>
                  <a:tcPr marL="486000" marR="135000" marT="70200" marB="702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500" b="0" i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Product tracking</a:t>
                      </a:r>
                      <a:br>
                        <a:rPr lang="en-US" sz="1500" b="0" i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US" sz="1500" b="0" i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Mass-balance</a:t>
                      </a:r>
                      <a:br>
                        <a:rPr lang="en-US" sz="1500" b="0" i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US" sz="1500" b="0" i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Book-and-claim</a:t>
                      </a:r>
                      <a:endParaRPr lang="en-GB" sz="1500" b="0" i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5000" marR="135000" marT="70200" marB="702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 model that </a:t>
                      </a: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minimizes burden </a:t>
                      </a: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on production, supply chains, and enforcement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 model that most directly </a:t>
                      </a: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supports sustainable investments</a:t>
                      </a:r>
                    </a:p>
                  </a:txBody>
                  <a:tcPr marL="270000" marR="135000" marT="70200" marB="702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142727"/>
                  </a:ext>
                </a:extLst>
              </a:tr>
              <a:tr h="1271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ACCESS AND </a:t>
                      </a:r>
                      <a:b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ORIGIN REQUIREMENTS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Limited focus</a:t>
                      </a:r>
                    </a:p>
                  </a:txBody>
                  <a:tcPr marL="486000" marR="135000" marT="70200" marB="702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9000">
                          <a:schemeClr val="bg1">
                            <a:lumMod val="75000"/>
                          </a:schemeClr>
                        </a:gs>
                        <a:gs pos="48000">
                          <a:schemeClr val="accent6"/>
                        </a:gs>
                      </a:gsLst>
                      <a:lin ang="4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500" b="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5000" marR="135000" marT="70200" marB="702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Stimulate </a:t>
                      </a: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healthy competition</a:t>
                      </a: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, helping supply emerge quickly and at acceptable cost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Ensure EU producers and importers have the </a:t>
                      </a: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same basis of competition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Is </a:t>
                      </a: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aligned with free trade rules</a:t>
                      </a:r>
                    </a:p>
                  </a:txBody>
                  <a:tcPr marL="270000" marR="135000" marT="70200" marB="702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891717"/>
                  </a:ext>
                </a:extLst>
              </a:tr>
            </a:tbl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01CB468B-9892-30AB-8F60-3F61B2890708}"/>
              </a:ext>
            </a:extLst>
          </p:cNvPr>
          <p:cNvSpPr>
            <a:spLocks/>
          </p:cNvSpPr>
          <p:nvPr/>
        </p:nvSpPr>
        <p:spPr>
          <a:xfrm>
            <a:off x="880947" y="3320387"/>
            <a:ext cx="274320" cy="274320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US" sz="15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</a:t>
            </a:r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B943F78-9C1B-0289-C9D8-D62623D2DA78}"/>
              </a:ext>
            </a:extLst>
          </p:cNvPr>
          <p:cNvSpPr>
            <a:spLocks/>
          </p:cNvSpPr>
          <p:nvPr/>
        </p:nvSpPr>
        <p:spPr>
          <a:xfrm>
            <a:off x="880947" y="4564161"/>
            <a:ext cx="274320" cy="274320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US" sz="15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</a:t>
            </a:r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8859F7-3EC8-9861-53FE-722A75F25B6B}"/>
              </a:ext>
            </a:extLst>
          </p:cNvPr>
          <p:cNvSpPr>
            <a:spLocks/>
          </p:cNvSpPr>
          <p:nvPr/>
        </p:nvSpPr>
        <p:spPr>
          <a:xfrm>
            <a:off x="880947" y="5893113"/>
            <a:ext cx="274320" cy="274320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US" sz="15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3</a:t>
            </a:r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6701C99-DE78-085B-DD21-22E6B4CEC950}"/>
              </a:ext>
            </a:extLst>
          </p:cNvPr>
          <p:cNvSpPr>
            <a:spLocks/>
          </p:cNvSpPr>
          <p:nvPr/>
        </p:nvSpPr>
        <p:spPr>
          <a:xfrm>
            <a:off x="880947" y="7140852"/>
            <a:ext cx="274320" cy="274320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4</a:t>
            </a:r>
            <a:endParaRPr lang="en-GB" sz="15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2FA0940-43E3-6A7D-5DB5-6A76971F80B7}"/>
              </a:ext>
            </a:extLst>
          </p:cNvPr>
          <p:cNvSpPr/>
          <p:nvPr/>
        </p:nvSpPr>
        <p:spPr>
          <a:xfrm>
            <a:off x="880947" y="8426007"/>
            <a:ext cx="274320" cy="274320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5</a:t>
            </a:r>
            <a:endParaRPr lang="en-GB" sz="15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A432205-DB48-BC53-A901-ADF2FC033C21}"/>
              </a:ext>
            </a:extLst>
          </p:cNvPr>
          <p:cNvSpPr>
            <a:spLocks/>
          </p:cNvSpPr>
          <p:nvPr/>
        </p:nvSpPr>
        <p:spPr>
          <a:xfrm>
            <a:off x="5767706" y="2884863"/>
            <a:ext cx="260604" cy="260604"/>
          </a:xfrm>
          <a:prstGeom prst="ellipse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1.1</a:t>
            </a:r>
            <a:endParaRPr lang="en-GB" sz="1050" b="1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CA4CECF-ECBE-6E02-4F45-137A96BF4981}"/>
              </a:ext>
            </a:extLst>
          </p:cNvPr>
          <p:cNvSpPr>
            <a:spLocks/>
          </p:cNvSpPr>
          <p:nvPr/>
        </p:nvSpPr>
        <p:spPr>
          <a:xfrm>
            <a:off x="5767706" y="3179781"/>
            <a:ext cx="260604" cy="260604"/>
          </a:xfrm>
          <a:prstGeom prst="ellipse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b="1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1.2</a:t>
            </a:r>
            <a:endParaRPr lang="en-GB" sz="1050" b="1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E786291-61DE-0263-48E5-14FFE2D6A12D}"/>
              </a:ext>
            </a:extLst>
          </p:cNvPr>
          <p:cNvSpPr>
            <a:spLocks/>
          </p:cNvSpPr>
          <p:nvPr/>
        </p:nvSpPr>
        <p:spPr>
          <a:xfrm>
            <a:off x="5767706" y="3474698"/>
            <a:ext cx="260604" cy="260604"/>
          </a:xfrm>
          <a:prstGeom prst="ellipse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1.3</a:t>
            </a:r>
            <a:endParaRPr lang="en-GB" sz="1050" b="1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FB59B7-A7E3-AC7E-0888-969D1D6FE2E0}"/>
              </a:ext>
            </a:extLst>
          </p:cNvPr>
          <p:cNvSpPr>
            <a:spLocks/>
          </p:cNvSpPr>
          <p:nvPr/>
        </p:nvSpPr>
        <p:spPr>
          <a:xfrm>
            <a:off x="5767706" y="4459217"/>
            <a:ext cx="260604" cy="260604"/>
          </a:xfrm>
          <a:prstGeom prst="ellipse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2.1</a:t>
            </a:r>
            <a:endParaRPr lang="en-GB" sz="1050" b="1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68383F4-86BC-96E3-4569-D321B3DC3CFF}"/>
              </a:ext>
            </a:extLst>
          </p:cNvPr>
          <p:cNvSpPr>
            <a:spLocks/>
          </p:cNvSpPr>
          <p:nvPr/>
        </p:nvSpPr>
        <p:spPr>
          <a:xfrm>
            <a:off x="5767706" y="4752965"/>
            <a:ext cx="260604" cy="260604"/>
          </a:xfrm>
          <a:prstGeom prst="ellipse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2.2</a:t>
            </a:r>
            <a:endParaRPr lang="en-GB" sz="1050" b="1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0A7A320-94A2-6DD1-13B9-E06F16592A8E}"/>
              </a:ext>
            </a:extLst>
          </p:cNvPr>
          <p:cNvSpPr>
            <a:spLocks/>
          </p:cNvSpPr>
          <p:nvPr/>
        </p:nvSpPr>
        <p:spPr>
          <a:xfrm>
            <a:off x="5767706" y="5719125"/>
            <a:ext cx="260604" cy="260604"/>
          </a:xfrm>
          <a:prstGeom prst="ellipse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3.1</a:t>
            </a:r>
            <a:endParaRPr lang="en-GB" sz="1050" b="1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41D2863-5D01-9D74-1574-6FB860D85DB3}"/>
              </a:ext>
            </a:extLst>
          </p:cNvPr>
          <p:cNvSpPr>
            <a:spLocks/>
          </p:cNvSpPr>
          <p:nvPr/>
        </p:nvSpPr>
        <p:spPr>
          <a:xfrm>
            <a:off x="5767706" y="6014231"/>
            <a:ext cx="260604" cy="260604"/>
          </a:xfrm>
          <a:prstGeom prst="ellipse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3.2</a:t>
            </a:r>
            <a:endParaRPr lang="en-GB" sz="1050" b="1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EA3D3CD-E686-6A85-5E1A-2914B7B9451A}"/>
              </a:ext>
            </a:extLst>
          </p:cNvPr>
          <p:cNvSpPr>
            <a:spLocks/>
          </p:cNvSpPr>
          <p:nvPr/>
        </p:nvSpPr>
        <p:spPr>
          <a:xfrm>
            <a:off x="5767706" y="6966105"/>
            <a:ext cx="260604" cy="260604"/>
          </a:xfrm>
          <a:prstGeom prst="ellipse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4.1</a:t>
            </a:r>
            <a:endParaRPr lang="en-GB" sz="1050" b="1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7920C71-E306-B07C-6083-4C862B4A115C}"/>
              </a:ext>
            </a:extLst>
          </p:cNvPr>
          <p:cNvSpPr>
            <a:spLocks/>
          </p:cNvSpPr>
          <p:nvPr/>
        </p:nvSpPr>
        <p:spPr>
          <a:xfrm>
            <a:off x="5767706" y="7273043"/>
            <a:ext cx="260604" cy="260604"/>
          </a:xfrm>
          <a:prstGeom prst="ellipse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4.2</a:t>
            </a:r>
            <a:endParaRPr lang="en-GB" sz="1050" b="1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BC19F48-0DA7-0CEE-3A4C-7480445AA8E1}"/>
              </a:ext>
            </a:extLst>
          </p:cNvPr>
          <p:cNvSpPr>
            <a:spLocks/>
          </p:cNvSpPr>
          <p:nvPr/>
        </p:nvSpPr>
        <p:spPr>
          <a:xfrm>
            <a:off x="5767706" y="3782598"/>
            <a:ext cx="260604" cy="26060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050" b="1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1C4575D-4B15-8614-4229-7A93E23A8910}"/>
              </a:ext>
            </a:extLst>
          </p:cNvPr>
          <p:cNvSpPr>
            <a:spLocks/>
          </p:cNvSpPr>
          <p:nvPr/>
        </p:nvSpPr>
        <p:spPr>
          <a:xfrm>
            <a:off x="5767706" y="8121174"/>
            <a:ext cx="260604" cy="260604"/>
          </a:xfrm>
          <a:prstGeom prst="ellipse">
            <a:avLst/>
          </a:prstGeom>
          <a:solidFill>
            <a:srgbClr val="BFBFB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b="1" dirty="0">
                <a:solidFill>
                  <a:schemeClr val="tx2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5.1</a:t>
            </a:r>
            <a:endParaRPr lang="en-GB" sz="1050" b="1" dirty="0">
              <a:solidFill>
                <a:schemeClr val="tx2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A355CF-10A8-A384-39DD-99DA456DA149}"/>
              </a:ext>
            </a:extLst>
          </p:cNvPr>
          <p:cNvSpPr>
            <a:spLocks/>
          </p:cNvSpPr>
          <p:nvPr/>
        </p:nvSpPr>
        <p:spPr>
          <a:xfrm>
            <a:off x="5767706" y="8414034"/>
            <a:ext cx="260604" cy="260604"/>
          </a:xfrm>
          <a:prstGeom prst="ellipse">
            <a:avLst/>
          </a:prstGeom>
          <a:solidFill>
            <a:srgbClr val="BFBFB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b="1" dirty="0">
                <a:solidFill>
                  <a:schemeClr val="tx2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5.2</a:t>
            </a:r>
            <a:endParaRPr lang="en-GB" sz="1050" b="1" dirty="0">
              <a:solidFill>
                <a:schemeClr val="tx2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B168C47-E8D8-B16D-083D-4C318E107A8C}"/>
              </a:ext>
            </a:extLst>
          </p:cNvPr>
          <p:cNvSpPr>
            <a:spLocks/>
          </p:cNvSpPr>
          <p:nvPr/>
        </p:nvSpPr>
        <p:spPr>
          <a:xfrm>
            <a:off x="5767706" y="8706894"/>
            <a:ext cx="260604" cy="260604"/>
          </a:xfrm>
          <a:prstGeom prst="ellipse">
            <a:avLst/>
          </a:prstGeom>
          <a:solidFill>
            <a:srgbClr val="BFBFB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b="1" dirty="0">
                <a:solidFill>
                  <a:schemeClr val="tx2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5.3</a:t>
            </a:r>
            <a:endParaRPr lang="en-GB" sz="1050" b="1" dirty="0">
              <a:solidFill>
                <a:schemeClr val="tx2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DC6063-4383-4C8E-3805-E08DFAD66B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158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think-cell data - do not delete" hidden="1">
            <a:extLst>
              <a:ext uri="{FF2B5EF4-FFF2-40B4-BE49-F238E27FC236}">
                <a16:creationId xmlns:a16="http://schemas.microsoft.com/office/drawing/2014/main" id="{7CBE743A-BCDB-4A87-AA5A-391901461BC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5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CBE743A-BCDB-4A87-AA5A-391901461B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DC86CCC-F9FE-C81F-E40A-19A92094AEB8}"/>
              </a:ext>
            </a:extLst>
          </p:cNvPr>
          <p:cNvSpPr>
            <a:spLocks/>
          </p:cNvSpPr>
          <p:nvPr/>
        </p:nvSpPr>
        <p:spPr>
          <a:xfrm>
            <a:off x="540264" y="1915319"/>
            <a:ext cx="17172432" cy="726202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r>
              <a:rPr lang="en-GB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Finished chemicals end-market selection for demand mandate (2023)</a:t>
            </a:r>
            <a:endParaRPr lang="en-GB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r>
              <a:rPr lang="en-GB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&gt;&gt;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88EAFC3-D6C7-94CD-CD6D-0D65D45B1347}"/>
              </a:ext>
            </a:extLst>
          </p:cNvPr>
          <p:cNvGraphicFramePr>
            <a:graphicFrameLocks noGrp="1"/>
          </p:cNvGraphicFramePr>
          <p:nvPr/>
        </p:nvGraphicFramePr>
        <p:xfrm>
          <a:off x="688599" y="2324358"/>
          <a:ext cx="16908031" cy="604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080">
                  <a:extLst>
                    <a:ext uri="{9D8B030D-6E8A-4147-A177-3AD203B41FA5}">
                      <a16:colId xmlns:a16="http://schemas.microsoft.com/office/drawing/2014/main" val="2276811703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val="3729988036"/>
                    </a:ext>
                  </a:extLst>
                </a:gridCol>
                <a:gridCol w="3642998">
                  <a:extLst>
                    <a:ext uri="{9D8B030D-6E8A-4147-A177-3AD203B41FA5}">
                      <a16:colId xmlns:a16="http://schemas.microsoft.com/office/drawing/2014/main" val="1670186615"/>
                    </a:ext>
                  </a:extLst>
                </a:gridCol>
                <a:gridCol w="291437">
                  <a:extLst>
                    <a:ext uri="{9D8B030D-6E8A-4147-A177-3AD203B41FA5}">
                      <a16:colId xmlns:a16="http://schemas.microsoft.com/office/drawing/2014/main" val="2719905206"/>
                    </a:ext>
                  </a:extLst>
                </a:gridCol>
                <a:gridCol w="2772456">
                  <a:extLst>
                    <a:ext uri="{9D8B030D-6E8A-4147-A177-3AD203B41FA5}">
                      <a16:colId xmlns:a16="http://schemas.microsoft.com/office/drawing/2014/main" val="2217798818"/>
                    </a:ext>
                  </a:extLst>
                </a:gridCol>
                <a:gridCol w="3317490">
                  <a:extLst>
                    <a:ext uri="{9D8B030D-6E8A-4147-A177-3AD203B41FA5}">
                      <a16:colId xmlns:a16="http://schemas.microsoft.com/office/drawing/2014/main" val="1583820050"/>
                    </a:ext>
                  </a:extLst>
                </a:gridCol>
                <a:gridCol w="3317490">
                  <a:extLst>
                    <a:ext uri="{9D8B030D-6E8A-4147-A177-3AD203B41FA5}">
                      <a16:colId xmlns:a16="http://schemas.microsoft.com/office/drawing/2014/main" val="2970033131"/>
                    </a:ext>
                  </a:extLst>
                </a:gridCol>
              </a:tblGrid>
              <a:tr h="565200">
                <a:tc>
                  <a:txBody>
                    <a:bodyPr/>
                    <a:lstStyle/>
                    <a:p>
                      <a:pPr rtl="0"/>
                      <a:r>
                        <a:rPr lang="en-GB" sz="15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Type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5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End-market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5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Example products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Scale</a:t>
                      </a:r>
                      <a:r>
                        <a:rPr lang="en-GB" sz="15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 (where emissions are highest) – EU emissions (Mt)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sz="15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Feasibility</a:t>
                      </a:r>
                    </a:p>
                    <a:p>
                      <a:pPr algn="l" rtl="0"/>
                      <a:r>
                        <a:rPr lang="en-GB" sz="15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(where products are relatively similar)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sz="15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Competitiveness</a:t>
                      </a:r>
                      <a:br>
                        <a:rPr lang="en-GB" sz="15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15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(where there are barriers to import)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632673"/>
                  </a:ext>
                </a:extLst>
              </a:tr>
              <a:tr h="365112">
                <a:tc rowSpan="7">
                  <a:txBody>
                    <a:bodyPr/>
                    <a:lstStyle/>
                    <a:p>
                      <a:pPr rtl="0"/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Plastics</a:t>
                      </a:r>
                      <a:b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(56 Mt, 37%)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500" dirty="0">
                          <a:latin typeface="Aptos" panose="020B0004020202020204" pitchFamily="34" charset="0"/>
                        </a:rPr>
                        <a:t>Packaging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rtl="0">
                        <a:buFont typeface="Arial" panose="020B0604020202020204" pitchFamily="34" charset="0"/>
                        <a:buNone/>
                      </a:pPr>
                      <a:r>
                        <a:rPr lang="en-GB" sz="1500" dirty="0">
                          <a:latin typeface="Aptos" panose="020B0004020202020204" pitchFamily="34" charset="0"/>
                        </a:rPr>
                        <a:t>Plastic bottles, food containers,…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 dirty="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0A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 dirty="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 dirty="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B3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 dirty="0">
                        <a:latin typeface="Aptos" panose="020B0004020202020204" pitchFamily="34" charset="0"/>
                      </a:endParaRPr>
                    </a:p>
                  </a:txBody>
                  <a:tcPr marL="54000" marR="54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503680"/>
                  </a:ext>
                </a:extLst>
              </a:tr>
              <a:tr h="365112">
                <a:tc vMerge="1">
                  <a:txBody>
                    <a:bodyPr/>
                    <a:lstStyle/>
                    <a:p>
                      <a:endParaRPr lang="en-US" sz="1000" b="1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90000" marR="9000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500" dirty="0">
                          <a:latin typeface="Aptos" panose="020B0004020202020204" pitchFamily="34" charset="0"/>
                        </a:rPr>
                        <a:t>Construction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500" dirty="0">
                          <a:latin typeface="Aptos" panose="020B0004020202020204" pitchFamily="34" charset="0"/>
                        </a:rPr>
                        <a:t>Pipes, insulation, window frames,…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0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0A6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800">
                        <a:latin typeface="Aptos" panose="020B0004020202020204" pitchFamily="34" charset="0"/>
                      </a:endParaRP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064875"/>
                  </a:ext>
                </a:extLst>
              </a:tr>
              <a:tr h="365112">
                <a:tc vMerge="1">
                  <a:txBody>
                    <a:bodyPr/>
                    <a:lstStyle/>
                    <a:p>
                      <a:endParaRPr lang="en-US" sz="1000" b="1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90000" marR="9000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500" dirty="0">
                          <a:latin typeface="Aptos" panose="020B0004020202020204" pitchFamily="34" charset="0"/>
                        </a:rPr>
                        <a:t>Automotive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500">
                          <a:latin typeface="Aptos" panose="020B0004020202020204" pitchFamily="34" charset="0"/>
                        </a:rPr>
                        <a:t>Bumpers, body panels,…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0A6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800">
                        <a:latin typeface="Aptos" panose="020B0004020202020204" pitchFamily="34" charset="0"/>
                      </a:endParaRP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914524"/>
                  </a:ext>
                </a:extLst>
              </a:tr>
              <a:tr h="365112">
                <a:tc vMerge="1">
                  <a:txBody>
                    <a:bodyPr/>
                    <a:lstStyle/>
                    <a:p>
                      <a:endParaRPr lang="en-US" sz="1000" b="1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90000" marR="9000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500" dirty="0">
                          <a:latin typeface="Aptos" panose="020B0004020202020204" pitchFamily="34" charset="0"/>
                        </a:rPr>
                        <a:t>Electronics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500">
                          <a:latin typeface="Aptos" panose="020B0004020202020204" pitchFamily="34" charset="0"/>
                        </a:rPr>
                        <a:t>Casings, cable insulation,…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GB" sz="1500" dirty="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800">
                        <a:latin typeface="Aptos" panose="020B0004020202020204" pitchFamily="34" charset="0"/>
                      </a:endParaRP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577047"/>
                  </a:ext>
                </a:extLst>
              </a:tr>
              <a:tr h="365112">
                <a:tc vMerge="1">
                  <a:txBody>
                    <a:bodyPr/>
                    <a:lstStyle/>
                    <a:p>
                      <a:endParaRPr lang="en-US" sz="1000" b="1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90000" marR="9000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500">
                          <a:latin typeface="Aptos" panose="020B0004020202020204" pitchFamily="34" charset="0"/>
                        </a:rPr>
                        <a:t>Houseware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500">
                          <a:latin typeface="Aptos" panose="020B0004020202020204" pitchFamily="34" charset="0"/>
                        </a:rPr>
                        <a:t>Kitchen bowls, furniture,…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800">
                        <a:latin typeface="Aptos" panose="020B0004020202020204" pitchFamily="34" charset="0"/>
                      </a:endParaRP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631240"/>
                  </a:ext>
                </a:extLst>
              </a:tr>
              <a:tr h="365112">
                <a:tc vMerge="1">
                  <a:txBody>
                    <a:bodyPr/>
                    <a:lstStyle/>
                    <a:p>
                      <a:endParaRPr lang="en-US" sz="1000" b="1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90000" marR="9000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500">
                          <a:latin typeface="Aptos" panose="020B0004020202020204" pitchFamily="34" charset="0"/>
                        </a:rPr>
                        <a:t>Agriculture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500" dirty="0">
                          <a:latin typeface="Aptos" panose="020B0004020202020204" pitchFamily="34" charset="0"/>
                        </a:rPr>
                        <a:t>Greenhouse covers, irrigation pipes,…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B3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800">
                        <a:latin typeface="Aptos" panose="020B0004020202020204" pitchFamily="34" charset="0"/>
                      </a:endParaRP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638475"/>
                  </a:ext>
                </a:extLst>
              </a:tr>
              <a:tr h="365112">
                <a:tc vMerge="1">
                  <a:txBody>
                    <a:bodyPr/>
                    <a:lstStyle/>
                    <a:p>
                      <a:endParaRPr lang="en-US" sz="1000" b="1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90000" marR="9000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500">
                          <a:latin typeface="Aptos" panose="020B0004020202020204" pitchFamily="34" charset="0"/>
                        </a:rPr>
                        <a:t>Other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500">
                          <a:latin typeface="Aptos" panose="020B0004020202020204" pitchFamily="34" charset="0"/>
                        </a:rPr>
                        <a:t>Medical equipment, textiles,…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800">
                        <a:latin typeface="Aptos" panose="020B0004020202020204" pitchFamily="34" charset="0"/>
                      </a:endParaRP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840044"/>
                  </a:ext>
                </a:extLst>
              </a:tr>
              <a:tr h="365112">
                <a:tc gridSpan="2">
                  <a:txBody>
                    <a:bodyPr/>
                    <a:lstStyle/>
                    <a:p>
                      <a:pPr rtl="0"/>
                      <a:r>
                        <a:rPr lang="en-GB" sz="15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Synthetic rubbers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>
                        <a:latin typeface="Aptos" panose="020B0004020202020204" pitchFamily="34" charset="0"/>
                      </a:endParaRPr>
                    </a:p>
                  </a:txBody>
                  <a:tcPr marL="90000" marR="90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rtl="0">
                        <a:buFont typeface="Arial" panose="020B0604020202020204" pitchFamily="34" charset="0"/>
                        <a:buNone/>
                      </a:pPr>
                      <a:r>
                        <a:rPr lang="en-GB" sz="1500" dirty="0">
                          <a:latin typeface="Aptos" panose="020B0004020202020204" pitchFamily="34" charset="0"/>
                        </a:rPr>
                        <a:t>Tires, seals, conveyor belts,…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B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060187"/>
                  </a:ext>
                </a:extLst>
              </a:tr>
              <a:tr h="365112">
                <a:tc gridSpan="2">
                  <a:txBody>
                    <a:bodyPr/>
                    <a:lstStyle/>
                    <a:p>
                      <a:pPr rtl="0"/>
                      <a:r>
                        <a:rPr lang="en-GB" sz="15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Man-made fibers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>
                        <a:latin typeface="Aptos" panose="020B0004020202020204" pitchFamily="34" charset="0"/>
                      </a:endParaRPr>
                    </a:p>
                  </a:txBody>
                  <a:tcPr marL="90000" marR="90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rtl="0">
                        <a:buFont typeface="Arial" panose="020B0604020202020204" pitchFamily="34" charset="0"/>
                        <a:buNone/>
                      </a:pPr>
                      <a:r>
                        <a:rPr lang="en-GB" sz="1500">
                          <a:latin typeface="Aptos" panose="020B0004020202020204" pitchFamily="34" charset="0"/>
                        </a:rPr>
                        <a:t>Protective gear, carpets,…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800">
                        <a:latin typeface="Aptos" panose="020B0004020202020204" pitchFamily="34" charset="0"/>
                      </a:endParaRP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704521"/>
                  </a:ext>
                </a:extLst>
              </a:tr>
              <a:tr h="365112">
                <a:tc gridSpan="2">
                  <a:txBody>
                    <a:bodyPr/>
                    <a:lstStyle/>
                    <a:p>
                      <a:pPr rtl="0"/>
                      <a:r>
                        <a:rPr lang="en-GB" sz="15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Specialty chemicals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>
                        <a:latin typeface="Aptos" panose="020B0004020202020204" pitchFamily="34" charset="0"/>
                      </a:endParaRPr>
                    </a:p>
                  </a:txBody>
                  <a:tcPr marL="90000" marR="90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rtl="0">
                        <a:buFont typeface="Arial" panose="020B0604020202020204" pitchFamily="34" charset="0"/>
                        <a:buNone/>
                      </a:pPr>
                      <a:r>
                        <a:rPr lang="en-GB" sz="1500">
                          <a:latin typeface="Aptos" panose="020B0004020202020204" pitchFamily="34" charset="0"/>
                        </a:rPr>
                        <a:t>Adhesives, sealants, paints,…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0A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 dirty="0">
                        <a:latin typeface="Aptos" panose="020B0004020202020204" pitchFamily="34" charset="0"/>
                      </a:endParaRPr>
                    </a:p>
                  </a:txBody>
                  <a:tcPr marL="54000" marR="54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240118"/>
                  </a:ext>
                </a:extLst>
              </a:tr>
              <a:tr h="365112">
                <a:tc gridSpan="2">
                  <a:txBody>
                    <a:bodyPr/>
                    <a:lstStyle/>
                    <a:p>
                      <a:pPr rtl="0"/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Consumer chemicals</a:t>
                      </a:r>
                      <a:endParaRPr lang="en-GB" sz="1500" b="1" baseline="300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>
                        <a:latin typeface="Aptos" panose="020B0004020202020204" pitchFamily="34" charset="0"/>
                      </a:endParaRPr>
                    </a:p>
                  </a:txBody>
                  <a:tcPr marL="90000" marR="90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rtl="0">
                        <a:buFont typeface="Arial" panose="020B0604020202020204" pitchFamily="34" charset="0"/>
                        <a:buNone/>
                      </a:pPr>
                      <a:r>
                        <a:rPr lang="en-GB" sz="1500">
                          <a:latin typeface="Aptos" panose="020B0004020202020204" pitchFamily="34" charset="0"/>
                        </a:rPr>
                        <a:t>Cleaning, personal care,…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B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0A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</a:pPr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0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454036"/>
                  </a:ext>
                </a:extLst>
              </a:tr>
              <a:tr h="365112">
                <a:tc gridSpan="3">
                  <a:txBody>
                    <a:bodyPr/>
                    <a:lstStyle/>
                    <a:p>
                      <a:pPr algn="l" rtl="0"/>
                      <a:r>
                        <a:rPr lang="en-GB" sz="1500" b="1" dirty="0">
                          <a:latin typeface="Aptos" panose="020B0004020202020204" pitchFamily="34" charset="0"/>
                        </a:rPr>
                        <a:t>Total consumption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>
                        <a:latin typeface="Aptos" panose="020B0004020202020204" pitchFamily="34" charset="0"/>
                      </a:endParaRPr>
                    </a:p>
                  </a:txBody>
                  <a:tcPr marL="90000" marR="90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/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1808445"/>
                  </a:ext>
                </a:extLst>
              </a:tr>
              <a:tr h="365112">
                <a:tc gridSpan="3">
                  <a:txBody>
                    <a:bodyPr/>
                    <a:lstStyle/>
                    <a:p>
                      <a:pPr algn="l" rtl="0"/>
                      <a:r>
                        <a:rPr lang="en-GB" sz="15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ptos" panose="020B0004020202020204" pitchFamily="34" charset="0"/>
                        </a:rPr>
                        <a:t>Basic chemicals sold to end-markets and used in process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>
                        <a:latin typeface="Aptos" panose="020B0004020202020204" pitchFamily="34" charset="0"/>
                      </a:endParaRPr>
                    </a:p>
                  </a:txBody>
                  <a:tcPr marL="90000" marR="90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/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440384"/>
                  </a:ext>
                </a:extLst>
              </a:tr>
              <a:tr h="365112">
                <a:tc gridSpan="3">
                  <a:txBody>
                    <a:bodyPr/>
                    <a:lstStyle/>
                    <a:p>
                      <a:pPr algn="l" rtl="0"/>
                      <a:r>
                        <a:rPr lang="en-GB" sz="15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ptos" panose="020B0004020202020204" pitchFamily="34" charset="0"/>
                        </a:rPr>
                        <a:t>Exported emissions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>
                        <a:latin typeface="Aptos" panose="020B0004020202020204" pitchFamily="34" charset="0"/>
                      </a:endParaRPr>
                    </a:p>
                  </a:txBody>
                  <a:tcPr marL="90000" marR="90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/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endParaRPr lang="en-GB" sz="150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GB" sz="1500" dirty="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117975"/>
                  </a:ext>
                </a:extLst>
              </a:tr>
              <a:tr h="365112">
                <a:tc gridSpan="3">
                  <a:txBody>
                    <a:bodyPr/>
                    <a:lstStyle/>
                    <a:p>
                      <a:pPr algn="l" rtl="0"/>
                      <a:r>
                        <a:rPr lang="en-GB" sz="1500" b="1" dirty="0">
                          <a:latin typeface="Aptos" panose="020B0004020202020204" pitchFamily="34" charset="0"/>
                        </a:rPr>
                        <a:t>Total EU emissions</a:t>
                      </a:r>
                    </a:p>
                  </a:txBody>
                  <a:tcPr marL="54000" marR="54000" marT="54000" marB="54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>
                        <a:latin typeface="Aptos" panose="020B0004020202020204" pitchFamily="34" charset="0"/>
                      </a:endParaRPr>
                    </a:p>
                  </a:txBody>
                  <a:tcPr marL="90000" marR="90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>
                        <a:latin typeface="Aptos" panose="020B0004020202020204" pitchFamily="34" charset="0"/>
                      </a:endParaRPr>
                    </a:p>
                  </a:txBody>
                  <a:tcPr marL="90000" marR="90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/>
                      <a:endParaRPr lang="en-GB" sz="1500" dirty="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endParaRPr lang="en-GB" sz="1500" dirty="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GB" sz="1500" dirty="0">
                        <a:latin typeface="Aptos" panose="020B0004020202020204" pitchFamily="34" charset="0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801450"/>
                  </a:ext>
                </a:extLst>
              </a:tr>
            </a:tbl>
          </a:graphicData>
        </a:graphic>
      </p:graphicFrame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A5C56428-4D95-17A9-2E27-D936E57DDB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5" y="597695"/>
            <a:ext cx="17178338" cy="762000"/>
          </a:xfrm>
        </p:spPr>
        <p:txBody>
          <a:bodyPr/>
          <a:lstStyle/>
          <a:p>
            <a:br>
              <a:rPr lang="en-GB" b="1" dirty="0"/>
            </a:br>
            <a:r>
              <a:rPr lang="en-GB" b="1" dirty="0"/>
              <a:t>Fertilizers</a:t>
            </a:r>
            <a:endParaRPr lang="en-GB" dirty="0"/>
          </a:p>
        </p:txBody>
      </p:sp>
      <p:sp>
        <p:nvSpPr>
          <p:cNvPr id="629" name="Rectangle 628">
            <a:extLst>
              <a:ext uri="{FF2B5EF4-FFF2-40B4-BE49-F238E27FC236}">
                <a16:creationId xmlns:a16="http://schemas.microsoft.com/office/drawing/2014/main" id="{7681EA44-4DBF-A273-33B2-108A989DBE9C}"/>
              </a:ext>
            </a:extLst>
          </p:cNvPr>
          <p:cNvSpPr/>
          <p:nvPr/>
        </p:nvSpPr>
        <p:spPr>
          <a:xfrm>
            <a:off x="2462658" y="2886147"/>
            <a:ext cx="1774806" cy="120291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pPr algn="l"/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3A9F938C-A671-3138-C22A-1EFF17C6A96D}"/>
              </a:ext>
            </a:extLst>
          </p:cNvPr>
          <p:cNvGraphicFramePr>
            <a:graphicFrameLocks noGrp="1"/>
          </p:cNvGraphicFramePr>
          <p:nvPr/>
        </p:nvGraphicFramePr>
        <p:xfrm>
          <a:off x="10476593" y="1970621"/>
          <a:ext cx="7208017" cy="29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260">
                  <a:extLst>
                    <a:ext uri="{9D8B030D-6E8A-4147-A177-3AD203B41FA5}">
                      <a16:colId xmlns:a16="http://schemas.microsoft.com/office/drawing/2014/main" val="3640406332"/>
                    </a:ext>
                  </a:extLst>
                </a:gridCol>
                <a:gridCol w="874580">
                  <a:extLst>
                    <a:ext uri="{9D8B030D-6E8A-4147-A177-3AD203B41FA5}">
                      <a16:colId xmlns:a16="http://schemas.microsoft.com/office/drawing/2014/main" val="1325764292"/>
                    </a:ext>
                  </a:extLst>
                </a:gridCol>
                <a:gridCol w="229260">
                  <a:extLst>
                    <a:ext uri="{9D8B030D-6E8A-4147-A177-3AD203B41FA5}">
                      <a16:colId xmlns:a16="http://schemas.microsoft.com/office/drawing/2014/main" val="248827194"/>
                    </a:ext>
                  </a:extLst>
                </a:gridCol>
                <a:gridCol w="717417">
                  <a:extLst>
                    <a:ext uri="{9D8B030D-6E8A-4147-A177-3AD203B41FA5}">
                      <a16:colId xmlns:a16="http://schemas.microsoft.com/office/drawing/2014/main" val="3537306627"/>
                    </a:ext>
                  </a:extLst>
                </a:gridCol>
                <a:gridCol w="229260">
                  <a:extLst>
                    <a:ext uri="{9D8B030D-6E8A-4147-A177-3AD203B41FA5}">
                      <a16:colId xmlns:a16="http://schemas.microsoft.com/office/drawing/2014/main" val="4269962861"/>
                    </a:ext>
                  </a:extLst>
                </a:gridCol>
                <a:gridCol w="1026980">
                  <a:extLst>
                    <a:ext uri="{9D8B030D-6E8A-4147-A177-3AD203B41FA5}">
                      <a16:colId xmlns:a16="http://schemas.microsoft.com/office/drawing/2014/main" val="3556898411"/>
                    </a:ext>
                  </a:extLst>
                </a:gridCol>
                <a:gridCol w="229260">
                  <a:extLst>
                    <a:ext uri="{9D8B030D-6E8A-4147-A177-3AD203B41FA5}">
                      <a16:colId xmlns:a16="http://schemas.microsoft.com/office/drawing/2014/main" val="2903833931"/>
                    </a:ext>
                  </a:extLst>
                </a:gridCol>
                <a:gridCol w="3672000">
                  <a:extLst>
                    <a:ext uri="{9D8B030D-6E8A-4147-A177-3AD203B41FA5}">
                      <a16:colId xmlns:a16="http://schemas.microsoft.com/office/drawing/2014/main" val="1710728823"/>
                    </a:ext>
                  </a:extLst>
                </a:gridCol>
              </a:tblGrid>
              <a:tr h="290880">
                <a:tc>
                  <a:txBody>
                    <a:bodyPr/>
                    <a:lstStyle/>
                    <a:p>
                      <a:pPr rtl="0"/>
                      <a:endParaRPr lang="en-GB" sz="1200" b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54000" marR="137160" marT="54000" marB="540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0A6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Favorable</a:t>
                      </a:r>
                    </a:p>
                  </a:txBody>
                  <a:tcPr marL="54000" marR="137160" marT="54000" marB="540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200" b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54000" marR="137160" marT="54000" marB="540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B3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Neutral</a:t>
                      </a:r>
                    </a:p>
                  </a:txBody>
                  <a:tcPr marL="54000" marR="137160" marT="54000" marB="540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200" b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54000" marR="137160" marT="54000" marB="540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F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Unfavorable</a:t>
                      </a:r>
                    </a:p>
                  </a:txBody>
                  <a:tcPr marL="54000" marR="137160" marT="54000" marB="540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GB" sz="1200" b="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54000" marR="137160" marT="54000" marB="5400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Candidate end-markets for initial demand mandates</a:t>
                      </a:r>
                    </a:p>
                  </a:txBody>
                  <a:tcPr marL="54000" marR="137160" marT="54000" marB="5400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7817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8F9E1943-EE03-497A-EE2C-063E86410052}"/>
              </a:ext>
            </a:extLst>
          </p:cNvPr>
          <p:cNvSpPr>
            <a:spLocks/>
          </p:cNvSpPr>
          <p:nvPr/>
        </p:nvSpPr>
        <p:spPr>
          <a:xfrm>
            <a:off x="10639890" y="2360891"/>
            <a:ext cx="260604" cy="260604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1.1</a:t>
            </a:r>
            <a:endParaRPr lang="en-GB" sz="1050" b="1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6669058-5B22-E436-ECBB-5FE735E3D669}"/>
              </a:ext>
            </a:extLst>
          </p:cNvPr>
          <p:cNvSpPr>
            <a:spLocks/>
          </p:cNvSpPr>
          <p:nvPr/>
        </p:nvSpPr>
        <p:spPr>
          <a:xfrm>
            <a:off x="13949381" y="2360891"/>
            <a:ext cx="260604" cy="260604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1.2</a:t>
            </a:r>
            <a:endParaRPr lang="en-GB" sz="1050" b="1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1D2C14-3E7C-7311-E268-1FC70F68EDAA}"/>
              </a:ext>
            </a:extLst>
          </p:cNvPr>
          <p:cNvSpPr>
            <a:spLocks/>
          </p:cNvSpPr>
          <p:nvPr/>
        </p:nvSpPr>
        <p:spPr>
          <a:xfrm>
            <a:off x="17186478" y="2360891"/>
            <a:ext cx="260604" cy="260604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1.3</a:t>
            </a:r>
            <a:endParaRPr lang="en-GB" sz="1050" b="1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BD23DB-D6D3-1E7D-6386-EE88F1ABE14A}"/>
              </a:ext>
            </a:extLst>
          </p:cNvPr>
          <p:cNvSpPr txBox="1">
            <a:spLocks/>
          </p:cNvSpPr>
          <p:nvPr/>
        </p:nvSpPr>
        <p:spPr>
          <a:xfrm>
            <a:off x="1041721" y="237512"/>
            <a:ext cx="34054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100" b="1" dirty="0">
                <a:latin typeface="Aptos" panose="020B0004020202020204" pitchFamily="34" charset="0"/>
                <a:cs typeface="Calibri" panose="020F0502020204030204" pitchFamily="34" charset="0"/>
              </a:rPr>
              <a:t>MARKETS AND PRODUCTS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8CA516-B72D-6897-B92D-EE4D469170C5}"/>
              </a:ext>
            </a:extLst>
          </p:cNvPr>
          <p:cNvSpPr>
            <a:spLocks/>
          </p:cNvSpPr>
          <p:nvPr/>
        </p:nvSpPr>
        <p:spPr>
          <a:xfrm>
            <a:off x="545438" y="237513"/>
            <a:ext cx="496283" cy="461664"/>
          </a:xfrm>
          <a:prstGeom prst="ellipse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</a:t>
            </a:r>
            <a:endParaRPr lang="en-GB" sz="21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Afbeelding 3" descr="Afbeelding met tekst, Lettertype, nummer, software&#10;&#10;Door AI gegenereerde inhoud is mogelijk onjuist.">
            <a:extLst>
              <a:ext uri="{FF2B5EF4-FFF2-40B4-BE49-F238E27FC236}">
                <a16:creationId xmlns:a16="http://schemas.microsoft.com/office/drawing/2014/main" id="{B9B2CFB0-CFE8-E872-FEB9-BECECA152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551" y="1915319"/>
            <a:ext cx="17112078" cy="604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26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hink-cell data - do not delete" hidden="1">
            <a:extLst>
              <a:ext uri="{FF2B5EF4-FFF2-40B4-BE49-F238E27FC236}">
                <a16:creationId xmlns:a16="http://schemas.microsoft.com/office/drawing/2014/main" id="{B3BAB71C-2F1C-9673-136B-5CEDF25A254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84" imgH="484" progId="TCLayout.ActiveDocument.1">
                  <p:embed/>
                </p:oleObj>
              </mc:Choice>
              <mc:Fallback>
                <p:oleObj name="think-cell Slide" r:id="rId4" imgW="484" imgH="484" progId="TCLayout.ActiveDocument.1">
                  <p:embed/>
                  <p:pic>
                    <p:nvPicPr>
                      <p:cNvPr id="4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3BAB71C-2F1C-9673-136B-5CEDF25A25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1" name="Rectangle 610">
            <a:extLst>
              <a:ext uri="{FF2B5EF4-FFF2-40B4-BE49-F238E27FC236}">
                <a16:creationId xmlns:a16="http://schemas.microsoft.com/office/drawing/2014/main" id="{8A9DC5A1-AA9F-33E3-8733-A5E8507E4CB0}"/>
              </a:ext>
            </a:extLst>
          </p:cNvPr>
          <p:cNvSpPr>
            <a:spLocks/>
          </p:cNvSpPr>
          <p:nvPr/>
        </p:nvSpPr>
        <p:spPr>
          <a:xfrm>
            <a:off x="539712" y="1915320"/>
            <a:ext cx="17172432" cy="739292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272325-5F6D-253F-3761-3B89145639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br>
              <a:rPr lang="en-GB" b="1" dirty="0"/>
            </a:br>
            <a:r>
              <a:rPr lang="en-GB" b="1" dirty="0"/>
              <a:t>Fertilizers: </a:t>
            </a:r>
            <a:r>
              <a:rPr lang="en-GB" dirty="0"/>
              <a:t>D</a:t>
            </a:r>
            <a:r>
              <a:rPr lang="en-GB" dirty="0">
                <a:ea typeface="Calibri" panose="020F0502020204030204" pitchFamily="34" charset="0"/>
              </a:rPr>
              <a:t>airy producers, grocery retailers, and food service are potential mandate holders</a:t>
            </a:r>
            <a:endParaRPr lang="en-GB" dirty="0"/>
          </a:p>
        </p:txBody>
      </p:sp>
      <p:sp>
        <p:nvSpPr>
          <p:cNvPr id="126" name="Text Placeholder 14">
            <a:extLst>
              <a:ext uri="{FF2B5EF4-FFF2-40B4-BE49-F238E27FC236}">
                <a16:creationId xmlns:a16="http://schemas.microsoft.com/office/drawing/2014/main" id="{9074551A-3040-890F-981C-4E4306631402}"/>
              </a:ext>
            </a:extLst>
          </p:cNvPr>
          <p:cNvSpPr txBox="1">
            <a:spLocks/>
          </p:cNvSpPr>
          <p:nvPr/>
        </p:nvSpPr>
        <p:spPr>
          <a:xfrm>
            <a:off x="616853" y="463087"/>
            <a:ext cx="17177522" cy="76211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lnSpc>
                <a:spcPct val="100000"/>
              </a:lnSpc>
              <a:spcBef>
                <a:spcPts val="0"/>
              </a:spcBef>
              <a:defRPr/>
            </a:pPr>
            <a:endParaRPr lang="en-GB" sz="3300">
              <a:ea typeface="Calibri" panose="020F0502020204030204" pitchFamily="34" charset="0"/>
            </a:endParaRPr>
          </a:p>
        </p:txBody>
      </p:sp>
      <p:sp>
        <p:nvSpPr>
          <p:cNvPr id="592" name="Rectangle 591">
            <a:extLst>
              <a:ext uri="{FF2B5EF4-FFF2-40B4-BE49-F238E27FC236}">
                <a16:creationId xmlns:a16="http://schemas.microsoft.com/office/drawing/2014/main" id="{F1640E5D-7E31-8363-42EB-62B0835A6FB1}"/>
              </a:ext>
            </a:extLst>
          </p:cNvPr>
          <p:cNvSpPr>
            <a:spLocks/>
          </p:cNvSpPr>
          <p:nvPr/>
        </p:nvSpPr>
        <p:spPr bwMode="gray">
          <a:xfrm>
            <a:off x="12549722" y="5063603"/>
            <a:ext cx="1735241" cy="347583"/>
          </a:xfrm>
          <a:prstGeom prst="rect">
            <a:avLst/>
          </a:prstGeom>
          <a:solidFill>
            <a:schemeClr val="bg1"/>
          </a:solidFill>
          <a:ln w="3175" algn="ctr">
            <a:noFill/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sz="1200">
                <a:solidFill>
                  <a:schemeClr val="bg2"/>
                </a:solidFill>
              </a:rPr>
              <a:t>Biofuels</a:t>
            </a:r>
          </a:p>
        </p:txBody>
      </p:sp>
      <p:graphicFrame>
        <p:nvGraphicFramePr>
          <p:cNvPr id="96" name="Table 95">
            <a:extLst>
              <a:ext uri="{FF2B5EF4-FFF2-40B4-BE49-F238E27FC236}">
                <a16:creationId xmlns:a16="http://schemas.microsoft.com/office/drawing/2014/main" id="{B35DE936-B3C0-38FF-29E4-4AFA5DC0CCF2}"/>
              </a:ext>
            </a:extLst>
          </p:cNvPr>
          <p:cNvGraphicFramePr>
            <a:graphicFrameLocks noGrp="1"/>
          </p:cNvGraphicFramePr>
          <p:nvPr/>
        </p:nvGraphicFramePr>
        <p:xfrm>
          <a:off x="5741667" y="4066839"/>
          <a:ext cx="918000" cy="51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000">
                  <a:extLst>
                    <a:ext uri="{9D8B030D-6E8A-4147-A177-3AD203B41FA5}">
                      <a16:colId xmlns:a16="http://schemas.microsoft.com/office/drawing/2014/main" val="200389733"/>
                    </a:ext>
                  </a:extLst>
                </a:gridCol>
                <a:gridCol w="459000">
                  <a:extLst>
                    <a:ext uri="{9D8B030D-6E8A-4147-A177-3AD203B41FA5}">
                      <a16:colId xmlns:a16="http://schemas.microsoft.com/office/drawing/2014/main" val="1135680193"/>
                    </a:ext>
                  </a:extLst>
                </a:gridCol>
              </a:tblGrid>
              <a:tr h="378000"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Commodity traders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6185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rtl="0"/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&lt;100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0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 4</a:t>
                      </a:r>
                      <a:endParaRPr lang="en-GB" sz="9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508607"/>
                  </a:ext>
                </a:extLst>
              </a:tr>
            </a:tbl>
          </a:graphicData>
        </a:graphic>
      </p:graphicFrame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3DAC2B3C-3906-AFFC-CB67-ABF719A14555}"/>
              </a:ext>
            </a:extLst>
          </p:cNvPr>
          <p:cNvGraphicFramePr>
            <a:graphicFrameLocks noGrp="1"/>
          </p:cNvGraphicFramePr>
          <p:nvPr/>
        </p:nvGraphicFramePr>
        <p:xfrm>
          <a:off x="5741667" y="5121734"/>
          <a:ext cx="918000" cy="65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000">
                  <a:extLst>
                    <a:ext uri="{9D8B030D-6E8A-4147-A177-3AD203B41FA5}">
                      <a16:colId xmlns:a16="http://schemas.microsoft.com/office/drawing/2014/main" val="200389733"/>
                    </a:ext>
                  </a:extLst>
                </a:gridCol>
                <a:gridCol w="459000">
                  <a:extLst>
                    <a:ext uri="{9D8B030D-6E8A-4147-A177-3AD203B41FA5}">
                      <a16:colId xmlns:a16="http://schemas.microsoft.com/office/drawing/2014/main" val="3081395232"/>
                    </a:ext>
                  </a:extLst>
                </a:gridCol>
              </a:tblGrid>
              <a:tr h="378000"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Cooperatives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6185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rtl="0"/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100 - 1000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 4</a:t>
                      </a:r>
                      <a:endParaRPr lang="en-GB" sz="9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508607"/>
                  </a:ext>
                </a:extLst>
              </a:tr>
            </a:tbl>
          </a:graphicData>
        </a:graphic>
      </p:graphicFrame>
      <p:graphicFrame>
        <p:nvGraphicFramePr>
          <p:cNvPr id="125" name="Table 124">
            <a:extLst>
              <a:ext uri="{FF2B5EF4-FFF2-40B4-BE49-F238E27FC236}">
                <a16:creationId xmlns:a16="http://schemas.microsoft.com/office/drawing/2014/main" id="{446738E4-EAC3-735C-16C2-49B41C899EC3}"/>
              </a:ext>
            </a:extLst>
          </p:cNvPr>
          <p:cNvGraphicFramePr>
            <a:graphicFrameLocks noGrp="1"/>
          </p:cNvGraphicFramePr>
          <p:nvPr/>
        </p:nvGraphicFramePr>
        <p:xfrm>
          <a:off x="7637888" y="3152967"/>
          <a:ext cx="1735242" cy="51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21">
                  <a:extLst>
                    <a:ext uri="{9D8B030D-6E8A-4147-A177-3AD203B41FA5}">
                      <a16:colId xmlns:a16="http://schemas.microsoft.com/office/drawing/2014/main" val="200389733"/>
                    </a:ext>
                  </a:extLst>
                </a:gridCol>
                <a:gridCol w="867621">
                  <a:extLst>
                    <a:ext uri="{9D8B030D-6E8A-4147-A177-3AD203B41FA5}">
                      <a16:colId xmlns:a16="http://schemas.microsoft.com/office/drawing/2014/main" val="2794533961"/>
                    </a:ext>
                  </a:extLst>
                </a:gridCol>
              </a:tblGrid>
              <a:tr h="378000"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Livestock farmers</a:t>
                      </a:r>
                    </a:p>
                  </a:txBody>
                  <a:tcPr marL="54000" marR="54000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6185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rtl="0"/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&gt;1000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 4</a:t>
                      </a:r>
                      <a:endParaRPr lang="en-GB" sz="9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508607"/>
                  </a:ext>
                </a:extLst>
              </a:tr>
            </a:tbl>
          </a:graphicData>
        </a:graphic>
      </p:graphicFrame>
      <p:graphicFrame>
        <p:nvGraphicFramePr>
          <p:cNvPr id="512" name="Table 511">
            <a:extLst>
              <a:ext uri="{FF2B5EF4-FFF2-40B4-BE49-F238E27FC236}">
                <a16:creationId xmlns:a16="http://schemas.microsoft.com/office/drawing/2014/main" id="{3708F862-234D-B0F1-B535-FE1DB25B6FD8}"/>
              </a:ext>
            </a:extLst>
          </p:cNvPr>
          <p:cNvGraphicFramePr>
            <a:graphicFrameLocks noGrp="1"/>
          </p:cNvGraphicFramePr>
          <p:nvPr/>
        </p:nvGraphicFramePr>
        <p:xfrm>
          <a:off x="10080095" y="3152967"/>
          <a:ext cx="1735242" cy="51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21">
                  <a:extLst>
                    <a:ext uri="{9D8B030D-6E8A-4147-A177-3AD203B41FA5}">
                      <a16:colId xmlns:a16="http://schemas.microsoft.com/office/drawing/2014/main" val="200389733"/>
                    </a:ext>
                  </a:extLst>
                </a:gridCol>
                <a:gridCol w="867621">
                  <a:extLst>
                    <a:ext uri="{9D8B030D-6E8A-4147-A177-3AD203B41FA5}">
                      <a16:colId xmlns:a16="http://schemas.microsoft.com/office/drawing/2014/main" val="3657351494"/>
                    </a:ext>
                  </a:extLst>
                </a:gridCol>
              </a:tblGrid>
              <a:tr h="378000"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Dairy producers</a:t>
                      </a:r>
                    </a:p>
                  </a:txBody>
                  <a:tcPr marL="54000" marR="54000" marT="0" marB="0" anchor="ctr">
                    <a:lnL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6185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rtl="0"/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&lt; 100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0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 3</a:t>
                      </a:r>
                      <a:endParaRPr lang="en-GB" sz="9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508607"/>
                  </a:ext>
                </a:extLst>
              </a:tr>
            </a:tbl>
          </a:graphicData>
        </a:graphic>
      </p:graphicFrame>
      <p:graphicFrame>
        <p:nvGraphicFramePr>
          <p:cNvPr id="513" name="Table 512">
            <a:extLst>
              <a:ext uri="{FF2B5EF4-FFF2-40B4-BE49-F238E27FC236}">
                <a16:creationId xmlns:a16="http://schemas.microsoft.com/office/drawing/2014/main" id="{55E66288-7546-01DF-A7C9-D0501DADAA89}"/>
              </a:ext>
            </a:extLst>
          </p:cNvPr>
          <p:cNvGraphicFramePr>
            <a:graphicFrameLocks noGrp="1"/>
          </p:cNvGraphicFramePr>
          <p:nvPr/>
        </p:nvGraphicFramePr>
        <p:xfrm>
          <a:off x="10080095" y="4979814"/>
          <a:ext cx="1735242" cy="51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21">
                  <a:extLst>
                    <a:ext uri="{9D8B030D-6E8A-4147-A177-3AD203B41FA5}">
                      <a16:colId xmlns:a16="http://schemas.microsoft.com/office/drawing/2014/main" val="200389733"/>
                    </a:ext>
                  </a:extLst>
                </a:gridCol>
                <a:gridCol w="867621">
                  <a:extLst>
                    <a:ext uri="{9D8B030D-6E8A-4147-A177-3AD203B41FA5}">
                      <a16:colId xmlns:a16="http://schemas.microsoft.com/office/drawing/2014/main" val="3676774981"/>
                    </a:ext>
                  </a:extLst>
                </a:gridCol>
              </a:tblGrid>
              <a:tr h="378000"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Animal oils and fat producers</a:t>
                      </a:r>
                    </a:p>
                  </a:txBody>
                  <a:tcPr marL="54000" marR="54000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6185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rtl="0"/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&lt;100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0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 3</a:t>
                      </a:r>
                      <a:endParaRPr lang="en-GB" sz="90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508607"/>
                  </a:ext>
                </a:extLst>
              </a:tr>
            </a:tbl>
          </a:graphicData>
        </a:graphic>
      </p:graphicFrame>
      <p:graphicFrame>
        <p:nvGraphicFramePr>
          <p:cNvPr id="518" name="Table 517">
            <a:extLst>
              <a:ext uri="{FF2B5EF4-FFF2-40B4-BE49-F238E27FC236}">
                <a16:creationId xmlns:a16="http://schemas.microsoft.com/office/drawing/2014/main" id="{1B897B29-686A-B620-DDFA-867C25DE3BEE}"/>
              </a:ext>
            </a:extLst>
          </p:cNvPr>
          <p:cNvGraphicFramePr>
            <a:graphicFrameLocks noGrp="1"/>
          </p:cNvGraphicFramePr>
          <p:nvPr/>
        </p:nvGraphicFramePr>
        <p:xfrm>
          <a:off x="10080095" y="4303385"/>
          <a:ext cx="1735242" cy="51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21">
                  <a:extLst>
                    <a:ext uri="{9D8B030D-6E8A-4147-A177-3AD203B41FA5}">
                      <a16:colId xmlns:a16="http://schemas.microsoft.com/office/drawing/2014/main" val="200389733"/>
                    </a:ext>
                  </a:extLst>
                </a:gridCol>
                <a:gridCol w="867621">
                  <a:extLst>
                    <a:ext uri="{9D8B030D-6E8A-4147-A177-3AD203B41FA5}">
                      <a16:colId xmlns:a16="http://schemas.microsoft.com/office/drawing/2014/main" val="1254872867"/>
                    </a:ext>
                  </a:extLst>
                </a:gridCol>
              </a:tblGrid>
              <a:tr h="378000"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Meat processors and preservers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6185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rtl="0"/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100 - 1000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 3</a:t>
                      </a:r>
                      <a:endParaRPr lang="en-GB" sz="90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508607"/>
                  </a:ext>
                </a:extLst>
              </a:tr>
            </a:tbl>
          </a:graphicData>
        </a:graphic>
      </p:graphicFrame>
      <p:graphicFrame>
        <p:nvGraphicFramePr>
          <p:cNvPr id="520" name="Table 519">
            <a:extLst>
              <a:ext uri="{FF2B5EF4-FFF2-40B4-BE49-F238E27FC236}">
                <a16:creationId xmlns:a16="http://schemas.microsoft.com/office/drawing/2014/main" id="{659A3524-1A27-AA37-E1FC-5403FE6EABDB}"/>
              </a:ext>
            </a:extLst>
          </p:cNvPr>
          <p:cNvGraphicFramePr>
            <a:graphicFrameLocks noGrp="1"/>
          </p:cNvGraphicFramePr>
          <p:nvPr/>
        </p:nvGraphicFramePr>
        <p:xfrm>
          <a:off x="10080095" y="3728177"/>
          <a:ext cx="1735242" cy="51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21">
                  <a:extLst>
                    <a:ext uri="{9D8B030D-6E8A-4147-A177-3AD203B41FA5}">
                      <a16:colId xmlns:a16="http://schemas.microsoft.com/office/drawing/2014/main" val="200389733"/>
                    </a:ext>
                  </a:extLst>
                </a:gridCol>
                <a:gridCol w="867621">
                  <a:extLst>
                    <a:ext uri="{9D8B030D-6E8A-4147-A177-3AD203B41FA5}">
                      <a16:colId xmlns:a16="http://schemas.microsoft.com/office/drawing/2014/main" val="3460096422"/>
                    </a:ext>
                  </a:extLst>
                </a:gridCol>
              </a:tblGrid>
              <a:tr h="378000"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Egg processors</a:t>
                      </a:r>
                    </a:p>
                  </a:txBody>
                  <a:tcPr marL="54000" marR="54000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6185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rtl="0"/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&lt;100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0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 3</a:t>
                      </a:r>
                      <a:endParaRPr lang="en-GB" sz="90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508607"/>
                  </a:ext>
                </a:extLst>
              </a:tr>
            </a:tbl>
          </a:graphicData>
        </a:graphic>
      </p:graphicFrame>
      <p:graphicFrame>
        <p:nvGraphicFramePr>
          <p:cNvPr id="550" name="Table 549">
            <a:extLst>
              <a:ext uri="{FF2B5EF4-FFF2-40B4-BE49-F238E27FC236}">
                <a16:creationId xmlns:a16="http://schemas.microsoft.com/office/drawing/2014/main" id="{A07ECC97-BFC6-292F-873A-06E5F8C13DB3}"/>
              </a:ext>
            </a:extLst>
          </p:cNvPr>
          <p:cNvGraphicFramePr>
            <a:graphicFrameLocks noGrp="1"/>
          </p:cNvGraphicFramePr>
          <p:nvPr/>
        </p:nvGraphicFramePr>
        <p:xfrm>
          <a:off x="7637888" y="4301133"/>
          <a:ext cx="1735242" cy="51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21">
                  <a:extLst>
                    <a:ext uri="{9D8B030D-6E8A-4147-A177-3AD203B41FA5}">
                      <a16:colId xmlns:a16="http://schemas.microsoft.com/office/drawing/2014/main" val="200389733"/>
                    </a:ext>
                  </a:extLst>
                </a:gridCol>
                <a:gridCol w="867621">
                  <a:extLst>
                    <a:ext uri="{9D8B030D-6E8A-4147-A177-3AD203B41FA5}">
                      <a16:colId xmlns:a16="http://schemas.microsoft.com/office/drawing/2014/main" val="2140290823"/>
                    </a:ext>
                  </a:extLst>
                </a:gridCol>
              </a:tblGrid>
              <a:tr h="378000"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Animal feed producers</a:t>
                      </a:r>
                    </a:p>
                  </a:txBody>
                  <a:tcPr marL="54000" marR="54000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6185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rtl="0"/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&lt;100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0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 4</a:t>
                      </a:r>
                      <a:endParaRPr lang="en-GB" sz="9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508607"/>
                  </a:ext>
                </a:extLst>
              </a:tr>
            </a:tbl>
          </a:graphicData>
        </a:graphic>
      </p:graphicFrame>
      <p:graphicFrame>
        <p:nvGraphicFramePr>
          <p:cNvPr id="557" name="Table 556">
            <a:extLst>
              <a:ext uri="{FF2B5EF4-FFF2-40B4-BE49-F238E27FC236}">
                <a16:creationId xmlns:a16="http://schemas.microsoft.com/office/drawing/2014/main" id="{BF2321BB-1D6E-9CA9-A867-FC3BCAB2E118}"/>
              </a:ext>
            </a:extLst>
          </p:cNvPr>
          <p:cNvGraphicFramePr>
            <a:graphicFrameLocks noGrp="1"/>
          </p:cNvGraphicFramePr>
          <p:nvPr/>
        </p:nvGraphicFramePr>
        <p:xfrm>
          <a:off x="12549722" y="3152967"/>
          <a:ext cx="1735242" cy="51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21">
                  <a:extLst>
                    <a:ext uri="{9D8B030D-6E8A-4147-A177-3AD203B41FA5}">
                      <a16:colId xmlns:a16="http://schemas.microsoft.com/office/drawing/2014/main" val="200389733"/>
                    </a:ext>
                  </a:extLst>
                </a:gridCol>
                <a:gridCol w="867621">
                  <a:extLst>
                    <a:ext uri="{9D8B030D-6E8A-4147-A177-3AD203B41FA5}">
                      <a16:colId xmlns:a16="http://schemas.microsoft.com/office/drawing/2014/main" val="2633350215"/>
                    </a:ext>
                  </a:extLst>
                </a:gridCol>
              </a:tblGrid>
              <a:tr h="378000"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Distributors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6185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rtl="0"/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100 - 1000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 2</a:t>
                      </a:r>
                      <a:endParaRPr lang="en-GB" sz="9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508607"/>
                  </a:ext>
                </a:extLst>
              </a:tr>
            </a:tbl>
          </a:graphicData>
        </a:graphic>
      </p:graphicFrame>
      <p:graphicFrame>
        <p:nvGraphicFramePr>
          <p:cNvPr id="564" name="Table 563">
            <a:extLst>
              <a:ext uri="{FF2B5EF4-FFF2-40B4-BE49-F238E27FC236}">
                <a16:creationId xmlns:a16="http://schemas.microsoft.com/office/drawing/2014/main" id="{27CA0C9C-F794-6A60-3698-000432CFF36D}"/>
              </a:ext>
            </a:extLst>
          </p:cNvPr>
          <p:cNvGraphicFramePr>
            <a:graphicFrameLocks noGrp="1"/>
          </p:cNvGraphicFramePr>
          <p:nvPr/>
        </p:nvGraphicFramePr>
        <p:xfrm>
          <a:off x="12549722" y="4303385"/>
          <a:ext cx="1735242" cy="51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21">
                  <a:extLst>
                    <a:ext uri="{9D8B030D-6E8A-4147-A177-3AD203B41FA5}">
                      <a16:colId xmlns:a16="http://schemas.microsoft.com/office/drawing/2014/main" val="200389733"/>
                    </a:ext>
                  </a:extLst>
                </a:gridCol>
                <a:gridCol w="867621">
                  <a:extLst>
                    <a:ext uri="{9D8B030D-6E8A-4147-A177-3AD203B41FA5}">
                      <a16:colId xmlns:a16="http://schemas.microsoft.com/office/drawing/2014/main" val="1756847303"/>
                    </a:ext>
                  </a:extLst>
                </a:gridCol>
              </a:tblGrid>
              <a:tr h="378000"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CPGs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6185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rtl="0"/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100 - 1000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 2</a:t>
                      </a:r>
                      <a:endParaRPr lang="en-GB" sz="90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508607"/>
                  </a:ext>
                </a:extLst>
              </a:tr>
            </a:tbl>
          </a:graphicData>
        </a:graphic>
      </p:graphicFrame>
      <p:graphicFrame>
        <p:nvGraphicFramePr>
          <p:cNvPr id="132" name="Table 131">
            <a:extLst>
              <a:ext uri="{FF2B5EF4-FFF2-40B4-BE49-F238E27FC236}">
                <a16:creationId xmlns:a16="http://schemas.microsoft.com/office/drawing/2014/main" id="{1EA39EC2-D449-1F39-F987-4E8DC59237BF}"/>
              </a:ext>
            </a:extLst>
          </p:cNvPr>
          <p:cNvGraphicFramePr>
            <a:graphicFrameLocks noGrp="1"/>
          </p:cNvGraphicFramePr>
          <p:nvPr/>
        </p:nvGraphicFramePr>
        <p:xfrm>
          <a:off x="7637888" y="6332436"/>
          <a:ext cx="1735242" cy="51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21">
                  <a:extLst>
                    <a:ext uri="{9D8B030D-6E8A-4147-A177-3AD203B41FA5}">
                      <a16:colId xmlns:a16="http://schemas.microsoft.com/office/drawing/2014/main" val="200389733"/>
                    </a:ext>
                  </a:extLst>
                </a:gridCol>
                <a:gridCol w="867621">
                  <a:extLst>
                    <a:ext uri="{9D8B030D-6E8A-4147-A177-3AD203B41FA5}">
                      <a16:colId xmlns:a16="http://schemas.microsoft.com/office/drawing/2014/main" val="462336185"/>
                    </a:ext>
                  </a:extLst>
                </a:gridCol>
              </a:tblGrid>
              <a:tr h="378000"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Grain product producers</a:t>
                      </a:r>
                    </a:p>
                  </a:txBody>
                  <a:tcPr marL="54000" marR="54000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6185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rtl="0"/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&lt;100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0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 4</a:t>
                      </a:r>
                      <a:endParaRPr lang="en-GB" sz="9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508607"/>
                  </a:ext>
                </a:extLst>
              </a:tr>
            </a:tbl>
          </a:graphicData>
        </a:graphic>
      </p:graphicFrame>
      <p:graphicFrame>
        <p:nvGraphicFramePr>
          <p:cNvPr id="139" name="Table 138">
            <a:extLst>
              <a:ext uri="{FF2B5EF4-FFF2-40B4-BE49-F238E27FC236}">
                <a16:creationId xmlns:a16="http://schemas.microsoft.com/office/drawing/2014/main" id="{5443B7FC-EBDD-0029-C370-5039800968F7}"/>
              </a:ext>
            </a:extLst>
          </p:cNvPr>
          <p:cNvGraphicFramePr>
            <a:graphicFrameLocks noGrp="1"/>
          </p:cNvGraphicFramePr>
          <p:nvPr/>
        </p:nvGraphicFramePr>
        <p:xfrm>
          <a:off x="10102397" y="6884888"/>
          <a:ext cx="1735242" cy="51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21">
                  <a:extLst>
                    <a:ext uri="{9D8B030D-6E8A-4147-A177-3AD203B41FA5}">
                      <a16:colId xmlns:a16="http://schemas.microsoft.com/office/drawing/2014/main" val="200389733"/>
                    </a:ext>
                  </a:extLst>
                </a:gridCol>
                <a:gridCol w="867621">
                  <a:extLst>
                    <a:ext uri="{9D8B030D-6E8A-4147-A177-3AD203B41FA5}">
                      <a16:colId xmlns:a16="http://schemas.microsoft.com/office/drawing/2014/main" val="3177130278"/>
                    </a:ext>
                  </a:extLst>
                </a:gridCol>
              </a:tblGrid>
              <a:tr h="378000"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Brewers and distillers</a:t>
                      </a:r>
                    </a:p>
                  </a:txBody>
                  <a:tcPr marL="54000" marR="54000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6185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rtl="0"/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&lt;100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0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 3</a:t>
                      </a:r>
                      <a:endParaRPr lang="en-GB" sz="9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508607"/>
                  </a:ext>
                </a:extLst>
              </a:tr>
            </a:tbl>
          </a:graphicData>
        </a:graphic>
      </p:graphicFrame>
      <p:graphicFrame>
        <p:nvGraphicFramePr>
          <p:cNvPr id="158" name="Table 157">
            <a:extLst>
              <a:ext uri="{FF2B5EF4-FFF2-40B4-BE49-F238E27FC236}">
                <a16:creationId xmlns:a16="http://schemas.microsoft.com/office/drawing/2014/main" id="{9AC8E421-8B88-202C-490B-3828E9966531}"/>
              </a:ext>
            </a:extLst>
          </p:cNvPr>
          <p:cNvGraphicFramePr>
            <a:graphicFrameLocks noGrp="1"/>
          </p:cNvGraphicFramePr>
          <p:nvPr/>
        </p:nvGraphicFramePr>
        <p:xfrm>
          <a:off x="10102397" y="6332436"/>
          <a:ext cx="1735242" cy="51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21">
                  <a:extLst>
                    <a:ext uri="{9D8B030D-6E8A-4147-A177-3AD203B41FA5}">
                      <a16:colId xmlns:a16="http://schemas.microsoft.com/office/drawing/2014/main" val="200389733"/>
                    </a:ext>
                  </a:extLst>
                </a:gridCol>
                <a:gridCol w="867621">
                  <a:extLst>
                    <a:ext uri="{9D8B030D-6E8A-4147-A177-3AD203B41FA5}">
                      <a16:colId xmlns:a16="http://schemas.microsoft.com/office/drawing/2014/main" val="4157980549"/>
                    </a:ext>
                  </a:extLst>
                </a:gridCol>
              </a:tblGrid>
              <a:tr h="378000"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Industrial bakeries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6185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rtl="0"/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100 - 1000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 3</a:t>
                      </a:r>
                      <a:endParaRPr lang="en-GB" sz="9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508607"/>
                  </a:ext>
                </a:extLst>
              </a:tr>
            </a:tbl>
          </a:graphicData>
        </a:graphic>
      </p:graphicFrame>
      <p:sp>
        <p:nvSpPr>
          <p:cNvPr id="122" name="Rectangle 121">
            <a:extLst>
              <a:ext uri="{FF2B5EF4-FFF2-40B4-BE49-F238E27FC236}">
                <a16:creationId xmlns:a16="http://schemas.microsoft.com/office/drawing/2014/main" id="{BC1AB6C8-7EF8-ADEC-0BF7-06FEF206B3F1}"/>
              </a:ext>
            </a:extLst>
          </p:cNvPr>
          <p:cNvSpPr>
            <a:spLocks/>
          </p:cNvSpPr>
          <p:nvPr/>
        </p:nvSpPr>
        <p:spPr bwMode="gray">
          <a:xfrm>
            <a:off x="7084727" y="8294853"/>
            <a:ext cx="4686846" cy="324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noFill/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endParaRPr lang="en-GB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6724C-9596-E757-167E-0C00B65E60B4}"/>
              </a:ext>
            </a:extLst>
          </p:cNvPr>
          <p:cNvSpPr txBox="1">
            <a:spLocks/>
          </p:cNvSpPr>
          <p:nvPr/>
        </p:nvSpPr>
        <p:spPr>
          <a:xfrm>
            <a:off x="6934380" y="2410678"/>
            <a:ext cx="7729884" cy="323165"/>
          </a:xfrm>
          <a:prstGeom prst="chevron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5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End-market</a:t>
            </a:r>
            <a:endParaRPr lang="en-GB" sz="1500" b="1" baseline="30000">
              <a:solidFill>
                <a:schemeClr val="bg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A38704-0690-A4E5-25FC-D17848C9A791}"/>
              </a:ext>
            </a:extLst>
          </p:cNvPr>
          <p:cNvSpPr>
            <a:spLocks/>
          </p:cNvSpPr>
          <p:nvPr/>
        </p:nvSpPr>
        <p:spPr bwMode="gray">
          <a:xfrm>
            <a:off x="1081061" y="3032311"/>
            <a:ext cx="1187834" cy="117199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sz="1200">
                <a:sym typeface="Aptos" panose="020B0004020202020204" pitchFamily="34" charset="0"/>
              </a:rPr>
              <a:t>Fertilizer producers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5FDE08-EB1C-5FBF-F618-100A987A544A}"/>
              </a:ext>
            </a:extLst>
          </p:cNvPr>
          <p:cNvSpPr>
            <a:spLocks/>
          </p:cNvSpPr>
          <p:nvPr/>
        </p:nvSpPr>
        <p:spPr bwMode="gray">
          <a:xfrm>
            <a:off x="1081061" y="4594541"/>
            <a:ext cx="1187834" cy="117199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sz="1200">
                <a:sym typeface="Aptos" panose="020B0004020202020204" pitchFamily="34" charset="0"/>
              </a:rPr>
              <a:t>Blenders, grinders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F49B0C-7E6B-84B7-95D8-174F724585AB}"/>
              </a:ext>
            </a:extLst>
          </p:cNvPr>
          <p:cNvSpPr>
            <a:spLocks/>
          </p:cNvSpPr>
          <p:nvPr/>
        </p:nvSpPr>
        <p:spPr bwMode="gray">
          <a:xfrm>
            <a:off x="1081061" y="6156773"/>
            <a:ext cx="1187834" cy="117199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133350" rIns="0" bIns="133350" rtlCol="0" anchor="ctr"/>
          <a:lstStyle/>
          <a:p>
            <a:pPr algn="ctr">
              <a:lnSpc>
                <a:spcPct val="106000"/>
              </a:lnSpc>
            </a:pPr>
            <a:r>
              <a:rPr lang="en-GB" sz="1200">
                <a:sym typeface="Aptos" panose="020B0004020202020204" pitchFamily="34" charset="0"/>
              </a:rPr>
              <a:t>Fertilizer wholesalers / retailers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47BA13-C104-7C56-0FE6-4A480AADE898}"/>
              </a:ext>
            </a:extLst>
          </p:cNvPr>
          <p:cNvSpPr txBox="1">
            <a:spLocks/>
          </p:cNvSpPr>
          <p:nvPr/>
        </p:nvSpPr>
        <p:spPr>
          <a:xfrm>
            <a:off x="2643177" y="2410679"/>
            <a:ext cx="2817843" cy="372604"/>
          </a:xfrm>
          <a:prstGeom prst="chevron">
            <a:avLst/>
          </a:prstGeom>
          <a:solidFill>
            <a:schemeClr val="accent6"/>
          </a:solidFill>
        </p:spPr>
        <p:txBody>
          <a:bodyPr wrap="square" lIns="54000" tIns="70200" rIns="54000" bIns="70200" rtlCol="0">
            <a:spAutoFit/>
          </a:bodyPr>
          <a:lstStyle/>
          <a:p>
            <a:pPr algn="ctr"/>
            <a:r>
              <a:rPr lang="en-GB" sz="15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Primary end-users</a:t>
            </a:r>
            <a:endParaRPr lang="en-GB" sz="1500" b="1" baseline="30000">
              <a:solidFill>
                <a:schemeClr val="bg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BFB70D-A3BD-3FEF-B0E9-906DFF490CC1}"/>
              </a:ext>
            </a:extLst>
          </p:cNvPr>
          <p:cNvSpPr txBox="1">
            <a:spLocks/>
          </p:cNvSpPr>
          <p:nvPr/>
        </p:nvSpPr>
        <p:spPr>
          <a:xfrm>
            <a:off x="5355473" y="2410679"/>
            <a:ext cx="1690389" cy="323165"/>
          </a:xfrm>
          <a:prstGeom prst="chevron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500" b="1" err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Distrib</a:t>
            </a:r>
            <a:r>
              <a:rPr lang="en-GB" sz="15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.</a:t>
            </a:r>
            <a:endParaRPr lang="en-GB" sz="1500" b="1" baseline="30000">
              <a:solidFill>
                <a:schemeClr val="bg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2A4B50-79FB-3058-B723-3E271F887D79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>
            <a:off x="1674977" y="5766538"/>
            <a:ext cx="0" cy="390236"/>
          </a:xfrm>
          <a:prstGeom prst="line">
            <a:avLst/>
          </a:prstGeom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4C9B38D-400B-33ED-61BA-E7C49BA8A95D}"/>
              </a:ext>
            </a:extLst>
          </p:cNvPr>
          <p:cNvSpPr>
            <a:spLocks/>
          </p:cNvSpPr>
          <p:nvPr/>
        </p:nvSpPr>
        <p:spPr bwMode="gray">
          <a:xfrm>
            <a:off x="12418974" y="7873697"/>
            <a:ext cx="2245290" cy="3240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sz="1200">
                <a:sym typeface="Aptos" panose="020B0004020202020204" pitchFamily="34" charset="0"/>
              </a:rPr>
              <a:t>Distributors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64789CC2-A8D3-D55A-06A6-65AA078912F2}"/>
              </a:ext>
            </a:extLst>
          </p:cNvPr>
          <p:cNvCxnSpPr>
            <a:cxnSpLocks/>
            <a:stCxn id="38" idx="3"/>
            <a:endCxn id="96" idx="1"/>
          </p:cNvCxnSpPr>
          <p:nvPr/>
        </p:nvCxnSpPr>
        <p:spPr>
          <a:xfrm>
            <a:off x="5006813" y="3269526"/>
            <a:ext cx="734855" cy="1054893"/>
          </a:xfrm>
          <a:prstGeom prst="bentConnector3">
            <a:avLst/>
          </a:prstGeom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24F80383-34CC-DC63-3489-3C851CC0EA57}"/>
              </a:ext>
            </a:extLst>
          </p:cNvPr>
          <p:cNvCxnSpPr>
            <a:cxnSpLocks/>
            <a:stCxn id="38" idx="3"/>
            <a:endCxn id="97" idx="1"/>
          </p:cNvCxnSpPr>
          <p:nvPr/>
        </p:nvCxnSpPr>
        <p:spPr>
          <a:xfrm>
            <a:off x="5006813" y="3269527"/>
            <a:ext cx="734855" cy="2178368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9D1658B6-E09A-96D3-FF0E-D185437C91A3}"/>
              </a:ext>
            </a:extLst>
          </p:cNvPr>
          <p:cNvCxnSpPr>
            <a:cxnSpLocks/>
            <a:stCxn id="10" idx="3"/>
            <a:endCxn id="38" idx="1"/>
          </p:cNvCxnSpPr>
          <p:nvPr/>
        </p:nvCxnSpPr>
        <p:spPr>
          <a:xfrm flipV="1">
            <a:off x="2268895" y="3269527"/>
            <a:ext cx="492629" cy="3473246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1B410D8C-9861-71B3-8E40-EF8144B1AD2E}"/>
              </a:ext>
            </a:extLst>
          </p:cNvPr>
          <p:cNvCxnSpPr>
            <a:cxnSpLocks/>
            <a:stCxn id="10" idx="3"/>
            <a:endCxn id="40" idx="1"/>
          </p:cNvCxnSpPr>
          <p:nvPr/>
        </p:nvCxnSpPr>
        <p:spPr>
          <a:xfrm>
            <a:off x="2268895" y="6742772"/>
            <a:ext cx="492629" cy="239358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7EC32121-976D-BFD1-E2D0-CDBC84FCFDC6}"/>
              </a:ext>
            </a:extLst>
          </p:cNvPr>
          <p:cNvCxnSpPr>
            <a:cxnSpLocks/>
            <a:stCxn id="10" idx="3"/>
            <a:endCxn id="43" idx="1"/>
          </p:cNvCxnSpPr>
          <p:nvPr/>
        </p:nvCxnSpPr>
        <p:spPr>
          <a:xfrm flipV="1">
            <a:off x="2268895" y="3795782"/>
            <a:ext cx="492629" cy="2946990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70ED32BD-4714-124D-B88C-474EC5B31587}"/>
              </a:ext>
            </a:extLst>
          </p:cNvPr>
          <p:cNvCxnSpPr>
            <a:cxnSpLocks/>
            <a:stCxn id="39" idx="3"/>
            <a:endCxn id="97" idx="1"/>
          </p:cNvCxnSpPr>
          <p:nvPr/>
        </p:nvCxnSpPr>
        <p:spPr>
          <a:xfrm>
            <a:off x="5006813" y="4324420"/>
            <a:ext cx="734855" cy="1123475"/>
          </a:xfrm>
          <a:prstGeom prst="bentConnector3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1E32853A-D0EB-C064-5D5C-C005863E053D}"/>
              </a:ext>
            </a:extLst>
          </p:cNvPr>
          <p:cNvSpPr>
            <a:spLocks/>
          </p:cNvSpPr>
          <p:nvPr/>
        </p:nvSpPr>
        <p:spPr bwMode="gray">
          <a:xfrm>
            <a:off x="2761523" y="3107526"/>
            <a:ext cx="2245290" cy="3240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sz="1200"/>
              <a:t>Wheat farmers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F0D579C-D58C-8A57-6954-9FBB597E8378}"/>
              </a:ext>
            </a:extLst>
          </p:cNvPr>
          <p:cNvSpPr>
            <a:spLocks/>
          </p:cNvSpPr>
          <p:nvPr/>
        </p:nvSpPr>
        <p:spPr bwMode="gray">
          <a:xfrm>
            <a:off x="2761523" y="4162419"/>
            <a:ext cx="2245290" cy="3240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sz="1200">
                <a:sym typeface="Aptos" panose="020B0004020202020204" pitchFamily="34" charset="0"/>
              </a:rPr>
              <a:t>Grassland farmers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2F09B9-9AF4-8A00-2852-D01300EEBA41}"/>
              </a:ext>
            </a:extLst>
          </p:cNvPr>
          <p:cNvSpPr>
            <a:spLocks/>
          </p:cNvSpPr>
          <p:nvPr/>
        </p:nvSpPr>
        <p:spPr bwMode="gray">
          <a:xfrm>
            <a:off x="2761523" y="6799644"/>
            <a:ext cx="2245290" cy="364971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sz="1200">
                <a:solidFill>
                  <a:schemeClr val="bg1">
                    <a:lumMod val="75000"/>
                  </a:schemeClr>
                </a:solidFill>
                <a:sym typeface="Aptos" panose="020B0004020202020204" pitchFamily="34" charset="0"/>
              </a:rPr>
              <a:t>Landscaping </a:t>
            </a:r>
            <a:br>
              <a:rPr lang="en-GB" sz="1200">
                <a:solidFill>
                  <a:schemeClr val="bg1">
                    <a:lumMod val="75000"/>
                  </a:schemeClr>
                </a:solidFill>
                <a:sym typeface="Aptos" panose="020B0004020202020204" pitchFamily="34" charset="0"/>
              </a:rPr>
            </a:br>
            <a:r>
              <a:rPr lang="en-GB" sz="1200">
                <a:solidFill>
                  <a:schemeClr val="bg1">
                    <a:lumMod val="75000"/>
                  </a:schemeClr>
                </a:solidFill>
                <a:sym typeface="Aptos" panose="020B0004020202020204" pitchFamily="34" charset="0"/>
              </a:rPr>
              <a:t>and forestry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864E7BD-2E37-626D-4E68-2271D3ECE540}"/>
              </a:ext>
            </a:extLst>
          </p:cNvPr>
          <p:cNvSpPr>
            <a:spLocks/>
          </p:cNvSpPr>
          <p:nvPr/>
        </p:nvSpPr>
        <p:spPr bwMode="gray">
          <a:xfrm>
            <a:off x="2761523" y="4688676"/>
            <a:ext cx="2245290" cy="3240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sz="1200">
                <a:sym typeface="Aptos" panose="020B0004020202020204" pitchFamily="34" charset="0"/>
              </a:rPr>
              <a:t>Oilseed farmers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3BD4800-1F78-3BAE-D55B-A74718E165CF}"/>
              </a:ext>
            </a:extLst>
          </p:cNvPr>
          <p:cNvSpPr>
            <a:spLocks/>
          </p:cNvSpPr>
          <p:nvPr/>
        </p:nvSpPr>
        <p:spPr bwMode="gray">
          <a:xfrm>
            <a:off x="2761523" y="5217314"/>
            <a:ext cx="2245290" cy="3240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sz="1200">
                <a:sym typeface="Aptos" panose="020B0004020202020204" pitchFamily="34" charset="0"/>
              </a:rPr>
              <a:t>Fodder crops farmers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32E5331-DC07-96B8-2C81-6452BAB5EC35}"/>
              </a:ext>
            </a:extLst>
          </p:cNvPr>
          <p:cNvSpPr>
            <a:spLocks/>
          </p:cNvSpPr>
          <p:nvPr/>
        </p:nvSpPr>
        <p:spPr bwMode="gray">
          <a:xfrm>
            <a:off x="2761523" y="3633782"/>
            <a:ext cx="2245290" cy="3240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sz="1200"/>
              <a:t>Grain farmers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A0FEA8D-3F4F-B9BD-49C7-B934CE26D6DF}"/>
              </a:ext>
            </a:extLst>
          </p:cNvPr>
          <p:cNvSpPr>
            <a:spLocks/>
          </p:cNvSpPr>
          <p:nvPr/>
        </p:nvSpPr>
        <p:spPr bwMode="gray">
          <a:xfrm>
            <a:off x="2761523" y="5743569"/>
            <a:ext cx="2245290" cy="3240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135000" rIns="0" bIns="135000" rtlCol="0" anchor="ctr"/>
          <a:lstStyle/>
          <a:p>
            <a:pPr algn="ctr">
              <a:lnSpc>
                <a:spcPct val="106000"/>
              </a:lnSpc>
            </a:pPr>
            <a:r>
              <a:rPr lang="en-GB" sz="1200">
                <a:sym typeface="Aptos" panose="020B0004020202020204" pitchFamily="34" charset="0"/>
              </a:rPr>
              <a:t>Permanent crops farmers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2596281-300D-3E6C-0E39-076677BC3060}"/>
              </a:ext>
            </a:extLst>
          </p:cNvPr>
          <p:cNvSpPr>
            <a:spLocks/>
          </p:cNvSpPr>
          <p:nvPr/>
        </p:nvSpPr>
        <p:spPr bwMode="gray">
          <a:xfrm>
            <a:off x="2761523" y="6272207"/>
            <a:ext cx="2245290" cy="3240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sz="1200">
                <a:sym typeface="Aptos" panose="020B0004020202020204" pitchFamily="34" charset="0"/>
              </a:rPr>
              <a:t>Other crop farmers</a:t>
            </a: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545B427F-C552-ED71-D678-37C494045C1B}"/>
              </a:ext>
            </a:extLst>
          </p:cNvPr>
          <p:cNvCxnSpPr>
            <a:cxnSpLocks/>
            <a:stCxn id="10" idx="3"/>
            <a:endCxn id="39" idx="1"/>
          </p:cNvCxnSpPr>
          <p:nvPr/>
        </p:nvCxnSpPr>
        <p:spPr>
          <a:xfrm flipV="1">
            <a:off x="2268895" y="4324420"/>
            <a:ext cx="492629" cy="2418353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D1DE14AE-CB3E-60E1-B08E-643D35E19578}"/>
              </a:ext>
            </a:extLst>
          </p:cNvPr>
          <p:cNvCxnSpPr>
            <a:cxnSpLocks/>
            <a:stCxn id="10" idx="3"/>
            <a:endCxn id="41" idx="1"/>
          </p:cNvCxnSpPr>
          <p:nvPr/>
        </p:nvCxnSpPr>
        <p:spPr>
          <a:xfrm flipV="1">
            <a:off x="2268895" y="4850677"/>
            <a:ext cx="492629" cy="1892096"/>
          </a:xfrm>
          <a:prstGeom prst="bentConnector3">
            <a:avLst/>
          </a:prstGeom>
          <a:ln w="635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EA1EFC7F-6481-3352-4CF8-89C82D531EA7}"/>
              </a:ext>
            </a:extLst>
          </p:cNvPr>
          <p:cNvCxnSpPr>
            <a:cxnSpLocks/>
            <a:stCxn id="10" idx="3"/>
            <a:endCxn id="42" idx="1"/>
          </p:cNvCxnSpPr>
          <p:nvPr/>
        </p:nvCxnSpPr>
        <p:spPr>
          <a:xfrm flipV="1">
            <a:off x="2268895" y="5379314"/>
            <a:ext cx="492629" cy="1363458"/>
          </a:xfrm>
          <a:prstGeom prst="bentConnector3">
            <a:avLst/>
          </a:prstGeom>
          <a:ln w="635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524F8F8C-3F44-1EC6-6CC7-FB7901CB27EE}"/>
              </a:ext>
            </a:extLst>
          </p:cNvPr>
          <p:cNvCxnSpPr>
            <a:cxnSpLocks/>
            <a:stCxn id="10" idx="3"/>
            <a:endCxn id="44" idx="1"/>
          </p:cNvCxnSpPr>
          <p:nvPr/>
        </p:nvCxnSpPr>
        <p:spPr>
          <a:xfrm flipV="1">
            <a:off x="2268895" y="5905570"/>
            <a:ext cx="492629" cy="837203"/>
          </a:xfrm>
          <a:prstGeom prst="bentConnector3">
            <a:avLst/>
          </a:prstGeom>
          <a:ln w="635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1A57A5D5-FA55-80BF-9F95-C1F588549680}"/>
              </a:ext>
            </a:extLst>
          </p:cNvPr>
          <p:cNvCxnSpPr>
            <a:cxnSpLocks/>
            <a:stCxn id="10" idx="3"/>
            <a:endCxn id="45" idx="1"/>
          </p:cNvCxnSpPr>
          <p:nvPr/>
        </p:nvCxnSpPr>
        <p:spPr>
          <a:xfrm flipV="1">
            <a:off x="2268895" y="6434207"/>
            <a:ext cx="492629" cy="308565"/>
          </a:xfrm>
          <a:prstGeom prst="bentConnector3">
            <a:avLst/>
          </a:prstGeom>
          <a:ln w="635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42F6965D-B78F-271C-94F6-9BFA393CE1E1}"/>
              </a:ext>
            </a:extLst>
          </p:cNvPr>
          <p:cNvCxnSpPr>
            <a:cxnSpLocks/>
            <a:stCxn id="43" idx="3"/>
            <a:endCxn id="97" idx="1"/>
          </p:cNvCxnSpPr>
          <p:nvPr/>
        </p:nvCxnSpPr>
        <p:spPr>
          <a:xfrm>
            <a:off x="5006813" y="3795782"/>
            <a:ext cx="734855" cy="1652112"/>
          </a:xfrm>
          <a:prstGeom prst="bentConnector3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4F32629C-FCEE-CBD8-CAFD-69E1563CB557}"/>
              </a:ext>
            </a:extLst>
          </p:cNvPr>
          <p:cNvCxnSpPr>
            <a:cxnSpLocks/>
            <a:stCxn id="41" idx="3"/>
            <a:endCxn id="96" idx="1"/>
          </p:cNvCxnSpPr>
          <p:nvPr/>
        </p:nvCxnSpPr>
        <p:spPr>
          <a:xfrm flipV="1">
            <a:off x="5006813" y="4324419"/>
            <a:ext cx="734855" cy="526257"/>
          </a:xfrm>
          <a:prstGeom prst="bentConnector3">
            <a:avLst>
              <a:gd name="adj1" fmla="val 50000"/>
            </a:avLst>
          </a:prstGeom>
          <a:ln w="63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025302F3-8445-ECD1-C898-EE279C8C2211}"/>
              </a:ext>
            </a:extLst>
          </p:cNvPr>
          <p:cNvCxnSpPr>
            <a:cxnSpLocks/>
            <a:stCxn id="42" idx="3"/>
            <a:endCxn id="96" idx="1"/>
          </p:cNvCxnSpPr>
          <p:nvPr/>
        </p:nvCxnSpPr>
        <p:spPr>
          <a:xfrm flipV="1">
            <a:off x="5006813" y="4324420"/>
            <a:ext cx="734855" cy="1054895"/>
          </a:xfrm>
          <a:prstGeom prst="bentConnector3">
            <a:avLst/>
          </a:prstGeom>
          <a:ln w="635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11821DCD-0640-A19C-C3FA-445056F3E43E}"/>
              </a:ext>
            </a:extLst>
          </p:cNvPr>
          <p:cNvCxnSpPr>
            <a:cxnSpLocks/>
            <a:stCxn id="44" idx="3"/>
            <a:endCxn id="97" idx="1"/>
          </p:cNvCxnSpPr>
          <p:nvPr/>
        </p:nvCxnSpPr>
        <p:spPr>
          <a:xfrm flipV="1">
            <a:off x="5006813" y="5447894"/>
            <a:ext cx="734855" cy="457676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DEDDBC4C-65DE-C311-3ACE-78FF59676C0B}"/>
              </a:ext>
            </a:extLst>
          </p:cNvPr>
          <p:cNvCxnSpPr>
            <a:cxnSpLocks/>
            <a:stCxn id="45" idx="3"/>
            <a:endCxn id="96" idx="1"/>
          </p:cNvCxnSpPr>
          <p:nvPr/>
        </p:nvCxnSpPr>
        <p:spPr>
          <a:xfrm flipV="1">
            <a:off x="5006813" y="4324420"/>
            <a:ext cx="734855" cy="2109788"/>
          </a:xfrm>
          <a:prstGeom prst="bentConnector3">
            <a:avLst>
              <a:gd name="adj1" fmla="val 50000"/>
            </a:avLst>
          </a:prstGeom>
          <a:ln w="63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C21093DB-9AA1-6E20-70A2-DE25405DBBE8}"/>
              </a:ext>
            </a:extLst>
          </p:cNvPr>
          <p:cNvSpPr>
            <a:spLocks/>
          </p:cNvSpPr>
          <p:nvPr/>
        </p:nvSpPr>
        <p:spPr bwMode="gray">
          <a:xfrm>
            <a:off x="7184369" y="7873697"/>
            <a:ext cx="2245290" cy="3240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sz="1050" dirty="0"/>
              <a:t>F&amp;V processors</a:t>
            </a:r>
            <a:br>
              <a:rPr lang="en-GB" sz="1050" dirty="0"/>
            </a:br>
            <a:r>
              <a:rPr lang="en-GB" sz="1050" dirty="0"/>
              <a:t> and preservers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B9CF5FD5-BD18-8429-5F88-7AFF8C757832}"/>
              </a:ext>
            </a:extLst>
          </p:cNvPr>
          <p:cNvSpPr>
            <a:spLocks/>
          </p:cNvSpPr>
          <p:nvPr/>
        </p:nvSpPr>
        <p:spPr bwMode="gray">
          <a:xfrm>
            <a:off x="2761523" y="7364735"/>
            <a:ext cx="2245290" cy="364971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sz="1200">
                <a:sym typeface="Aptos" panose="020B0004020202020204" pitchFamily="34" charset="0"/>
              </a:rPr>
              <a:t>Industrial users</a:t>
            </a:r>
            <a:br>
              <a:rPr lang="en-GB" sz="1200">
                <a:sym typeface="Aptos" panose="020B0004020202020204" pitchFamily="34" charset="0"/>
              </a:rPr>
            </a:br>
            <a:r>
              <a:rPr lang="en-GB" sz="1200">
                <a:sym typeface="Aptos" panose="020B0004020202020204" pitchFamily="34" charset="0"/>
              </a:rPr>
              <a:t>of ammonia</a:t>
            </a:r>
          </a:p>
        </p:txBody>
      </p:sp>
      <p:cxnSp>
        <p:nvCxnSpPr>
          <p:cNvPr id="120" name="Connector: Elbow 119">
            <a:extLst>
              <a:ext uri="{FF2B5EF4-FFF2-40B4-BE49-F238E27FC236}">
                <a16:creationId xmlns:a16="http://schemas.microsoft.com/office/drawing/2014/main" id="{D808046F-4795-5F4D-C477-70F898329FCB}"/>
              </a:ext>
            </a:extLst>
          </p:cNvPr>
          <p:cNvCxnSpPr>
            <a:cxnSpLocks/>
            <a:stCxn id="8" idx="1"/>
            <a:endCxn id="119" idx="1"/>
          </p:cNvCxnSpPr>
          <p:nvPr/>
        </p:nvCxnSpPr>
        <p:spPr>
          <a:xfrm rot="10800000" flipH="1" flipV="1">
            <a:off x="1081061" y="3618309"/>
            <a:ext cx="1680462" cy="3928911"/>
          </a:xfrm>
          <a:prstGeom prst="bentConnector3">
            <a:avLst>
              <a:gd name="adj1" fmla="val -14613"/>
            </a:avLst>
          </a:prstGeom>
          <a:ln w="635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7B1B024-3467-181A-B5CE-889930AF2E80}"/>
              </a:ext>
            </a:extLst>
          </p:cNvPr>
          <p:cNvSpPr>
            <a:spLocks/>
          </p:cNvSpPr>
          <p:nvPr/>
        </p:nvSpPr>
        <p:spPr bwMode="gray">
          <a:xfrm>
            <a:off x="7084727" y="7592364"/>
            <a:ext cx="7685979" cy="660270"/>
          </a:xfrm>
          <a:prstGeom prst="rect">
            <a:avLst/>
          </a:prstGeom>
          <a:noFill/>
          <a:ln w="9525" algn="ctr">
            <a:solidFill>
              <a:schemeClr val="tx2"/>
            </a:solidFill>
            <a:prstDash val="dash"/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GB" sz="2400" b="1">
              <a:solidFill>
                <a:schemeClr val="bg1"/>
              </a:solidFill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22DD21C-939F-B594-73EF-6162765D4BED}"/>
              </a:ext>
            </a:extLst>
          </p:cNvPr>
          <p:cNvSpPr>
            <a:spLocks/>
          </p:cNvSpPr>
          <p:nvPr/>
        </p:nvSpPr>
        <p:spPr bwMode="gray">
          <a:xfrm>
            <a:off x="7084727" y="5667282"/>
            <a:ext cx="7685979" cy="1762218"/>
          </a:xfrm>
          <a:prstGeom prst="rect">
            <a:avLst/>
          </a:prstGeom>
          <a:noFill/>
          <a:ln w="9525" algn="ctr">
            <a:solidFill>
              <a:schemeClr val="tx2"/>
            </a:solidFill>
            <a:prstDash val="dash"/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GB" sz="2400" b="1">
              <a:solidFill>
                <a:schemeClr val="bg1"/>
              </a:solidFill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4A0A563-2372-0E48-6664-09B23013B73A}"/>
              </a:ext>
            </a:extLst>
          </p:cNvPr>
          <p:cNvSpPr>
            <a:spLocks/>
          </p:cNvSpPr>
          <p:nvPr/>
        </p:nvSpPr>
        <p:spPr bwMode="gray">
          <a:xfrm>
            <a:off x="7062425" y="2981211"/>
            <a:ext cx="7685979" cy="2571864"/>
          </a:xfrm>
          <a:prstGeom prst="rect">
            <a:avLst/>
          </a:prstGeom>
          <a:noFill/>
          <a:ln w="9525" algn="ctr">
            <a:solidFill>
              <a:schemeClr val="tx2"/>
            </a:solidFill>
            <a:prstDash val="dash"/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GB" sz="2400" b="1">
              <a:solidFill>
                <a:schemeClr val="bg1"/>
              </a:solidFill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305D5A5B-A19F-918A-677E-F22CBFACC1C9}"/>
              </a:ext>
            </a:extLst>
          </p:cNvPr>
          <p:cNvSpPr>
            <a:spLocks/>
          </p:cNvSpPr>
          <p:nvPr/>
        </p:nvSpPr>
        <p:spPr bwMode="gray">
          <a:xfrm>
            <a:off x="7184369" y="8294853"/>
            <a:ext cx="4686846" cy="3240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sz="1200"/>
              <a:t>Other end-markets (oilseed processors, textile)</a:t>
            </a:r>
          </a:p>
        </p:txBody>
      </p:sp>
      <p:cxnSp>
        <p:nvCxnSpPr>
          <p:cNvPr id="176" name="Connector: Elbow 175">
            <a:extLst>
              <a:ext uri="{FF2B5EF4-FFF2-40B4-BE49-F238E27FC236}">
                <a16:creationId xmlns:a16="http://schemas.microsoft.com/office/drawing/2014/main" id="{C8F5C407-2669-7D25-02C8-FA6F9499F862}"/>
              </a:ext>
            </a:extLst>
          </p:cNvPr>
          <p:cNvCxnSpPr>
            <a:cxnSpLocks/>
            <a:stCxn id="153" idx="3"/>
            <a:endCxn id="187" idx="1"/>
          </p:cNvCxnSpPr>
          <p:nvPr/>
        </p:nvCxnSpPr>
        <p:spPr>
          <a:xfrm>
            <a:off x="11837639" y="6037565"/>
            <a:ext cx="734385" cy="552452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or: Elbow 179">
            <a:extLst>
              <a:ext uri="{FF2B5EF4-FFF2-40B4-BE49-F238E27FC236}">
                <a16:creationId xmlns:a16="http://schemas.microsoft.com/office/drawing/2014/main" id="{F06A0423-D2C2-1327-A26F-1955B2ABA121}"/>
              </a:ext>
            </a:extLst>
          </p:cNvPr>
          <p:cNvCxnSpPr>
            <a:cxnSpLocks/>
            <a:stCxn id="139" idx="3"/>
            <a:endCxn id="187" idx="1"/>
          </p:cNvCxnSpPr>
          <p:nvPr/>
        </p:nvCxnSpPr>
        <p:spPr>
          <a:xfrm flipV="1">
            <a:off x="11837639" y="6590017"/>
            <a:ext cx="734385" cy="552452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ctor: Elbow 190">
            <a:extLst>
              <a:ext uri="{FF2B5EF4-FFF2-40B4-BE49-F238E27FC236}">
                <a16:creationId xmlns:a16="http://schemas.microsoft.com/office/drawing/2014/main" id="{7186EE2E-1F0E-028E-80F7-E9FCAD30A55C}"/>
              </a:ext>
            </a:extLst>
          </p:cNvPr>
          <p:cNvCxnSpPr>
            <a:cxnSpLocks/>
            <a:stCxn id="132" idx="0"/>
            <a:endCxn id="187" idx="0"/>
          </p:cNvCxnSpPr>
          <p:nvPr/>
        </p:nvCxnSpPr>
        <p:spPr>
          <a:xfrm rot="5400000" flipH="1" flipV="1">
            <a:off x="10972577" y="3865368"/>
            <a:ext cx="19050" cy="4934136"/>
          </a:xfrm>
          <a:prstGeom prst="bentConnector3">
            <a:avLst>
              <a:gd name="adj1" fmla="val 1800000"/>
            </a:avLst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A0A7BA85-4819-F2AC-2BFD-42DA33B1A1C3}"/>
              </a:ext>
            </a:extLst>
          </p:cNvPr>
          <p:cNvSpPr>
            <a:spLocks/>
          </p:cNvSpPr>
          <p:nvPr/>
        </p:nvSpPr>
        <p:spPr bwMode="gray">
          <a:xfrm>
            <a:off x="9801672" y="7873697"/>
            <a:ext cx="2245290" cy="3240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sz="1200"/>
              <a:t>CPGs</a:t>
            </a:r>
          </a:p>
        </p:txBody>
      </p:sp>
      <p:cxnSp>
        <p:nvCxnSpPr>
          <p:cNvPr id="238" name="Connector: Elbow 237">
            <a:extLst>
              <a:ext uri="{FF2B5EF4-FFF2-40B4-BE49-F238E27FC236}">
                <a16:creationId xmlns:a16="http://schemas.microsoft.com/office/drawing/2014/main" id="{9C5176D0-F89A-9862-1F4B-D368E3C344AE}"/>
              </a:ext>
            </a:extLst>
          </p:cNvPr>
          <p:cNvCxnSpPr>
            <a:cxnSpLocks/>
            <a:stCxn id="125" idx="3"/>
            <a:endCxn id="512" idx="1"/>
          </p:cNvCxnSpPr>
          <p:nvPr/>
        </p:nvCxnSpPr>
        <p:spPr>
          <a:xfrm>
            <a:off x="9373130" y="3410547"/>
            <a:ext cx="706965" cy="19050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Connector: Elbow 240">
            <a:extLst>
              <a:ext uri="{FF2B5EF4-FFF2-40B4-BE49-F238E27FC236}">
                <a16:creationId xmlns:a16="http://schemas.microsoft.com/office/drawing/2014/main" id="{01E83E47-38E1-546A-F31E-E65DFF027237}"/>
              </a:ext>
            </a:extLst>
          </p:cNvPr>
          <p:cNvCxnSpPr>
            <a:cxnSpLocks/>
            <a:stCxn id="125" idx="3"/>
            <a:endCxn id="518" idx="1"/>
          </p:cNvCxnSpPr>
          <p:nvPr/>
        </p:nvCxnSpPr>
        <p:spPr>
          <a:xfrm>
            <a:off x="9373130" y="3410548"/>
            <a:ext cx="706965" cy="1150418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4" name="Rectangle 383">
            <a:extLst>
              <a:ext uri="{FF2B5EF4-FFF2-40B4-BE49-F238E27FC236}">
                <a16:creationId xmlns:a16="http://schemas.microsoft.com/office/drawing/2014/main" id="{1AF844A0-3E2D-B92E-63FB-489E2C0E0FE2}"/>
              </a:ext>
            </a:extLst>
          </p:cNvPr>
          <p:cNvSpPr>
            <a:spLocks/>
          </p:cNvSpPr>
          <p:nvPr/>
        </p:nvSpPr>
        <p:spPr>
          <a:xfrm>
            <a:off x="9395432" y="5572604"/>
            <a:ext cx="3064566" cy="155886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Grain products for baked goods</a:t>
            </a:r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18AC55EE-DA22-A0DE-49A4-32518CBE85AA}"/>
              </a:ext>
            </a:extLst>
          </p:cNvPr>
          <p:cNvSpPr>
            <a:spLocks/>
          </p:cNvSpPr>
          <p:nvPr/>
        </p:nvSpPr>
        <p:spPr>
          <a:xfrm>
            <a:off x="9900109" y="7510544"/>
            <a:ext cx="2055215" cy="162143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Fruit &amp; vegetables</a:t>
            </a:r>
          </a:p>
        </p:txBody>
      </p:sp>
      <p:sp>
        <p:nvSpPr>
          <p:cNvPr id="395" name="Rectangle 394">
            <a:extLst>
              <a:ext uri="{FF2B5EF4-FFF2-40B4-BE49-F238E27FC236}">
                <a16:creationId xmlns:a16="http://schemas.microsoft.com/office/drawing/2014/main" id="{D4F71999-8A87-DA95-7B09-DA25DC2FFC8D}"/>
              </a:ext>
            </a:extLst>
          </p:cNvPr>
          <p:cNvSpPr>
            <a:spLocks/>
          </p:cNvSpPr>
          <p:nvPr/>
        </p:nvSpPr>
        <p:spPr>
          <a:xfrm>
            <a:off x="9654101" y="2935774"/>
            <a:ext cx="2502624" cy="106103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Dairy, meat and eggs</a:t>
            </a:r>
          </a:p>
        </p:txBody>
      </p:sp>
      <p:cxnSp>
        <p:nvCxnSpPr>
          <p:cNvPr id="424" name="Connector: Elbow 423">
            <a:extLst>
              <a:ext uri="{FF2B5EF4-FFF2-40B4-BE49-F238E27FC236}">
                <a16:creationId xmlns:a16="http://schemas.microsoft.com/office/drawing/2014/main" id="{49221833-BBCE-05A1-A55A-1D701ABBA891}"/>
              </a:ext>
            </a:extLst>
          </p:cNvPr>
          <p:cNvCxnSpPr>
            <a:cxnSpLocks/>
            <a:stCxn id="512" idx="3"/>
            <a:endCxn id="564" idx="1"/>
          </p:cNvCxnSpPr>
          <p:nvPr/>
        </p:nvCxnSpPr>
        <p:spPr>
          <a:xfrm>
            <a:off x="11815337" y="3410548"/>
            <a:ext cx="734385" cy="1150418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Connector: Elbow 481">
            <a:extLst>
              <a:ext uri="{FF2B5EF4-FFF2-40B4-BE49-F238E27FC236}">
                <a16:creationId xmlns:a16="http://schemas.microsoft.com/office/drawing/2014/main" id="{D911C977-3C6D-E406-880B-E61E8E228D19}"/>
              </a:ext>
            </a:extLst>
          </p:cNvPr>
          <p:cNvCxnSpPr>
            <a:cxnSpLocks/>
            <a:stCxn id="125" idx="3"/>
            <a:endCxn id="520" idx="1"/>
          </p:cNvCxnSpPr>
          <p:nvPr/>
        </p:nvCxnSpPr>
        <p:spPr>
          <a:xfrm>
            <a:off x="9373130" y="3410548"/>
            <a:ext cx="706965" cy="575210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Connector: Elbow 488">
            <a:extLst>
              <a:ext uri="{FF2B5EF4-FFF2-40B4-BE49-F238E27FC236}">
                <a16:creationId xmlns:a16="http://schemas.microsoft.com/office/drawing/2014/main" id="{C2E208D8-8B78-29BF-DEF9-2EC9FBD81264}"/>
              </a:ext>
            </a:extLst>
          </p:cNvPr>
          <p:cNvCxnSpPr>
            <a:cxnSpLocks/>
            <a:stCxn id="518" idx="3"/>
            <a:endCxn id="557" idx="1"/>
          </p:cNvCxnSpPr>
          <p:nvPr/>
        </p:nvCxnSpPr>
        <p:spPr>
          <a:xfrm flipV="1">
            <a:off x="11815337" y="3410548"/>
            <a:ext cx="734385" cy="1150418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9" name="Straight Connector 518">
            <a:extLst>
              <a:ext uri="{FF2B5EF4-FFF2-40B4-BE49-F238E27FC236}">
                <a16:creationId xmlns:a16="http://schemas.microsoft.com/office/drawing/2014/main" id="{E5923588-F10C-9C2E-CB1E-12BFA0B1C33C}"/>
              </a:ext>
            </a:extLst>
          </p:cNvPr>
          <p:cNvCxnSpPr>
            <a:cxnSpLocks/>
            <a:stCxn id="158" idx="3"/>
            <a:endCxn id="187" idx="1"/>
          </p:cNvCxnSpPr>
          <p:nvPr/>
        </p:nvCxnSpPr>
        <p:spPr>
          <a:xfrm>
            <a:off x="11837639" y="6590016"/>
            <a:ext cx="734385" cy="0"/>
          </a:xfrm>
          <a:prstGeom prst="line">
            <a:avLst/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38B2D0B5-8D5A-8162-6CC8-EBE5719D34E7}"/>
              </a:ext>
            </a:extLst>
          </p:cNvPr>
          <p:cNvSpPr>
            <a:spLocks/>
          </p:cNvSpPr>
          <p:nvPr/>
        </p:nvSpPr>
        <p:spPr>
          <a:xfrm>
            <a:off x="7045862" y="7496751"/>
            <a:ext cx="819969" cy="2676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54000" bIns="54000"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1.3 Mt</a:t>
            </a:r>
          </a:p>
        </p:txBody>
      </p:sp>
      <p:sp>
        <p:nvSpPr>
          <p:cNvPr id="451" name="Oval 450">
            <a:extLst>
              <a:ext uri="{FF2B5EF4-FFF2-40B4-BE49-F238E27FC236}">
                <a16:creationId xmlns:a16="http://schemas.microsoft.com/office/drawing/2014/main" id="{8ED4FE83-FDF8-EC5E-3923-B038C3D1A8C8}"/>
              </a:ext>
            </a:extLst>
          </p:cNvPr>
          <p:cNvSpPr>
            <a:spLocks/>
          </p:cNvSpPr>
          <p:nvPr/>
        </p:nvSpPr>
        <p:spPr>
          <a:xfrm>
            <a:off x="7023560" y="2849523"/>
            <a:ext cx="819969" cy="2676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54000" bIns="54000"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6.3 Mt</a:t>
            </a:r>
          </a:p>
        </p:txBody>
      </p:sp>
      <p:sp>
        <p:nvSpPr>
          <p:cNvPr id="479" name="Arrow: Pentagon 478">
            <a:extLst>
              <a:ext uri="{FF2B5EF4-FFF2-40B4-BE49-F238E27FC236}">
                <a16:creationId xmlns:a16="http://schemas.microsoft.com/office/drawing/2014/main" id="{98EB5E40-EE50-0657-D399-6AA2F63EA11F}"/>
              </a:ext>
            </a:extLst>
          </p:cNvPr>
          <p:cNvSpPr>
            <a:spLocks/>
          </p:cNvSpPr>
          <p:nvPr/>
        </p:nvSpPr>
        <p:spPr bwMode="gray">
          <a:xfrm>
            <a:off x="702845" y="2410679"/>
            <a:ext cx="2039214" cy="373931"/>
          </a:xfrm>
          <a:prstGeom prst="homePlate">
            <a:avLst>
              <a:gd name="adj" fmla="val 49822"/>
            </a:avLst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sz="1500" b="1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Production</a:t>
            </a:r>
          </a:p>
        </p:txBody>
      </p:sp>
      <p:sp>
        <p:nvSpPr>
          <p:cNvPr id="480" name="TextBox 479">
            <a:extLst>
              <a:ext uri="{FF2B5EF4-FFF2-40B4-BE49-F238E27FC236}">
                <a16:creationId xmlns:a16="http://schemas.microsoft.com/office/drawing/2014/main" id="{5305C3FA-9A23-4300-0F60-12A0109F360B}"/>
              </a:ext>
            </a:extLst>
          </p:cNvPr>
          <p:cNvSpPr txBox="1">
            <a:spLocks/>
          </p:cNvSpPr>
          <p:nvPr/>
        </p:nvSpPr>
        <p:spPr>
          <a:xfrm>
            <a:off x="14533406" y="2410678"/>
            <a:ext cx="3079673" cy="323165"/>
          </a:xfrm>
          <a:prstGeom prst="chevron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5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End-user</a:t>
            </a:r>
            <a:endParaRPr lang="en-GB" sz="1500" b="1" baseline="30000">
              <a:solidFill>
                <a:schemeClr val="bg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457E1A5F-679A-F132-0EA2-C488AA92EC88}"/>
              </a:ext>
            </a:extLst>
          </p:cNvPr>
          <p:cNvCxnSpPr>
            <a:cxnSpLocks/>
            <a:stCxn id="132" idx="3"/>
            <a:endCxn id="139" idx="1"/>
          </p:cNvCxnSpPr>
          <p:nvPr/>
        </p:nvCxnSpPr>
        <p:spPr>
          <a:xfrm>
            <a:off x="9373130" y="6590017"/>
            <a:ext cx="729267" cy="552452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189F9066-EEFC-FF58-6BCF-C3031E01958E}"/>
              </a:ext>
            </a:extLst>
          </p:cNvPr>
          <p:cNvCxnSpPr>
            <a:cxnSpLocks/>
            <a:stCxn id="100" idx="3"/>
            <a:endCxn id="197" idx="1"/>
          </p:cNvCxnSpPr>
          <p:nvPr/>
        </p:nvCxnSpPr>
        <p:spPr>
          <a:xfrm>
            <a:off x="9429657" y="8035697"/>
            <a:ext cx="372015" cy="0"/>
          </a:xfrm>
          <a:prstGeom prst="line">
            <a:avLst/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D3A4CA9-14A2-DB92-492C-C78D3D99F628}"/>
              </a:ext>
            </a:extLst>
          </p:cNvPr>
          <p:cNvCxnSpPr>
            <a:cxnSpLocks/>
            <a:stCxn id="197" idx="3"/>
            <a:endCxn id="21" idx="1"/>
          </p:cNvCxnSpPr>
          <p:nvPr/>
        </p:nvCxnSpPr>
        <p:spPr>
          <a:xfrm>
            <a:off x="12046963" y="8035697"/>
            <a:ext cx="372011" cy="0"/>
          </a:xfrm>
          <a:prstGeom prst="line">
            <a:avLst/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8" name="Connector: Elbow 527">
            <a:extLst>
              <a:ext uri="{FF2B5EF4-FFF2-40B4-BE49-F238E27FC236}">
                <a16:creationId xmlns:a16="http://schemas.microsoft.com/office/drawing/2014/main" id="{14B36739-45C5-ED85-F209-CA7736732279}"/>
              </a:ext>
            </a:extLst>
          </p:cNvPr>
          <p:cNvCxnSpPr>
            <a:cxnSpLocks/>
            <a:stCxn id="520" idx="3"/>
            <a:endCxn id="557" idx="1"/>
          </p:cNvCxnSpPr>
          <p:nvPr/>
        </p:nvCxnSpPr>
        <p:spPr>
          <a:xfrm flipV="1">
            <a:off x="11815337" y="3410548"/>
            <a:ext cx="734385" cy="575210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8" name="Straight Connector 537">
            <a:extLst>
              <a:ext uri="{FF2B5EF4-FFF2-40B4-BE49-F238E27FC236}">
                <a16:creationId xmlns:a16="http://schemas.microsoft.com/office/drawing/2014/main" id="{FD8EE683-68F8-4B27-24CD-6794D40B5464}"/>
              </a:ext>
            </a:extLst>
          </p:cNvPr>
          <p:cNvCxnSpPr>
            <a:cxnSpLocks/>
            <a:stCxn id="132" idx="0"/>
            <a:endCxn id="550" idx="2"/>
          </p:cNvCxnSpPr>
          <p:nvPr/>
        </p:nvCxnSpPr>
        <p:spPr>
          <a:xfrm flipV="1">
            <a:off x="8505509" y="4816293"/>
            <a:ext cx="0" cy="1516143"/>
          </a:xfrm>
          <a:prstGeom prst="line">
            <a:avLst/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3" name="Connector: Elbow 542">
            <a:extLst>
              <a:ext uri="{FF2B5EF4-FFF2-40B4-BE49-F238E27FC236}">
                <a16:creationId xmlns:a16="http://schemas.microsoft.com/office/drawing/2014/main" id="{4C3517E7-0889-8939-DA40-31C016C110CB}"/>
              </a:ext>
            </a:extLst>
          </p:cNvPr>
          <p:cNvCxnSpPr>
            <a:cxnSpLocks/>
            <a:stCxn id="97" idx="3"/>
            <a:endCxn id="130" idx="1"/>
          </p:cNvCxnSpPr>
          <p:nvPr/>
        </p:nvCxnSpPr>
        <p:spPr>
          <a:xfrm flipV="1">
            <a:off x="6659668" y="4267144"/>
            <a:ext cx="402758" cy="1180751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6" name="Connector: Elbow 545">
            <a:extLst>
              <a:ext uri="{FF2B5EF4-FFF2-40B4-BE49-F238E27FC236}">
                <a16:creationId xmlns:a16="http://schemas.microsoft.com/office/drawing/2014/main" id="{457BE89A-6191-FE7B-3619-6616A2A6EC4D}"/>
              </a:ext>
            </a:extLst>
          </p:cNvPr>
          <p:cNvCxnSpPr>
            <a:cxnSpLocks/>
            <a:stCxn id="96" idx="3"/>
            <a:endCxn id="128" idx="1"/>
          </p:cNvCxnSpPr>
          <p:nvPr/>
        </p:nvCxnSpPr>
        <p:spPr>
          <a:xfrm>
            <a:off x="6659668" y="4324419"/>
            <a:ext cx="425060" cy="2223972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1" name="Connector: Elbow 550">
            <a:extLst>
              <a:ext uri="{FF2B5EF4-FFF2-40B4-BE49-F238E27FC236}">
                <a16:creationId xmlns:a16="http://schemas.microsoft.com/office/drawing/2014/main" id="{C3FEFE66-BFE6-A682-8A21-C9EA3EC7C54D}"/>
              </a:ext>
            </a:extLst>
          </p:cNvPr>
          <p:cNvCxnSpPr>
            <a:cxnSpLocks/>
            <a:stCxn id="96" idx="3"/>
            <a:endCxn id="127" idx="1"/>
          </p:cNvCxnSpPr>
          <p:nvPr/>
        </p:nvCxnSpPr>
        <p:spPr>
          <a:xfrm>
            <a:off x="6659668" y="4324419"/>
            <a:ext cx="425060" cy="3598080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9" name="Oval 448">
            <a:extLst>
              <a:ext uri="{FF2B5EF4-FFF2-40B4-BE49-F238E27FC236}">
                <a16:creationId xmlns:a16="http://schemas.microsoft.com/office/drawing/2014/main" id="{A47D892B-A104-2FB4-9B3D-15BBF2707392}"/>
              </a:ext>
            </a:extLst>
          </p:cNvPr>
          <p:cNvSpPr>
            <a:spLocks/>
          </p:cNvSpPr>
          <p:nvPr/>
        </p:nvSpPr>
        <p:spPr>
          <a:xfrm>
            <a:off x="7045862" y="5594642"/>
            <a:ext cx="819969" cy="2676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54000" bIns="54000"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1.9 Mt</a:t>
            </a:r>
          </a:p>
        </p:txBody>
      </p:sp>
      <p:cxnSp>
        <p:nvCxnSpPr>
          <p:cNvPr id="560" name="Connector: Elbow 559">
            <a:extLst>
              <a:ext uri="{FF2B5EF4-FFF2-40B4-BE49-F238E27FC236}">
                <a16:creationId xmlns:a16="http://schemas.microsoft.com/office/drawing/2014/main" id="{C10CFADA-BC68-AA30-DC6E-82F3AE4C3298}"/>
              </a:ext>
            </a:extLst>
          </p:cNvPr>
          <p:cNvCxnSpPr>
            <a:cxnSpLocks/>
            <a:stCxn id="96" idx="3"/>
            <a:endCxn id="122" idx="1"/>
          </p:cNvCxnSpPr>
          <p:nvPr/>
        </p:nvCxnSpPr>
        <p:spPr>
          <a:xfrm>
            <a:off x="6659668" y="4324419"/>
            <a:ext cx="425060" cy="4132434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or: Elbow 155">
            <a:extLst>
              <a:ext uri="{FF2B5EF4-FFF2-40B4-BE49-F238E27FC236}">
                <a16:creationId xmlns:a16="http://schemas.microsoft.com/office/drawing/2014/main" id="{D794657A-38BF-883B-4C79-CCD56B92760D}"/>
              </a:ext>
            </a:extLst>
          </p:cNvPr>
          <p:cNvCxnSpPr>
            <a:cxnSpLocks/>
            <a:stCxn id="130" idx="3"/>
            <a:endCxn id="593" idx="1"/>
          </p:cNvCxnSpPr>
          <p:nvPr/>
        </p:nvCxnSpPr>
        <p:spPr>
          <a:xfrm>
            <a:off x="14748404" y="4267143"/>
            <a:ext cx="457217" cy="1535523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or: Elbow 158">
            <a:extLst>
              <a:ext uri="{FF2B5EF4-FFF2-40B4-BE49-F238E27FC236}">
                <a16:creationId xmlns:a16="http://schemas.microsoft.com/office/drawing/2014/main" id="{C5B648CE-781D-D97D-2B04-F3BC33AFEA6A}"/>
              </a:ext>
            </a:extLst>
          </p:cNvPr>
          <p:cNvCxnSpPr>
            <a:cxnSpLocks/>
            <a:stCxn id="130" idx="3"/>
            <a:endCxn id="585" idx="1"/>
          </p:cNvCxnSpPr>
          <p:nvPr/>
        </p:nvCxnSpPr>
        <p:spPr>
          <a:xfrm>
            <a:off x="14748404" y="4267144"/>
            <a:ext cx="434915" cy="789800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nector: Elbow 162">
            <a:extLst>
              <a:ext uri="{FF2B5EF4-FFF2-40B4-BE49-F238E27FC236}">
                <a16:creationId xmlns:a16="http://schemas.microsoft.com/office/drawing/2014/main" id="{DAE1A47E-20E0-FE3F-9481-982A91177F34}"/>
              </a:ext>
            </a:extLst>
          </p:cNvPr>
          <p:cNvCxnSpPr>
            <a:cxnSpLocks/>
            <a:stCxn id="127" idx="3"/>
            <a:endCxn id="593" idx="1"/>
          </p:cNvCxnSpPr>
          <p:nvPr/>
        </p:nvCxnSpPr>
        <p:spPr>
          <a:xfrm flipV="1">
            <a:off x="14770706" y="5802666"/>
            <a:ext cx="434915" cy="2119833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3DD395FE-D6DD-AA70-0148-3233B329187E}"/>
              </a:ext>
            </a:extLst>
          </p:cNvPr>
          <p:cNvCxnSpPr>
            <a:cxnSpLocks/>
            <a:stCxn id="128" idx="3"/>
            <a:endCxn id="595" idx="1"/>
          </p:cNvCxnSpPr>
          <p:nvPr/>
        </p:nvCxnSpPr>
        <p:spPr>
          <a:xfrm>
            <a:off x="14770706" y="6548391"/>
            <a:ext cx="434915" cy="0"/>
          </a:xfrm>
          <a:prstGeom prst="line">
            <a:avLst/>
          </a:prstGeom>
          <a:ln w="6350" cap="flat" cmpd="sng" algn="ctr">
            <a:solidFill>
              <a:schemeClr val="tx2">
                <a:lumMod val="100000"/>
              </a:schemeClr>
            </a:solidFill>
            <a:prstDash val="dash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018B396-840D-BB24-4269-A9185B646956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1674977" y="4204307"/>
            <a:ext cx="0" cy="390234"/>
          </a:xfrm>
          <a:prstGeom prst="line">
            <a:avLst/>
          </a:prstGeom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2AD9B83F-2C6F-32D4-5423-4B55896ED4E1}"/>
              </a:ext>
            </a:extLst>
          </p:cNvPr>
          <p:cNvCxnSpPr>
            <a:cxnSpLocks/>
            <a:stCxn id="100" idx="0"/>
            <a:endCxn id="21" idx="0"/>
          </p:cNvCxnSpPr>
          <p:nvPr/>
        </p:nvCxnSpPr>
        <p:spPr>
          <a:xfrm rot="5400000" flipH="1" flipV="1">
            <a:off x="10927116" y="5256395"/>
            <a:ext cx="19050" cy="5234606"/>
          </a:xfrm>
          <a:prstGeom prst="bentConnector3">
            <a:avLst>
              <a:gd name="adj1" fmla="val 950000"/>
            </a:avLst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" name="Straight Connector 513">
            <a:extLst>
              <a:ext uri="{FF2B5EF4-FFF2-40B4-BE49-F238E27FC236}">
                <a16:creationId xmlns:a16="http://schemas.microsoft.com/office/drawing/2014/main" id="{607EA5CD-8D95-1882-28B9-7C5CAB8B33CA}"/>
              </a:ext>
            </a:extLst>
          </p:cNvPr>
          <p:cNvCxnSpPr>
            <a:cxnSpLocks/>
            <a:stCxn id="513" idx="3"/>
            <a:endCxn id="592" idx="1"/>
          </p:cNvCxnSpPr>
          <p:nvPr/>
        </p:nvCxnSpPr>
        <p:spPr>
          <a:xfrm>
            <a:off x="11815337" y="5237394"/>
            <a:ext cx="734385" cy="0"/>
          </a:xfrm>
          <a:prstGeom prst="line">
            <a:avLst/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2" name="Straight Connector 541">
            <a:extLst>
              <a:ext uri="{FF2B5EF4-FFF2-40B4-BE49-F238E27FC236}">
                <a16:creationId xmlns:a16="http://schemas.microsoft.com/office/drawing/2014/main" id="{3D94F99E-BCED-FD2F-08D5-ADEFF35056D9}"/>
              </a:ext>
            </a:extLst>
          </p:cNvPr>
          <p:cNvCxnSpPr>
            <a:cxnSpLocks/>
            <a:stCxn id="518" idx="2"/>
            <a:endCxn id="513" idx="0"/>
          </p:cNvCxnSpPr>
          <p:nvPr/>
        </p:nvCxnSpPr>
        <p:spPr>
          <a:xfrm>
            <a:off x="10947716" y="4818545"/>
            <a:ext cx="0" cy="161270"/>
          </a:xfrm>
          <a:prstGeom prst="line">
            <a:avLst/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3" name="Straight Connector 552">
            <a:extLst>
              <a:ext uri="{FF2B5EF4-FFF2-40B4-BE49-F238E27FC236}">
                <a16:creationId xmlns:a16="http://schemas.microsoft.com/office/drawing/2014/main" id="{68D423FF-A442-2092-39E9-BBC0E25C1CDD}"/>
              </a:ext>
            </a:extLst>
          </p:cNvPr>
          <p:cNvCxnSpPr>
            <a:cxnSpLocks/>
            <a:stCxn id="550" idx="0"/>
            <a:endCxn id="125" idx="2"/>
          </p:cNvCxnSpPr>
          <p:nvPr/>
        </p:nvCxnSpPr>
        <p:spPr>
          <a:xfrm flipV="1">
            <a:off x="8505509" y="3668127"/>
            <a:ext cx="0" cy="633006"/>
          </a:xfrm>
          <a:prstGeom prst="line">
            <a:avLst/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>
            <a:extLst>
              <a:ext uri="{FF2B5EF4-FFF2-40B4-BE49-F238E27FC236}">
                <a16:creationId xmlns:a16="http://schemas.microsoft.com/office/drawing/2014/main" id="{DD636A71-F0BF-227F-7FC9-31F357DD23E6}"/>
              </a:ext>
            </a:extLst>
          </p:cNvPr>
          <p:cNvCxnSpPr>
            <a:cxnSpLocks/>
            <a:stCxn id="557" idx="2"/>
            <a:endCxn id="564" idx="0"/>
          </p:cNvCxnSpPr>
          <p:nvPr/>
        </p:nvCxnSpPr>
        <p:spPr>
          <a:xfrm>
            <a:off x="13417343" y="3668128"/>
            <a:ext cx="0" cy="635258"/>
          </a:xfrm>
          <a:prstGeom prst="line">
            <a:avLst/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or: Elbow 173">
            <a:extLst>
              <a:ext uri="{FF2B5EF4-FFF2-40B4-BE49-F238E27FC236}">
                <a16:creationId xmlns:a16="http://schemas.microsoft.com/office/drawing/2014/main" id="{7F116329-BD57-F787-A613-4F5CCFCC862B}"/>
              </a:ext>
            </a:extLst>
          </p:cNvPr>
          <p:cNvCxnSpPr>
            <a:cxnSpLocks/>
            <a:stCxn id="132" idx="3"/>
            <a:endCxn id="153" idx="1"/>
          </p:cNvCxnSpPr>
          <p:nvPr/>
        </p:nvCxnSpPr>
        <p:spPr>
          <a:xfrm flipV="1">
            <a:off x="9373130" y="6037565"/>
            <a:ext cx="729267" cy="552452"/>
          </a:xfrm>
          <a:prstGeom prst="bentConnector3">
            <a:avLst>
              <a:gd name="adj1" fmla="val 50000"/>
            </a:avLst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FB53739A-3AE1-6334-FC64-3F528295B47A}"/>
              </a:ext>
            </a:extLst>
          </p:cNvPr>
          <p:cNvCxnSpPr>
            <a:cxnSpLocks/>
            <a:stCxn id="132" idx="3"/>
            <a:endCxn id="158" idx="1"/>
          </p:cNvCxnSpPr>
          <p:nvPr/>
        </p:nvCxnSpPr>
        <p:spPr>
          <a:xfrm>
            <a:off x="9373130" y="6590016"/>
            <a:ext cx="729267" cy="0"/>
          </a:xfrm>
          <a:prstGeom prst="line">
            <a:avLst/>
          </a:prstGeom>
          <a:ln w="6350" cap="flat" cmpd="sng" algn="ctr">
            <a:solidFill>
              <a:schemeClr val="tx2">
                <a:lumMod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7" name="Table 186">
            <a:extLst>
              <a:ext uri="{FF2B5EF4-FFF2-40B4-BE49-F238E27FC236}">
                <a16:creationId xmlns:a16="http://schemas.microsoft.com/office/drawing/2014/main" id="{0651B136-924F-5C78-3EA1-7BFF8AE47EE7}"/>
              </a:ext>
            </a:extLst>
          </p:cNvPr>
          <p:cNvGraphicFramePr>
            <a:graphicFrameLocks noGrp="1"/>
          </p:cNvGraphicFramePr>
          <p:nvPr/>
        </p:nvGraphicFramePr>
        <p:xfrm>
          <a:off x="12572024" y="6332436"/>
          <a:ext cx="1735242" cy="51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21">
                  <a:extLst>
                    <a:ext uri="{9D8B030D-6E8A-4147-A177-3AD203B41FA5}">
                      <a16:colId xmlns:a16="http://schemas.microsoft.com/office/drawing/2014/main" val="200389733"/>
                    </a:ext>
                  </a:extLst>
                </a:gridCol>
                <a:gridCol w="867621">
                  <a:extLst>
                    <a:ext uri="{9D8B030D-6E8A-4147-A177-3AD203B41FA5}">
                      <a16:colId xmlns:a16="http://schemas.microsoft.com/office/drawing/2014/main" val="1125512777"/>
                    </a:ext>
                  </a:extLst>
                </a:gridCol>
              </a:tblGrid>
              <a:tr h="378000"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Distributors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6185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rtl="0"/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100 - 1000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 2</a:t>
                      </a:r>
                      <a:endParaRPr lang="en-GB" sz="9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508607"/>
                  </a:ext>
                </a:extLst>
              </a:tr>
            </a:tbl>
          </a:graphicData>
        </a:graphic>
      </p:graphicFrame>
      <p:graphicFrame>
        <p:nvGraphicFramePr>
          <p:cNvPr id="585" name="Table 584">
            <a:extLst>
              <a:ext uri="{FF2B5EF4-FFF2-40B4-BE49-F238E27FC236}">
                <a16:creationId xmlns:a16="http://schemas.microsoft.com/office/drawing/2014/main" id="{E959607E-E4EC-F609-8365-518B57655C30}"/>
              </a:ext>
            </a:extLst>
          </p:cNvPr>
          <p:cNvGraphicFramePr>
            <a:graphicFrameLocks noGrp="1"/>
          </p:cNvGraphicFramePr>
          <p:nvPr/>
        </p:nvGraphicFramePr>
        <p:xfrm>
          <a:off x="15183318" y="4799363"/>
          <a:ext cx="1735242" cy="51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21">
                  <a:extLst>
                    <a:ext uri="{9D8B030D-6E8A-4147-A177-3AD203B41FA5}">
                      <a16:colId xmlns:a16="http://schemas.microsoft.com/office/drawing/2014/main" val="200389733"/>
                    </a:ext>
                  </a:extLst>
                </a:gridCol>
                <a:gridCol w="867621">
                  <a:extLst>
                    <a:ext uri="{9D8B030D-6E8A-4147-A177-3AD203B41FA5}">
                      <a16:colId xmlns:a16="http://schemas.microsoft.com/office/drawing/2014/main" val="4251215521"/>
                    </a:ext>
                  </a:extLst>
                </a:gridCol>
              </a:tblGrid>
              <a:tr h="378000"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Grocery retailers</a:t>
                      </a:r>
                    </a:p>
                  </a:txBody>
                  <a:tcPr marL="54000" marR="54000" marT="0" marB="0" anchor="ctr">
                    <a:lnL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6185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rtl="0"/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100 - 1000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 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0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508607"/>
                  </a:ext>
                </a:extLst>
              </a:tr>
            </a:tbl>
          </a:graphicData>
        </a:graphic>
      </p:graphicFrame>
      <p:graphicFrame>
        <p:nvGraphicFramePr>
          <p:cNvPr id="593" name="Table 592">
            <a:extLst>
              <a:ext uri="{FF2B5EF4-FFF2-40B4-BE49-F238E27FC236}">
                <a16:creationId xmlns:a16="http://schemas.microsoft.com/office/drawing/2014/main" id="{6B97982E-5502-BA76-D6EB-811842470DCC}"/>
              </a:ext>
            </a:extLst>
          </p:cNvPr>
          <p:cNvGraphicFramePr>
            <a:graphicFrameLocks noGrp="1"/>
          </p:cNvGraphicFramePr>
          <p:nvPr/>
        </p:nvGraphicFramePr>
        <p:xfrm>
          <a:off x="15205620" y="5545086"/>
          <a:ext cx="1735242" cy="51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21">
                  <a:extLst>
                    <a:ext uri="{9D8B030D-6E8A-4147-A177-3AD203B41FA5}">
                      <a16:colId xmlns:a16="http://schemas.microsoft.com/office/drawing/2014/main" val="200389733"/>
                    </a:ext>
                  </a:extLst>
                </a:gridCol>
                <a:gridCol w="867621">
                  <a:extLst>
                    <a:ext uri="{9D8B030D-6E8A-4147-A177-3AD203B41FA5}">
                      <a16:colId xmlns:a16="http://schemas.microsoft.com/office/drawing/2014/main" val="891544218"/>
                    </a:ext>
                  </a:extLst>
                </a:gridCol>
              </a:tblGrid>
              <a:tr h="378000"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Consumer food service</a:t>
                      </a:r>
                    </a:p>
                  </a:txBody>
                  <a:tcPr marL="54000" marR="54000" marT="0" marB="0" anchor="ctr">
                    <a:lnL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6185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rtl="0"/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100 - 1000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 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0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508607"/>
                  </a:ext>
                </a:extLst>
              </a:tr>
            </a:tbl>
          </a:graphicData>
        </a:graphic>
      </p:graphicFrame>
      <p:graphicFrame>
        <p:nvGraphicFramePr>
          <p:cNvPr id="595" name="Table 594">
            <a:extLst>
              <a:ext uri="{FF2B5EF4-FFF2-40B4-BE49-F238E27FC236}">
                <a16:creationId xmlns:a16="http://schemas.microsoft.com/office/drawing/2014/main" id="{A8A73B3A-A929-C077-FD75-6E33B8634B46}"/>
              </a:ext>
            </a:extLst>
          </p:cNvPr>
          <p:cNvGraphicFramePr>
            <a:graphicFrameLocks noGrp="1"/>
          </p:cNvGraphicFramePr>
          <p:nvPr/>
        </p:nvGraphicFramePr>
        <p:xfrm>
          <a:off x="15205620" y="6290811"/>
          <a:ext cx="1735242" cy="51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21">
                  <a:extLst>
                    <a:ext uri="{9D8B030D-6E8A-4147-A177-3AD203B41FA5}">
                      <a16:colId xmlns:a16="http://schemas.microsoft.com/office/drawing/2014/main" val="200389733"/>
                    </a:ext>
                  </a:extLst>
                </a:gridCol>
                <a:gridCol w="867621">
                  <a:extLst>
                    <a:ext uri="{9D8B030D-6E8A-4147-A177-3AD203B41FA5}">
                      <a16:colId xmlns:a16="http://schemas.microsoft.com/office/drawing/2014/main" val="34393116"/>
                    </a:ext>
                  </a:extLst>
                </a:gridCol>
              </a:tblGrid>
              <a:tr h="378000"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Bakery and coffee shops</a:t>
                      </a:r>
                    </a:p>
                  </a:txBody>
                  <a:tcPr marL="54000" marR="54000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6185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rtl="0"/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&gt;1000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 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0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508607"/>
                  </a:ext>
                </a:extLst>
              </a:tr>
            </a:tbl>
          </a:graphicData>
        </a:graphic>
      </p:graphicFrame>
      <p:graphicFrame>
        <p:nvGraphicFramePr>
          <p:cNvPr id="153" name="Table 152">
            <a:extLst>
              <a:ext uri="{FF2B5EF4-FFF2-40B4-BE49-F238E27FC236}">
                <a16:creationId xmlns:a16="http://schemas.microsoft.com/office/drawing/2014/main" id="{696A4C56-A1F9-279E-738B-B82397715476}"/>
              </a:ext>
            </a:extLst>
          </p:cNvPr>
          <p:cNvGraphicFramePr>
            <a:graphicFrameLocks noGrp="1"/>
          </p:cNvGraphicFramePr>
          <p:nvPr/>
        </p:nvGraphicFramePr>
        <p:xfrm>
          <a:off x="10102397" y="5779985"/>
          <a:ext cx="1735242" cy="51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21">
                  <a:extLst>
                    <a:ext uri="{9D8B030D-6E8A-4147-A177-3AD203B41FA5}">
                      <a16:colId xmlns:a16="http://schemas.microsoft.com/office/drawing/2014/main" val="200389733"/>
                    </a:ext>
                  </a:extLst>
                </a:gridCol>
                <a:gridCol w="867621">
                  <a:extLst>
                    <a:ext uri="{9D8B030D-6E8A-4147-A177-3AD203B41FA5}">
                      <a16:colId xmlns:a16="http://schemas.microsoft.com/office/drawing/2014/main" val="183686398"/>
                    </a:ext>
                  </a:extLst>
                </a:gridCol>
              </a:tblGrid>
              <a:tr h="378000"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sz="12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CPGs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6185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rtl="0"/>
                      <a:r>
                        <a:rPr lang="en-GB" sz="9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100 - 1000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 3</a:t>
                      </a:r>
                      <a:endParaRPr lang="en-GB" sz="9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508607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7F6C9DC-37B0-CADC-FA97-07B6DCB52CFC}"/>
              </a:ext>
            </a:extLst>
          </p:cNvPr>
          <p:cNvGraphicFramePr>
            <a:graphicFrameLocks noGrp="1"/>
          </p:cNvGraphicFramePr>
          <p:nvPr/>
        </p:nvGraphicFramePr>
        <p:xfrm>
          <a:off x="11137671" y="8741920"/>
          <a:ext cx="3191314" cy="472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5657">
                  <a:extLst>
                    <a:ext uri="{9D8B030D-6E8A-4147-A177-3AD203B41FA5}">
                      <a16:colId xmlns:a16="http://schemas.microsoft.com/office/drawing/2014/main" val="200389733"/>
                    </a:ext>
                  </a:extLst>
                </a:gridCol>
                <a:gridCol w="1595657">
                  <a:extLst>
                    <a:ext uri="{9D8B030D-6E8A-4147-A177-3AD203B41FA5}">
                      <a16:colId xmlns:a16="http://schemas.microsoft.com/office/drawing/2014/main" val="1979900551"/>
                    </a:ext>
                  </a:extLst>
                </a:gridCol>
              </a:tblGrid>
              <a:tr h="197735"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Company / organisation type</a:t>
                      </a:r>
                    </a:p>
                  </a:txBody>
                  <a:tcPr marL="124691" marR="12469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6185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rtl="0"/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# Number of parties making </a:t>
                      </a:r>
                    </a:p>
                    <a:p>
                      <a:pPr algn="ctr" rtl="0"/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up 50% of volume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 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sym typeface="Wingdings" panose="05000000000000000000" pitchFamily="2" charset="2"/>
                        </a:rPr>
                        <a:t> 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Distance in value chain </a:t>
                      </a:r>
                    </a:p>
                    <a:p>
                      <a:pPr algn="ctr" rtl="0"/>
                      <a:r>
                        <a:rPr lang="en-GB" sz="9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to end-user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508607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9CEF083C-9FC2-4513-9833-A237574405CD}"/>
              </a:ext>
            </a:extLst>
          </p:cNvPr>
          <p:cNvSpPr txBox="1">
            <a:spLocks/>
          </p:cNvSpPr>
          <p:nvPr/>
        </p:nvSpPr>
        <p:spPr>
          <a:xfrm>
            <a:off x="14744202" y="8736830"/>
            <a:ext cx="30880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900" dirty="0">
                <a:latin typeface="Aptos" panose="020B0004020202020204" pitchFamily="34" charset="0"/>
                <a:cs typeface="Calibri" panose="020F0502020204030204" pitchFamily="34" charset="0"/>
              </a:rPr>
              <a:t>Suitability for mandate holder (positive, neutral negative)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E2044D-D89D-D5DE-1A16-D838517A1966}"/>
              </a:ext>
            </a:extLst>
          </p:cNvPr>
          <p:cNvGrpSpPr>
            <a:grpSpLocks/>
          </p:cNvGrpSpPr>
          <p:nvPr/>
        </p:nvGrpSpPr>
        <p:grpSpPr>
          <a:xfrm>
            <a:off x="14486642" y="8790740"/>
            <a:ext cx="285282" cy="169179"/>
            <a:chOff x="9485041" y="5822775"/>
            <a:chExt cx="370623" cy="11278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5BB9571-451D-52FE-D32A-4FA6C335A259}"/>
                </a:ext>
              </a:extLst>
            </p:cNvPr>
            <p:cNvSpPr/>
            <p:nvPr/>
          </p:nvSpPr>
          <p:spPr>
            <a:xfrm>
              <a:off x="9485041" y="5822775"/>
              <a:ext cx="123200" cy="112786"/>
            </a:xfrm>
            <a:prstGeom prst="rect">
              <a:avLst/>
            </a:prstGeom>
            <a:solidFill>
              <a:srgbClr val="B3E0A6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5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8C8246-908B-7D3F-E144-A7C44D994ED0}"/>
                </a:ext>
              </a:extLst>
            </p:cNvPr>
            <p:cNvSpPr/>
            <p:nvPr/>
          </p:nvSpPr>
          <p:spPr>
            <a:xfrm>
              <a:off x="9609264" y="5822775"/>
              <a:ext cx="123200" cy="112786"/>
            </a:xfrm>
            <a:prstGeom prst="rect">
              <a:avLst/>
            </a:prstGeom>
            <a:solidFill>
              <a:srgbClr val="FFEDB3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5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2B3E3D9-3B6B-E545-44F0-F5B3B41DC89A}"/>
                </a:ext>
              </a:extLst>
            </p:cNvPr>
            <p:cNvSpPr/>
            <p:nvPr/>
          </p:nvSpPr>
          <p:spPr>
            <a:xfrm>
              <a:off x="9732464" y="5822775"/>
              <a:ext cx="123200" cy="112786"/>
            </a:xfrm>
            <a:prstGeom prst="rect">
              <a:avLst/>
            </a:prstGeom>
            <a:solidFill>
              <a:srgbClr val="FFD5D5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5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6503171E-F6F0-00E4-9D42-9B715A697625}"/>
              </a:ext>
            </a:extLst>
          </p:cNvPr>
          <p:cNvSpPr>
            <a:spLocks/>
          </p:cNvSpPr>
          <p:nvPr/>
        </p:nvSpPr>
        <p:spPr>
          <a:xfrm>
            <a:off x="14486642" y="9003884"/>
            <a:ext cx="277860" cy="169179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pPr algn="l"/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0C24CC1-737D-F889-2105-6CED9C6A56F3}"/>
              </a:ext>
            </a:extLst>
          </p:cNvPr>
          <p:cNvSpPr txBox="1">
            <a:spLocks/>
          </p:cNvSpPr>
          <p:nvPr/>
        </p:nvSpPr>
        <p:spPr>
          <a:xfrm>
            <a:off x="14759129" y="8949974"/>
            <a:ext cx="20569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900" dirty="0">
                <a:latin typeface="Aptos" panose="020B0004020202020204" pitchFamily="34" charset="0"/>
                <a:cs typeface="Calibri" panose="020F0502020204030204" pitchFamily="34" charset="0"/>
              </a:rPr>
              <a:t>Most likely potential mandate holders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621C92A-FCD9-0FC0-C578-FDC85CCBF718}"/>
              </a:ext>
            </a:extLst>
          </p:cNvPr>
          <p:cNvSpPr>
            <a:spLocks/>
          </p:cNvSpPr>
          <p:nvPr/>
        </p:nvSpPr>
        <p:spPr>
          <a:xfrm>
            <a:off x="11011410" y="8962500"/>
            <a:ext cx="233172" cy="233172"/>
          </a:xfrm>
          <a:prstGeom prst="ellipse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2.1</a:t>
            </a:r>
            <a:endParaRPr lang="en-GB" sz="900" b="1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92FFB92-025C-2135-9CFF-96169CB3D1A2}"/>
              </a:ext>
            </a:extLst>
          </p:cNvPr>
          <p:cNvSpPr>
            <a:spLocks/>
          </p:cNvSpPr>
          <p:nvPr/>
        </p:nvSpPr>
        <p:spPr>
          <a:xfrm>
            <a:off x="12618563" y="8962500"/>
            <a:ext cx="233172" cy="233172"/>
          </a:xfrm>
          <a:prstGeom prst="ellipse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2.2</a:t>
            </a:r>
            <a:endParaRPr lang="en-GB" sz="900" b="1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8" name="Text Placeholder 447">
            <a:extLst>
              <a:ext uri="{FF2B5EF4-FFF2-40B4-BE49-F238E27FC236}">
                <a16:creationId xmlns:a16="http://schemas.microsoft.com/office/drawing/2014/main" id="{4D1B1674-4144-104A-3DE1-901A986318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079730-8D36-C1E4-CEA1-619C01E9F4E3}"/>
              </a:ext>
            </a:extLst>
          </p:cNvPr>
          <p:cNvSpPr txBox="1">
            <a:spLocks/>
          </p:cNvSpPr>
          <p:nvPr/>
        </p:nvSpPr>
        <p:spPr>
          <a:xfrm>
            <a:off x="1041721" y="237512"/>
            <a:ext cx="26573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100" b="1" dirty="0">
                <a:latin typeface="Aptos" panose="020B0004020202020204" pitchFamily="34" charset="0"/>
                <a:cs typeface="Calibri" panose="020F0502020204030204" pitchFamily="34" charset="0"/>
              </a:rPr>
              <a:t>MANDATE HOLDERS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CAAC4A-8C42-0939-5D2B-D4BDBDD709A2}"/>
              </a:ext>
            </a:extLst>
          </p:cNvPr>
          <p:cNvSpPr>
            <a:spLocks/>
          </p:cNvSpPr>
          <p:nvPr/>
        </p:nvSpPr>
        <p:spPr>
          <a:xfrm>
            <a:off x="545438" y="237513"/>
            <a:ext cx="496283" cy="461664"/>
          </a:xfrm>
          <a:prstGeom prst="ellipse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</a:t>
            </a:r>
            <a:endParaRPr lang="en-GB" sz="21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7F3288-4FB1-76DA-74CF-3C7DFE3F9C86}"/>
              </a:ext>
            </a:extLst>
          </p:cNvPr>
          <p:cNvSpPr txBox="1">
            <a:spLocks/>
          </p:cNvSpPr>
          <p:nvPr/>
        </p:nvSpPr>
        <p:spPr>
          <a:xfrm>
            <a:off x="15344876" y="1950283"/>
            <a:ext cx="1698360" cy="2937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54000" tIns="54000" rIns="54000" bIns="54000" rtlCol="0">
            <a:spAutoFit/>
          </a:bodyPr>
          <a:lstStyle/>
          <a:p>
            <a:pPr>
              <a:spcBef>
                <a:spcPts val="900"/>
              </a:spcBef>
              <a:buSzPct val="100000"/>
            </a:pPr>
            <a:r>
              <a:rPr lang="en-GB" sz="1200" dirty="0">
                <a:latin typeface="Aptos" panose="020B0004020202020204" pitchFamily="34" charset="0"/>
              </a:rPr>
              <a:t>EU consumption (2023)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30DC760-FAA9-EE02-A5C7-52BFAFBA3918}"/>
              </a:ext>
            </a:extLst>
          </p:cNvPr>
          <p:cNvSpPr>
            <a:spLocks/>
          </p:cNvSpPr>
          <p:nvPr/>
        </p:nvSpPr>
        <p:spPr>
          <a:xfrm>
            <a:off x="17093500" y="1972528"/>
            <a:ext cx="519578" cy="24923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54000" bIns="54000"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966316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29E93481-19FC-ED04-20C4-11254E22764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606" imgH="605" progId="TCLayout.ActiveDocument.1">
                  <p:embed/>
                </p:oleObj>
              </mc:Choice>
              <mc:Fallback>
                <p:oleObj name="think-cell Slide" r:id="rId12" imgW="606" imgH="605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9E93481-19FC-ED04-20C4-11254E2276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A5F69F-8E1E-BFA6-0406-7B8BBC531D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br>
              <a:rPr lang="en-GB" b="1" dirty="0"/>
            </a:br>
            <a:r>
              <a:rPr lang="en-GB" b="1" dirty="0"/>
              <a:t>Mandated metrics </a:t>
            </a:r>
            <a:r>
              <a:rPr lang="en-GB" dirty="0"/>
              <a:t>should address main emission sources and complement existing mandates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C573A8-980F-E5DB-DF67-C2F8DE495FF0}"/>
              </a:ext>
            </a:extLst>
          </p:cNvPr>
          <p:cNvSpPr>
            <a:spLocks/>
          </p:cNvSpPr>
          <p:nvPr/>
        </p:nvSpPr>
        <p:spPr>
          <a:xfrm>
            <a:off x="539714" y="1915319"/>
            <a:ext cx="12027711" cy="720255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r>
              <a:rPr lang="en-GB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Main types of mandate metrics – SIMPLIFIED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57055A2-805D-A5EF-2F22-692AFA43BCA5}"/>
              </a:ext>
            </a:extLst>
          </p:cNvPr>
          <p:cNvGraphicFramePr>
            <a:graphicFrameLocks noGrp="1"/>
          </p:cNvGraphicFramePr>
          <p:nvPr/>
        </p:nvGraphicFramePr>
        <p:xfrm>
          <a:off x="1571473" y="2588421"/>
          <a:ext cx="9964196" cy="6196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4596">
                  <a:extLst>
                    <a:ext uri="{9D8B030D-6E8A-4147-A177-3AD203B41FA5}">
                      <a16:colId xmlns:a16="http://schemas.microsoft.com/office/drawing/2014/main" val="2075612201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938445483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095507027"/>
                    </a:ext>
                  </a:extLst>
                </a:gridCol>
              </a:tblGrid>
              <a:tr h="1238354">
                <a:tc>
                  <a:txBody>
                    <a:bodyPr/>
                    <a:lstStyle/>
                    <a:p>
                      <a:pPr algn="r" rtl="0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            Scope</a:t>
                      </a:r>
                    </a:p>
                    <a:p>
                      <a:pPr rtl="0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Metric</a:t>
                      </a:r>
                    </a:p>
                  </a:txBody>
                  <a:tcPr marL="302438" marR="302438" marT="151221" marB="151221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20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Production</a:t>
                      </a:r>
                      <a:br>
                        <a:rPr lang="en-GB" sz="20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20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(Scope 1)</a:t>
                      </a:r>
                    </a:p>
                  </a:txBody>
                  <a:tcPr marL="302438" marR="302438" marT="151221" marB="15122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20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Feedstock</a:t>
                      </a:r>
                      <a:br>
                        <a:rPr lang="en-GB" sz="20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20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(Scope 3)</a:t>
                      </a:r>
                      <a:endParaRPr lang="en-GB" sz="2000" baseline="300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302438" marR="302438" marT="151221" marB="15122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999477"/>
                  </a:ext>
                </a:extLst>
              </a:tr>
              <a:tr h="1652555">
                <a:tc rowSpan="2">
                  <a:txBody>
                    <a:bodyPr/>
                    <a:lstStyle/>
                    <a:p>
                      <a:pPr rtl="0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Emissions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 (solutions-agnostic)</a:t>
                      </a:r>
                    </a:p>
                  </a:txBody>
                  <a:tcPr marL="142934" marR="142934" marT="71466" marB="71466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/>
                      <a:r>
                        <a:rPr lang="en-GB" sz="20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Lifecycle emissions</a:t>
                      </a:r>
                    </a:p>
                  </a:txBody>
                  <a:tcPr marL="142934" marR="142934" marT="71466" marB="71466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259665"/>
                  </a:ext>
                </a:extLst>
              </a:tr>
              <a:tr h="1652555">
                <a:tc vMerge="1">
                  <a:txBody>
                    <a:bodyPr/>
                    <a:lstStyle/>
                    <a:p>
                      <a:endParaRPr lang="en-GB" sz="100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20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Production emissions</a:t>
                      </a:r>
                    </a:p>
                  </a:txBody>
                  <a:tcPr marL="0" marR="0" marT="150549" marB="15054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20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Emissions at use</a:t>
                      </a:r>
                      <a:br>
                        <a:rPr lang="en-GB" sz="20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20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(mainly fuels, </a:t>
                      </a:r>
                      <a:br>
                        <a:rPr lang="en-GB" sz="20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20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out of scope)</a:t>
                      </a:r>
                    </a:p>
                  </a:txBody>
                  <a:tcPr marL="302438" marR="302438" marT="151221" marB="15122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586582"/>
                  </a:ext>
                </a:extLst>
              </a:tr>
              <a:tr h="1652555">
                <a:tc>
                  <a:txBody>
                    <a:bodyPr/>
                    <a:lstStyle/>
                    <a:p>
                      <a:pPr rtl="0"/>
                      <a:r>
                        <a:rPr lang="en-GB" sz="20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Specific solutions</a:t>
                      </a:r>
                    </a:p>
                  </a:txBody>
                  <a:tcPr marL="302438" marR="302438" marT="151221" marB="15122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20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Production technology </a:t>
                      </a:r>
                    </a:p>
                  </a:txBody>
                  <a:tcPr marL="0" marR="0" marT="150549" marB="15054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20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Specific feedstock</a:t>
                      </a:r>
                    </a:p>
                  </a:txBody>
                  <a:tcPr marL="302438" marR="302438" marT="151221" marB="15122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591067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883901-9DC3-5E54-02E2-B8F4EFD7AF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154D20-C5DD-F058-BD28-BE5F1D94AC64}"/>
              </a:ext>
            </a:extLst>
          </p:cNvPr>
          <p:cNvSpPr txBox="1">
            <a:spLocks/>
          </p:cNvSpPr>
          <p:nvPr/>
        </p:nvSpPr>
        <p:spPr>
          <a:xfrm>
            <a:off x="1041721" y="237512"/>
            <a:ext cx="27519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100" b="1" dirty="0">
                <a:latin typeface="Aptos" panose="020B0004020202020204" pitchFamily="34" charset="0"/>
                <a:cs typeface="Calibri" panose="020F0502020204030204" pitchFamily="34" charset="0"/>
              </a:rPr>
              <a:t>MANDATED METRICS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DB0A23F-BA16-006F-BE86-7DC11CAE1726}"/>
              </a:ext>
            </a:extLst>
          </p:cNvPr>
          <p:cNvSpPr>
            <a:spLocks/>
          </p:cNvSpPr>
          <p:nvPr/>
        </p:nvSpPr>
        <p:spPr>
          <a:xfrm>
            <a:off x="545438" y="237513"/>
            <a:ext cx="496283" cy="461664"/>
          </a:xfrm>
          <a:prstGeom prst="ellipse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3</a:t>
            </a:r>
            <a:endParaRPr lang="en-GB" sz="21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922B14-542A-F882-39A4-87D90344CAFA}"/>
              </a:ext>
            </a:extLst>
          </p:cNvPr>
          <p:cNvSpPr>
            <a:spLocks/>
          </p:cNvSpPr>
          <p:nvPr/>
        </p:nvSpPr>
        <p:spPr>
          <a:xfrm>
            <a:off x="13200208" y="1915319"/>
            <a:ext cx="4517576" cy="720255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r>
              <a:rPr lang="en-GB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Emissions focus sectors (2023)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0315A91-11E4-9165-8F3C-7A5822C8E9F8}"/>
              </a:ext>
            </a:extLst>
          </p:cNvPr>
          <p:cNvGraphicFramePr>
            <a:graphicFrameLocks noGrp="1"/>
          </p:cNvGraphicFramePr>
          <p:nvPr/>
        </p:nvGraphicFramePr>
        <p:xfrm>
          <a:off x="13377863" y="2588421"/>
          <a:ext cx="4233863" cy="6196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1956">
                  <a:extLst>
                    <a:ext uri="{9D8B030D-6E8A-4147-A177-3AD203B41FA5}">
                      <a16:colId xmlns:a16="http://schemas.microsoft.com/office/drawing/2014/main" val="1224086711"/>
                    </a:ext>
                  </a:extLst>
                </a:gridCol>
                <a:gridCol w="2881907">
                  <a:extLst>
                    <a:ext uri="{9D8B030D-6E8A-4147-A177-3AD203B41FA5}">
                      <a16:colId xmlns:a16="http://schemas.microsoft.com/office/drawing/2014/main" val="1905408908"/>
                    </a:ext>
                  </a:extLst>
                </a:gridCol>
              </a:tblGrid>
              <a:tr h="602640">
                <a:tc>
                  <a:txBody>
                    <a:bodyPr/>
                    <a:lstStyle/>
                    <a:p>
                      <a:endParaRPr sz="2700" dirty="0"/>
                    </a:p>
                  </a:txBody>
                  <a:tcPr marL="54000" marR="54000" marT="27000" marB="27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8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Share Scope 1+3</a:t>
                      </a:r>
                      <a:br>
                        <a:rPr lang="en-GB" sz="18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18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(% based on typical ranges)</a:t>
                      </a:r>
                    </a:p>
                  </a:txBody>
                  <a:tcPr marL="54000" marR="54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56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267395"/>
                  </a:ext>
                </a:extLst>
              </a:tr>
              <a:tr h="1398345">
                <a:tc>
                  <a:txBody>
                    <a:bodyPr/>
                    <a:lstStyle/>
                    <a:p>
                      <a:pPr rtl="0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Chemicals</a:t>
                      </a:r>
                      <a:br>
                        <a:rPr lang="en-GB" sz="18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18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(excl. fertilizers)</a:t>
                      </a:r>
                    </a:p>
                  </a:txBody>
                  <a:tcPr marL="54000" marR="54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08000" marR="108000" marT="27000" marB="5400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667132"/>
                  </a:ext>
                </a:extLst>
              </a:tr>
              <a:tr h="1398345">
                <a:tc>
                  <a:txBody>
                    <a:bodyPr/>
                    <a:lstStyle/>
                    <a:p>
                      <a:pPr rtl="0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Steel</a:t>
                      </a:r>
                      <a:endParaRPr lang="en-GB" sz="1800" b="1" baseline="300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54000" marR="54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08000" marR="108000" marT="27000" marB="5400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743677"/>
                  </a:ext>
                </a:extLst>
              </a:tr>
              <a:tr h="13983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Refining</a:t>
                      </a:r>
                    </a:p>
                  </a:txBody>
                  <a:tcPr marL="54000" marR="54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08000" marR="108000" marT="27000" marB="5400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230452"/>
                  </a:ext>
                </a:extLst>
              </a:tr>
              <a:tr h="1398345">
                <a:tc>
                  <a:txBody>
                    <a:bodyPr/>
                    <a:lstStyle/>
                    <a:p>
                      <a:pPr rtl="0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Fertilizers</a:t>
                      </a:r>
                    </a:p>
                  </a:txBody>
                  <a:tcPr marL="54000" marR="54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08000" marR="108000" marT="27000" marB="5400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298800"/>
                  </a:ext>
                </a:extLst>
              </a:tr>
            </a:tbl>
          </a:graphicData>
        </a:graphic>
      </p:graphicFrame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963E8F88-FA42-DDBB-012D-3CDD9F9A5555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15594808" y="3333750"/>
          <a:ext cx="1193006" cy="1193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EF5753A5-6807-1D4A-1430-9623BB01EAF4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15594808" y="4707733"/>
          <a:ext cx="1193006" cy="1193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ADEC7097-B840-6A8B-F4FD-46B8AF549221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15594808" y="6124575"/>
          <a:ext cx="1193006" cy="1193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924620DF-3610-7E14-8480-FA19A0A5A182}"/>
              </a:ext>
            </a:extLst>
          </p:cNvPr>
          <p:cNvGraphicFramePr/>
          <p:nvPr>
            <p:custDataLst>
              <p:tags r:id="rId5"/>
            </p:custDataLst>
          </p:nvPr>
        </p:nvGraphicFramePr>
        <p:xfrm>
          <a:off x="15594808" y="7493795"/>
          <a:ext cx="1193006" cy="1193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112" name="Rectangle 111">
            <a:extLst>
              <a:ext uri="{FF2B5EF4-FFF2-40B4-BE49-F238E27FC236}">
                <a16:creationId xmlns:a16="http://schemas.microsoft.com/office/drawing/2014/main" id="{30714D83-97F2-1021-A2D2-46F9682F64CE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16585407" y="1997870"/>
            <a:ext cx="269082" cy="200025"/>
          </a:xfrm>
          <a:prstGeom prst="rect">
            <a:avLst/>
          </a:prstGeom>
          <a:solidFill>
            <a:schemeClr val="accent6"/>
          </a:solidFill>
          <a:ln w="9525" cmpd="sng" algn="ctr">
            <a:solidFill>
              <a:srgbClr val="FFFFF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pPr algn="l"/>
            <a:endParaRPr lang="en-GB" sz="15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25945625-D1A0-E445-E6E2-6D2DF1F3C45D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6585407" y="2302670"/>
            <a:ext cx="269082" cy="200025"/>
          </a:xfrm>
          <a:prstGeom prst="rect">
            <a:avLst/>
          </a:prstGeom>
          <a:solidFill>
            <a:srgbClr val="BCEBFF"/>
          </a:solidFill>
          <a:ln w="9525" cmpd="sng" algn="ctr">
            <a:solidFill>
              <a:srgbClr val="FFFFF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pPr algn="l"/>
            <a:endParaRPr lang="en-GB" sz="15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9B368857-15CA-50B3-5FF4-9EC89460D22E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16930688" y="1990725"/>
            <a:ext cx="604838" cy="2286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tx1"/>
                </a:solidFill>
              </a:rPr>
              <a:t>Scope 1</a:t>
            </a:r>
            <a:endParaRPr lang="en-GB" sz="1500" b="1" dirty="0">
              <a:solidFill>
                <a:schemeClr val="tx1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45861EB6-1C36-BE37-3542-B965C8C5E37D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6930688" y="2295525"/>
            <a:ext cx="604838" cy="2286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tx1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Scope 3</a:t>
            </a:r>
            <a:endParaRPr lang="en-GB" sz="1500" dirty="0">
              <a:solidFill>
                <a:schemeClr val="tx1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998C8EF1-C470-ACCB-D4D2-E280EC13979B}"/>
              </a:ext>
            </a:extLst>
          </p:cNvPr>
          <p:cNvSpPr txBox="1">
            <a:spLocks/>
          </p:cNvSpPr>
          <p:nvPr/>
        </p:nvSpPr>
        <p:spPr>
          <a:xfrm>
            <a:off x="16466345" y="6055520"/>
            <a:ext cx="804863" cy="386054"/>
          </a:xfrm>
          <a:prstGeom prst="rect">
            <a:avLst/>
          </a:prstGeom>
          <a:noFill/>
        </p:spPr>
        <p:txBody>
          <a:bodyPr wrap="square" lIns="54000" tIns="54000" rIns="54000" bIns="5400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GB" dirty="0">
                <a:latin typeface="Aptos" panose="020B0004020202020204" pitchFamily="34" charset="0"/>
              </a:rPr>
              <a:t>35%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EBDD7E05-A30F-A790-D84E-DFC7C1D65AA0}"/>
              </a:ext>
            </a:extLst>
          </p:cNvPr>
          <p:cNvSpPr txBox="1">
            <a:spLocks/>
          </p:cNvSpPr>
          <p:nvPr/>
        </p:nvSpPr>
        <p:spPr>
          <a:xfrm>
            <a:off x="15030451" y="6829425"/>
            <a:ext cx="807245" cy="386054"/>
          </a:xfrm>
          <a:prstGeom prst="rect">
            <a:avLst/>
          </a:prstGeom>
          <a:noFill/>
        </p:spPr>
        <p:txBody>
          <a:bodyPr wrap="square" lIns="54000" tIns="54000" rIns="54000" bIns="5400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GB" dirty="0">
                <a:latin typeface="Aptos" panose="020B0004020202020204" pitchFamily="34" charset="0"/>
              </a:rPr>
              <a:t>85%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2C9E02F-90BC-207D-B566-DCCA120B850D}"/>
              </a:ext>
            </a:extLst>
          </p:cNvPr>
          <p:cNvSpPr txBox="1">
            <a:spLocks/>
          </p:cNvSpPr>
          <p:nvPr/>
        </p:nvSpPr>
        <p:spPr>
          <a:xfrm>
            <a:off x="16466345" y="3228975"/>
            <a:ext cx="804863" cy="386054"/>
          </a:xfrm>
          <a:prstGeom prst="rect">
            <a:avLst/>
          </a:prstGeom>
          <a:noFill/>
        </p:spPr>
        <p:txBody>
          <a:bodyPr wrap="square" lIns="54000" tIns="54000" rIns="54000" bIns="5400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GB" dirty="0">
                <a:latin typeface="Aptos" panose="020B0004020202020204" pitchFamily="34" charset="0"/>
              </a:rPr>
              <a:t>30%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33985FAA-8E23-8263-1074-E9B02B6102F0}"/>
              </a:ext>
            </a:extLst>
          </p:cNvPr>
          <p:cNvSpPr txBox="1">
            <a:spLocks/>
          </p:cNvSpPr>
          <p:nvPr/>
        </p:nvSpPr>
        <p:spPr>
          <a:xfrm>
            <a:off x="15030451" y="4005263"/>
            <a:ext cx="807245" cy="386054"/>
          </a:xfrm>
          <a:prstGeom prst="rect">
            <a:avLst/>
          </a:prstGeom>
          <a:noFill/>
        </p:spPr>
        <p:txBody>
          <a:bodyPr wrap="square" lIns="54000" tIns="54000" rIns="54000" bIns="5400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GB" dirty="0">
                <a:latin typeface="Aptos" panose="020B0004020202020204" pitchFamily="34" charset="0"/>
              </a:rPr>
              <a:t>70%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09BE489D-4AF5-97C6-2ADC-EDA7D154B55B}"/>
              </a:ext>
            </a:extLst>
          </p:cNvPr>
          <p:cNvSpPr txBox="1">
            <a:spLocks/>
          </p:cNvSpPr>
          <p:nvPr/>
        </p:nvSpPr>
        <p:spPr>
          <a:xfrm>
            <a:off x="16466345" y="7412832"/>
            <a:ext cx="804863" cy="386054"/>
          </a:xfrm>
          <a:prstGeom prst="rect">
            <a:avLst/>
          </a:prstGeom>
          <a:noFill/>
        </p:spPr>
        <p:txBody>
          <a:bodyPr wrap="square" lIns="54000" tIns="54000" rIns="54000" bIns="5400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GB" dirty="0">
                <a:latin typeface="Aptos" panose="020B0004020202020204" pitchFamily="34" charset="0"/>
              </a:rPr>
              <a:t>30%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BF949FFC-B0D6-6BCA-D22A-5BC999DAFB75}"/>
              </a:ext>
            </a:extLst>
          </p:cNvPr>
          <p:cNvSpPr txBox="1">
            <a:spLocks/>
          </p:cNvSpPr>
          <p:nvPr/>
        </p:nvSpPr>
        <p:spPr>
          <a:xfrm>
            <a:off x="15030451" y="8189120"/>
            <a:ext cx="807245" cy="386054"/>
          </a:xfrm>
          <a:prstGeom prst="rect">
            <a:avLst/>
          </a:prstGeom>
          <a:noFill/>
        </p:spPr>
        <p:txBody>
          <a:bodyPr wrap="square" lIns="54000" tIns="54000" rIns="54000" bIns="5400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GB" dirty="0">
                <a:latin typeface="Aptos" panose="020B0004020202020204" pitchFamily="34" charset="0"/>
              </a:rPr>
              <a:t>70%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49642260-802B-7187-72CA-A52B95050492}"/>
              </a:ext>
            </a:extLst>
          </p:cNvPr>
          <p:cNvSpPr txBox="1">
            <a:spLocks/>
          </p:cNvSpPr>
          <p:nvPr/>
        </p:nvSpPr>
        <p:spPr>
          <a:xfrm>
            <a:off x="16466345" y="5445920"/>
            <a:ext cx="804863" cy="386054"/>
          </a:xfrm>
          <a:prstGeom prst="rect">
            <a:avLst/>
          </a:prstGeom>
          <a:noFill/>
        </p:spPr>
        <p:txBody>
          <a:bodyPr wrap="square" lIns="54000" tIns="54000" rIns="54000" bIns="5400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GB" dirty="0">
                <a:latin typeface="Aptos" panose="020B0004020202020204" pitchFamily="34" charset="0"/>
              </a:rPr>
              <a:t>70%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A041D37F-09C9-4B45-9F17-5F7C6C384E64}"/>
              </a:ext>
            </a:extLst>
          </p:cNvPr>
          <p:cNvSpPr txBox="1">
            <a:spLocks/>
          </p:cNvSpPr>
          <p:nvPr/>
        </p:nvSpPr>
        <p:spPr>
          <a:xfrm>
            <a:off x="15030451" y="4791075"/>
            <a:ext cx="807245" cy="386054"/>
          </a:xfrm>
          <a:prstGeom prst="rect">
            <a:avLst/>
          </a:prstGeom>
          <a:noFill/>
        </p:spPr>
        <p:txBody>
          <a:bodyPr wrap="square" lIns="54000" tIns="54000" rIns="54000" bIns="5400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GB" dirty="0">
                <a:latin typeface="Aptos" panose="020B0004020202020204" pitchFamily="34" charset="0"/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1194981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think-cell data - do not delete" hidden="1">
            <a:extLst>
              <a:ext uri="{FF2B5EF4-FFF2-40B4-BE49-F238E27FC236}">
                <a16:creationId xmlns:a16="http://schemas.microsoft.com/office/drawing/2014/main" id="{C0606D8A-446C-602C-EA66-06CBC3F5A61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06" imgH="605" progId="TCLayout.ActiveDocument.1">
                  <p:embed/>
                </p:oleObj>
              </mc:Choice>
              <mc:Fallback>
                <p:oleObj name="think-cell Slide" r:id="rId4" imgW="606" imgH="605" progId="TCLayout.ActiveDocument.1">
                  <p:embed/>
                  <p:pic>
                    <p:nvPicPr>
                      <p:cNvPr id="1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0606D8A-446C-602C-EA66-06CBC3F5A6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B4C15F64-F1DA-A116-90CA-560E8C27AED0}"/>
              </a:ext>
            </a:extLst>
          </p:cNvPr>
          <p:cNvSpPr>
            <a:spLocks/>
          </p:cNvSpPr>
          <p:nvPr/>
        </p:nvSpPr>
        <p:spPr>
          <a:xfrm>
            <a:off x="539717" y="1915319"/>
            <a:ext cx="9033834" cy="739292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r>
              <a:rPr lang="en-GB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Typical compliance mechanisms for a demand mandate – SIMPLIFIED</a:t>
            </a:r>
            <a:endParaRPr lang="en-GB" b="1" baseline="300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77697-71BC-5D4E-3114-E77CEABBD7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263" y="598156"/>
            <a:ext cx="17353455" cy="762119"/>
          </a:xfrm>
        </p:spPr>
        <p:txBody>
          <a:bodyPr/>
          <a:lstStyle/>
          <a:p>
            <a:br>
              <a:rPr lang="en-GB" b="1" dirty="0"/>
            </a:br>
            <a:r>
              <a:rPr lang="en-GB" b="1" dirty="0"/>
              <a:t>Compliance mechanism </a:t>
            </a:r>
            <a:r>
              <a:rPr lang="en-GB" dirty="0"/>
              <a:t>should minimize burden and support sustainable investments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5970E9F-E65B-92B9-F67C-ED9092A4A77D}"/>
              </a:ext>
            </a:extLst>
          </p:cNvPr>
          <p:cNvSpPr>
            <a:spLocks/>
          </p:cNvSpPr>
          <p:nvPr/>
        </p:nvSpPr>
        <p:spPr bwMode="gray">
          <a:xfrm>
            <a:off x="908367" y="4935055"/>
            <a:ext cx="1300860" cy="106235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en-GB" sz="1650" b="1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Producer / Importer</a:t>
            </a:r>
            <a:endParaRPr lang="en-GB" sz="165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E78A485-8588-8961-0B22-06E9AD09691D}"/>
              </a:ext>
            </a:extLst>
          </p:cNvPr>
          <p:cNvSpPr>
            <a:spLocks/>
          </p:cNvSpPr>
          <p:nvPr/>
        </p:nvSpPr>
        <p:spPr bwMode="gray">
          <a:xfrm>
            <a:off x="5606204" y="4935055"/>
            <a:ext cx="1300860" cy="106235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en-GB" sz="1650" b="1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Wholesaler</a:t>
            </a:r>
            <a:endParaRPr lang="en-GB" sz="165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116F3B4-BBC5-F0FD-3023-C1DA4F5A0F2B}"/>
              </a:ext>
            </a:extLst>
          </p:cNvPr>
          <p:cNvSpPr>
            <a:spLocks/>
          </p:cNvSpPr>
          <p:nvPr/>
        </p:nvSpPr>
        <p:spPr bwMode="gray">
          <a:xfrm>
            <a:off x="7955121" y="4935055"/>
            <a:ext cx="1300860" cy="106235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en-GB" sz="165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Mandated party</a:t>
            </a:r>
            <a:endParaRPr lang="en-GB" sz="165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62C63C5E-97D1-DA18-BDA0-89A35909946C}"/>
              </a:ext>
            </a:extLst>
          </p:cNvPr>
          <p:cNvCxnSpPr>
            <a:cxnSpLocks/>
          </p:cNvCxnSpPr>
          <p:nvPr/>
        </p:nvCxnSpPr>
        <p:spPr>
          <a:xfrm>
            <a:off x="2209229" y="5740773"/>
            <a:ext cx="1048058" cy="0"/>
          </a:xfrm>
          <a:prstGeom prst="line">
            <a:avLst/>
          </a:prstGeom>
          <a:ln w="28575">
            <a:solidFill>
              <a:schemeClr val="accent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33D0395-4942-A395-776C-0E18640692B6}"/>
              </a:ext>
            </a:extLst>
          </p:cNvPr>
          <p:cNvGrpSpPr>
            <a:grpSpLocks/>
          </p:cNvGrpSpPr>
          <p:nvPr/>
        </p:nvGrpSpPr>
        <p:grpSpPr>
          <a:xfrm>
            <a:off x="2544991" y="5549019"/>
            <a:ext cx="376532" cy="383505"/>
            <a:chOff x="9744912" y="2837142"/>
            <a:chExt cx="398315" cy="40601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3AD6295-15C3-8992-0759-8F77508EE348}"/>
                </a:ext>
              </a:extLst>
            </p:cNvPr>
            <p:cNvSpPr/>
            <p:nvPr/>
          </p:nvSpPr>
          <p:spPr>
            <a:xfrm>
              <a:off x="9744912" y="2837142"/>
              <a:ext cx="398315" cy="406018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100" name="Picture 20" descr="Certificate Icons - Free SVG &amp; PNG Certificate Images - Noun Project">
              <a:extLst>
                <a:ext uri="{FF2B5EF4-FFF2-40B4-BE49-F238E27FC236}">
                  <a16:creationId xmlns:a16="http://schemas.microsoft.com/office/drawing/2014/main" id="{1A800F30-0DF1-B827-D42D-C2868F326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859" y="2903941"/>
              <a:ext cx="272420" cy="272420"/>
            </a:xfrm>
            <a:prstGeom prst="rect">
              <a:avLst/>
            </a:prstGeom>
            <a:grpFill/>
          </p:spPr>
        </p:pic>
      </p:grp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32AD04DC-C5A7-BE8A-F3A1-653CCA7FC320}"/>
              </a:ext>
            </a:extLst>
          </p:cNvPr>
          <p:cNvCxnSpPr>
            <a:cxnSpLocks/>
          </p:cNvCxnSpPr>
          <p:nvPr/>
        </p:nvCxnSpPr>
        <p:spPr>
          <a:xfrm>
            <a:off x="2209228" y="5222577"/>
            <a:ext cx="1048058" cy="0"/>
          </a:xfrm>
          <a:prstGeom prst="line">
            <a:avLst/>
          </a:prstGeom>
          <a:ln w="2857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AA6ECC7E-CC84-C909-D1D2-CABE8B582864}"/>
              </a:ext>
            </a:extLst>
          </p:cNvPr>
          <p:cNvCxnSpPr>
            <a:cxnSpLocks/>
          </p:cNvCxnSpPr>
          <p:nvPr/>
        </p:nvCxnSpPr>
        <p:spPr>
          <a:xfrm>
            <a:off x="6907064" y="5222577"/>
            <a:ext cx="1048058" cy="0"/>
          </a:xfrm>
          <a:prstGeom prst="line">
            <a:avLst/>
          </a:prstGeom>
          <a:ln w="2857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378058EA-A26A-0D25-A33F-895831C56687}"/>
              </a:ext>
            </a:extLst>
          </p:cNvPr>
          <p:cNvCxnSpPr>
            <a:cxnSpLocks/>
          </p:cNvCxnSpPr>
          <p:nvPr/>
        </p:nvCxnSpPr>
        <p:spPr>
          <a:xfrm>
            <a:off x="6907064" y="5740773"/>
            <a:ext cx="1048058" cy="0"/>
          </a:xfrm>
          <a:prstGeom prst="line">
            <a:avLst/>
          </a:prstGeom>
          <a:ln w="28575">
            <a:solidFill>
              <a:schemeClr val="accent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E460C28-4427-D8D6-0D6B-557737932FFD}"/>
              </a:ext>
            </a:extLst>
          </p:cNvPr>
          <p:cNvGrpSpPr>
            <a:grpSpLocks/>
          </p:cNvGrpSpPr>
          <p:nvPr/>
        </p:nvGrpSpPr>
        <p:grpSpPr>
          <a:xfrm>
            <a:off x="7242827" y="5549019"/>
            <a:ext cx="376532" cy="383505"/>
            <a:chOff x="9744912" y="2837142"/>
            <a:chExt cx="398315" cy="40601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5AD4B40A-0E8E-C661-B887-FC53833D9FEC}"/>
                </a:ext>
              </a:extLst>
            </p:cNvPr>
            <p:cNvSpPr/>
            <p:nvPr/>
          </p:nvSpPr>
          <p:spPr>
            <a:xfrm>
              <a:off x="9744912" y="2837142"/>
              <a:ext cx="398315" cy="406018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109" name="Picture 20" descr="Certificate Icons - Free SVG &amp; PNG Certificate Images - Noun Project">
              <a:extLst>
                <a:ext uri="{FF2B5EF4-FFF2-40B4-BE49-F238E27FC236}">
                  <a16:creationId xmlns:a16="http://schemas.microsoft.com/office/drawing/2014/main" id="{D9758223-F72E-86B9-278B-E0F01E1220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859" y="2903941"/>
              <a:ext cx="272420" cy="272420"/>
            </a:xfrm>
            <a:prstGeom prst="rect">
              <a:avLst/>
            </a:prstGeom>
            <a:grpFill/>
          </p:spPr>
        </p:pic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16CB7F2-4331-01FA-BE09-9EC2DA8D873E}"/>
              </a:ext>
            </a:extLst>
          </p:cNvPr>
          <p:cNvSpPr/>
          <p:nvPr/>
        </p:nvSpPr>
        <p:spPr>
          <a:xfrm>
            <a:off x="4431746" y="3213719"/>
            <a:ext cx="1300860" cy="106203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en-GB" sz="1650" b="1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Trading platform</a:t>
            </a:r>
          </a:p>
        </p:txBody>
      </p:sp>
      <p:cxnSp>
        <p:nvCxnSpPr>
          <p:cNvPr id="112" name="Connector: Elbow 111">
            <a:extLst>
              <a:ext uri="{FF2B5EF4-FFF2-40B4-BE49-F238E27FC236}">
                <a16:creationId xmlns:a16="http://schemas.microsoft.com/office/drawing/2014/main" id="{A51693B8-FABC-F9C9-A98A-001E3BC9ACB6}"/>
              </a:ext>
            </a:extLst>
          </p:cNvPr>
          <p:cNvCxnSpPr>
            <a:cxnSpLocks/>
            <a:stCxn id="94" idx="0"/>
            <a:endCxn id="110" idx="1"/>
          </p:cNvCxnSpPr>
          <p:nvPr/>
        </p:nvCxnSpPr>
        <p:spPr>
          <a:xfrm rot="5400000" flipH="1" flipV="1">
            <a:off x="2400113" y="2903423"/>
            <a:ext cx="1190316" cy="2872949"/>
          </a:xfrm>
          <a:prstGeom prst="bentConnector2">
            <a:avLst/>
          </a:prstGeom>
          <a:ln w="28575">
            <a:solidFill>
              <a:schemeClr val="accent6"/>
            </a:solidFill>
            <a:prstDash val="solid"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or: Elbow 114">
            <a:extLst>
              <a:ext uri="{FF2B5EF4-FFF2-40B4-BE49-F238E27FC236}">
                <a16:creationId xmlns:a16="http://schemas.microsoft.com/office/drawing/2014/main" id="{B5CCA67B-CCD5-A6CA-D609-75F2748AA5ED}"/>
              </a:ext>
            </a:extLst>
          </p:cNvPr>
          <p:cNvCxnSpPr>
            <a:cxnSpLocks/>
            <a:stCxn id="110" idx="3"/>
            <a:endCxn id="96" idx="0"/>
          </p:cNvCxnSpPr>
          <p:nvPr/>
        </p:nvCxnSpPr>
        <p:spPr>
          <a:xfrm>
            <a:off x="5732606" y="3744738"/>
            <a:ext cx="2872946" cy="1190316"/>
          </a:xfrm>
          <a:prstGeom prst="bentConnector2">
            <a:avLst/>
          </a:prstGeom>
          <a:ln w="28575">
            <a:solidFill>
              <a:schemeClr val="accent6"/>
            </a:solidFill>
            <a:prstDash val="solid"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CD18C9C-B4D4-915C-BEBB-14F7283D6589}"/>
              </a:ext>
            </a:extLst>
          </p:cNvPr>
          <p:cNvGrpSpPr>
            <a:grpSpLocks/>
          </p:cNvGrpSpPr>
          <p:nvPr/>
        </p:nvGrpSpPr>
        <p:grpSpPr>
          <a:xfrm>
            <a:off x="1370531" y="4057287"/>
            <a:ext cx="376532" cy="383505"/>
            <a:chOff x="9744912" y="2837142"/>
            <a:chExt cx="398315" cy="40601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CD8AC030-9F5F-8AF9-F8C2-403E686AC2A7}"/>
                </a:ext>
              </a:extLst>
            </p:cNvPr>
            <p:cNvSpPr/>
            <p:nvPr/>
          </p:nvSpPr>
          <p:spPr>
            <a:xfrm>
              <a:off x="9744912" y="2837142"/>
              <a:ext cx="398315" cy="406018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120" name="Picture 20" descr="Certificate Icons - Free SVG &amp; PNG Certificate Images - Noun Project">
              <a:extLst>
                <a:ext uri="{FF2B5EF4-FFF2-40B4-BE49-F238E27FC236}">
                  <a16:creationId xmlns:a16="http://schemas.microsoft.com/office/drawing/2014/main" id="{3B06E728-4D56-0743-18C7-7AAB3873B5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859" y="2903941"/>
              <a:ext cx="272420" cy="272420"/>
            </a:xfrm>
            <a:prstGeom prst="rect">
              <a:avLst/>
            </a:prstGeom>
            <a:grpFill/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6BCAA6F-2AF2-2855-80FB-2217C6F0520E}"/>
              </a:ext>
            </a:extLst>
          </p:cNvPr>
          <p:cNvGrpSpPr>
            <a:grpSpLocks/>
          </p:cNvGrpSpPr>
          <p:nvPr/>
        </p:nvGrpSpPr>
        <p:grpSpPr>
          <a:xfrm>
            <a:off x="8417287" y="4057287"/>
            <a:ext cx="376532" cy="383505"/>
            <a:chOff x="9744912" y="2837142"/>
            <a:chExt cx="398315" cy="40601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492F7826-AF07-BE8D-A77D-8138F4E7522E}"/>
                </a:ext>
              </a:extLst>
            </p:cNvPr>
            <p:cNvSpPr/>
            <p:nvPr/>
          </p:nvSpPr>
          <p:spPr>
            <a:xfrm>
              <a:off x="9744912" y="2837142"/>
              <a:ext cx="398315" cy="406018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123" name="Picture 20" descr="Certificate Icons - Free SVG &amp; PNG Certificate Images - Noun Project">
              <a:extLst>
                <a:ext uri="{FF2B5EF4-FFF2-40B4-BE49-F238E27FC236}">
                  <a16:creationId xmlns:a16="http://schemas.microsoft.com/office/drawing/2014/main" id="{E6114A11-E736-6F0C-0A6B-9926283E4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859" y="2903941"/>
              <a:ext cx="272420" cy="272420"/>
            </a:xfrm>
            <a:prstGeom prst="rect">
              <a:avLst/>
            </a:prstGeom>
            <a:grpFill/>
          </p:spPr>
        </p:pic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0EFC2580-C8CA-740C-99D2-6A740AB6B992}"/>
              </a:ext>
            </a:extLst>
          </p:cNvPr>
          <p:cNvGrpSpPr>
            <a:grpSpLocks/>
          </p:cNvGrpSpPr>
          <p:nvPr/>
        </p:nvGrpSpPr>
        <p:grpSpPr>
          <a:xfrm>
            <a:off x="2544991" y="5022096"/>
            <a:ext cx="376532" cy="383505"/>
            <a:chOff x="2460942" y="3260382"/>
            <a:chExt cx="251021" cy="255670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E742903D-086D-5E2B-6BF7-AD9E3E4B66B0}"/>
                </a:ext>
              </a:extLst>
            </p:cNvPr>
            <p:cNvSpPr/>
            <p:nvPr/>
          </p:nvSpPr>
          <p:spPr>
            <a:xfrm>
              <a:off x="2460942" y="3260382"/>
              <a:ext cx="251021" cy="25567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161" name="Picture 160" descr="package.eps">
              <a:extLst>
                <a:ext uri="{FF2B5EF4-FFF2-40B4-BE49-F238E27FC236}">
                  <a16:creationId xmlns:a16="http://schemas.microsoft.com/office/drawing/2014/main" id="{D4240197-34FF-0DEC-8784-092D7DCD9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525" y="3323356"/>
              <a:ext cx="163628" cy="143175"/>
            </a:xfrm>
            <a:prstGeom prst="rect">
              <a:avLst/>
            </a:prstGeom>
          </p:spPr>
        </p:pic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B354B699-834B-6777-1DB7-48B2DE3D2269}"/>
              </a:ext>
            </a:extLst>
          </p:cNvPr>
          <p:cNvGrpSpPr>
            <a:grpSpLocks/>
          </p:cNvGrpSpPr>
          <p:nvPr/>
        </p:nvGrpSpPr>
        <p:grpSpPr>
          <a:xfrm>
            <a:off x="7242827" y="5022096"/>
            <a:ext cx="376532" cy="383505"/>
            <a:chOff x="3340482" y="3487028"/>
            <a:chExt cx="251021" cy="255670"/>
          </a:xfrm>
        </p:grpSpPr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070F8C88-2806-DCF5-CFA5-FFCECB905DB5}"/>
                </a:ext>
              </a:extLst>
            </p:cNvPr>
            <p:cNvSpPr/>
            <p:nvPr/>
          </p:nvSpPr>
          <p:spPr>
            <a:xfrm>
              <a:off x="3340482" y="3487028"/>
              <a:ext cx="251021" cy="25567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165" name="Picture 164" descr="package.eps">
              <a:extLst>
                <a:ext uri="{FF2B5EF4-FFF2-40B4-BE49-F238E27FC236}">
                  <a16:creationId xmlns:a16="http://schemas.microsoft.com/office/drawing/2014/main" id="{D26D35CD-F8C3-A0A4-36C1-305AE2294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065" y="3550002"/>
              <a:ext cx="163628" cy="143175"/>
            </a:xfrm>
            <a:prstGeom prst="rect">
              <a:avLst/>
            </a:prstGeom>
          </p:spPr>
        </p:pic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B2235030-9F78-BBD2-9E15-A94464E11094}"/>
              </a:ext>
            </a:extLst>
          </p:cNvPr>
          <p:cNvGrpSpPr/>
          <p:nvPr/>
        </p:nvGrpSpPr>
        <p:grpSpPr>
          <a:xfrm>
            <a:off x="865301" y="6963878"/>
            <a:ext cx="4013834" cy="383505"/>
            <a:chOff x="609667" y="4432058"/>
            <a:chExt cx="2675889" cy="255670"/>
          </a:xfrm>
        </p:grpSpPr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B198305C-CE5C-0B33-4456-5819F15EF980}"/>
                </a:ext>
              </a:extLst>
            </p:cNvPr>
            <p:cNvSpPr txBox="1"/>
            <p:nvPr/>
          </p:nvSpPr>
          <p:spPr>
            <a:xfrm>
              <a:off x="1203793" y="4441507"/>
              <a:ext cx="20817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650" b="1" dirty="0">
                  <a:latin typeface="Aptos" panose="020B000402020202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ptos" panose="020B0004020202020204" pitchFamily="34" charset="0"/>
                </a:rPr>
                <a:t>Product tracking</a:t>
              </a:r>
            </a:p>
          </p:txBody>
        </p: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FB54B4B9-793A-A66D-221A-8C8F4DDA324E}"/>
                </a:ext>
              </a:extLst>
            </p:cNvPr>
            <p:cNvCxnSpPr>
              <a:cxnSpLocks/>
            </p:cNvCxnSpPr>
            <p:nvPr/>
          </p:nvCxnSpPr>
          <p:spPr>
            <a:xfrm>
              <a:off x="609667" y="4564617"/>
              <a:ext cx="176558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22FB5DBD-95F2-CB95-8B73-BA62DD97AFAB}"/>
                </a:ext>
              </a:extLst>
            </p:cNvPr>
            <p:cNvGrpSpPr/>
            <p:nvPr/>
          </p:nvGrpSpPr>
          <p:grpSpPr>
            <a:xfrm>
              <a:off x="946540" y="4432058"/>
              <a:ext cx="251021" cy="255670"/>
              <a:chOff x="2460942" y="3260382"/>
              <a:chExt cx="251021" cy="255670"/>
            </a:xfrm>
          </p:grpSpPr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933EDF35-2A1D-27F5-0338-766067F3DD3E}"/>
                  </a:ext>
                </a:extLst>
              </p:cNvPr>
              <p:cNvSpPr/>
              <p:nvPr/>
            </p:nvSpPr>
            <p:spPr>
              <a:xfrm>
                <a:off x="2460942" y="3260382"/>
                <a:ext cx="251021" cy="25567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0200" rtlCol="0" anchor="t"/>
              <a:lstStyle/>
              <a:p>
                <a:pPr algn="l"/>
                <a:endParaRPr lang="en-GB" sz="1200" b="1">
                  <a:solidFill>
                    <a:schemeClr val="tx1"/>
                  </a:solidFill>
                  <a:latin typeface="Aptos" panose="020B000402020202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ptos" panose="020B0004020202020204" pitchFamily="34" charset="0"/>
                </a:endParaRPr>
              </a:p>
            </p:txBody>
          </p:sp>
          <p:pic>
            <p:nvPicPr>
              <p:cNvPr id="177" name="Picture 176" descr="package.eps">
                <a:extLst>
                  <a:ext uri="{FF2B5EF4-FFF2-40B4-BE49-F238E27FC236}">
                    <a16:creationId xmlns:a16="http://schemas.microsoft.com/office/drawing/2014/main" id="{AAC695B7-F5FC-209B-33B4-BAC3829D13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525" y="3323356"/>
                <a:ext cx="163628" cy="143175"/>
              </a:xfrm>
              <a:prstGeom prst="rect">
                <a:avLst/>
              </a:prstGeom>
            </p:spPr>
          </p:pic>
        </p:grp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68AA182D-09AB-0827-953B-D0724DC3AFE0}"/>
              </a:ext>
            </a:extLst>
          </p:cNvPr>
          <p:cNvSpPr txBox="1"/>
          <p:nvPr/>
        </p:nvSpPr>
        <p:spPr>
          <a:xfrm>
            <a:off x="1756490" y="7548959"/>
            <a:ext cx="312264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50"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Certificate flow: </a:t>
            </a:r>
            <a:r>
              <a:rPr lang="en-GB" sz="1650" b="1"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Mass-Balance</a:t>
            </a: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1ED4662B-6261-3861-3B9F-D675839583BF}"/>
              </a:ext>
            </a:extLst>
          </p:cNvPr>
          <p:cNvCxnSpPr>
            <a:cxnSpLocks/>
          </p:cNvCxnSpPr>
          <p:nvPr/>
        </p:nvCxnSpPr>
        <p:spPr>
          <a:xfrm>
            <a:off x="865301" y="7733624"/>
            <a:ext cx="264837" cy="0"/>
          </a:xfrm>
          <a:prstGeom prst="line">
            <a:avLst/>
          </a:prstGeom>
          <a:ln w="28575">
            <a:solidFill>
              <a:schemeClr val="accent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10669BB3-59E2-963D-BEAB-6E17E317D575}"/>
              </a:ext>
            </a:extLst>
          </p:cNvPr>
          <p:cNvGrpSpPr>
            <a:grpSpLocks/>
          </p:cNvGrpSpPr>
          <p:nvPr/>
        </p:nvGrpSpPr>
        <p:grpSpPr>
          <a:xfrm>
            <a:off x="1370440" y="7532645"/>
            <a:ext cx="376532" cy="383505"/>
            <a:chOff x="9744912" y="2837142"/>
            <a:chExt cx="398315" cy="40601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339770AA-3850-542A-66C6-D62E13C89FE9}"/>
                </a:ext>
              </a:extLst>
            </p:cNvPr>
            <p:cNvSpPr/>
            <p:nvPr/>
          </p:nvSpPr>
          <p:spPr>
            <a:xfrm>
              <a:off x="9744912" y="2837142"/>
              <a:ext cx="398315" cy="406018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180" name="Picture 20" descr="Certificate Icons - Free SVG &amp; PNG Certificate Images - Noun Project">
              <a:extLst>
                <a:ext uri="{FF2B5EF4-FFF2-40B4-BE49-F238E27FC236}">
                  <a16:creationId xmlns:a16="http://schemas.microsoft.com/office/drawing/2014/main" id="{D3F63A63-9ECC-B55E-EE0C-C0FB326437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859" y="2903941"/>
              <a:ext cx="272420" cy="272420"/>
            </a:xfrm>
            <a:prstGeom prst="rect">
              <a:avLst/>
            </a:prstGeom>
            <a:grpFill/>
          </p:spPr>
        </p:pic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D811E61E-9696-E57A-2792-342C7CD3149B}"/>
              </a:ext>
            </a:extLst>
          </p:cNvPr>
          <p:cNvSpPr txBox="1"/>
          <p:nvPr/>
        </p:nvSpPr>
        <p:spPr>
          <a:xfrm>
            <a:off x="1756490" y="8109095"/>
            <a:ext cx="347121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50" dirty="0"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Certificate flow: </a:t>
            </a:r>
            <a:r>
              <a:rPr lang="en-GB" sz="1650" b="1" dirty="0"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Book-and-Claim </a:t>
            </a: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9F6F8619-C2B7-88FC-188A-2AB6DDCCB466}"/>
              </a:ext>
            </a:extLst>
          </p:cNvPr>
          <p:cNvCxnSpPr>
            <a:cxnSpLocks/>
          </p:cNvCxnSpPr>
          <p:nvPr/>
        </p:nvCxnSpPr>
        <p:spPr>
          <a:xfrm>
            <a:off x="865301" y="8293760"/>
            <a:ext cx="264837" cy="0"/>
          </a:xfrm>
          <a:prstGeom prst="line">
            <a:avLst/>
          </a:prstGeom>
          <a:ln w="28575">
            <a:solidFill>
              <a:schemeClr val="accent6"/>
            </a:solidFill>
            <a:prstDash val="solid"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4CFF4B21-96B3-13AB-1F78-B4FF371A5FD9}"/>
              </a:ext>
            </a:extLst>
          </p:cNvPr>
          <p:cNvGrpSpPr>
            <a:grpSpLocks/>
          </p:cNvGrpSpPr>
          <p:nvPr/>
        </p:nvGrpSpPr>
        <p:grpSpPr>
          <a:xfrm>
            <a:off x="1370438" y="8103554"/>
            <a:ext cx="376532" cy="383505"/>
            <a:chOff x="9744912" y="2837142"/>
            <a:chExt cx="398315" cy="40601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6DC9493-F306-A323-0BF2-075972F6DAC3}"/>
                </a:ext>
              </a:extLst>
            </p:cNvPr>
            <p:cNvSpPr/>
            <p:nvPr/>
          </p:nvSpPr>
          <p:spPr>
            <a:xfrm>
              <a:off x="9744912" y="2837142"/>
              <a:ext cx="398315" cy="406018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183" name="Picture 20" descr="Certificate Icons - Free SVG &amp; PNG Certificate Images - Noun Project">
              <a:extLst>
                <a:ext uri="{FF2B5EF4-FFF2-40B4-BE49-F238E27FC236}">
                  <a16:creationId xmlns:a16="http://schemas.microsoft.com/office/drawing/2014/main" id="{1ACE9904-554A-BFFD-2E42-C0BE3D9A68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859" y="2903941"/>
              <a:ext cx="272420" cy="272420"/>
            </a:xfrm>
            <a:prstGeom prst="rect">
              <a:avLst/>
            </a:prstGeom>
            <a:grpFill/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EBC51C4-7D8A-D78F-63B1-20BEAC8DBF0F}"/>
              </a:ext>
            </a:extLst>
          </p:cNvPr>
          <p:cNvSpPr>
            <a:spLocks/>
          </p:cNvSpPr>
          <p:nvPr/>
        </p:nvSpPr>
        <p:spPr bwMode="gray">
          <a:xfrm>
            <a:off x="3257285" y="4935055"/>
            <a:ext cx="1300860" cy="106235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en-GB" sz="1650" b="1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Intermediary</a:t>
            </a:r>
            <a:endParaRPr lang="en-GB" sz="165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473BD6A-5319-C63D-3601-3FFBA34EAB35}"/>
              </a:ext>
            </a:extLst>
          </p:cNvPr>
          <p:cNvCxnSpPr>
            <a:cxnSpLocks/>
          </p:cNvCxnSpPr>
          <p:nvPr/>
        </p:nvCxnSpPr>
        <p:spPr>
          <a:xfrm>
            <a:off x="4558147" y="5740773"/>
            <a:ext cx="1048058" cy="0"/>
          </a:xfrm>
          <a:prstGeom prst="line">
            <a:avLst/>
          </a:prstGeom>
          <a:ln w="28575">
            <a:solidFill>
              <a:schemeClr val="accent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6961B6D-6E9D-C2FC-8451-F4B1173D6F30}"/>
              </a:ext>
            </a:extLst>
          </p:cNvPr>
          <p:cNvCxnSpPr>
            <a:cxnSpLocks/>
          </p:cNvCxnSpPr>
          <p:nvPr/>
        </p:nvCxnSpPr>
        <p:spPr>
          <a:xfrm>
            <a:off x="4558145" y="5222577"/>
            <a:ext cx="1048058" cy="0"/>
          </a:xfrm>
          <a:prstGeom prst="line">
            <a:avLst/>
          </a:prstGeom>
          <a:ln w="2857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E3B9CA-3249-6B4B-8BEB-AAB2C8F71CE2}"/>
              </a:ext>
            </a:extLst>
          </p:cNvPr>
          <p:cNvGrpSpPr>
            <a:grpSpLocks/>
          </p:cNvGrpSpPr>
          <p:nvPr/>
        </p:nvGrpSpPr>
        <p:grpSpPr>
          <a:xfrm>
            <a:off x="4893910" y="5549019"/>
            <a:ext cx="376532" cy="383505"/>
            <a:chOff x="9744912" y="2837142"/>
            <a:chExt cx="398315" cy="40601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3995511-6194-DE0D-66AE-0F198C44A2D8}"/>
                </a:ext>
              </a:extLst>
            </p:cNvPr>
            <p:cNvSpPr/>
            <p:nvPr/>
          </p:nvSpPr>
          <p:spPr>
            <a:xfrm>
              <a:off x="9744912" y="2837142"/>
              <a:ext cx="398315" cy="406018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15" name="Picture 20" descr="Certificate Icons - Free SVG &amp; PNG Certificate Images - Noun Project">
              <a:extLst>
                <a:ext uri="{FF2B5EF4-FFF2-40B4-BE49-F238E27FC236}">
                  <a16:creationId xmlns:a16="http://schemas.microsoft.com/office/drawing/2014/main" id="{E9C618F5-168F-4197-2F68-87779FD226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859" y="2903941"/>
              <a:ext cx="272420" cy="272420"/>
            </a:xfrm>
            <a:prstGeom prst="rect">
              <a:avLst/>
            </a:prstGeom>
            <a:grpFill/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57E5D2-6817-70EB-FEF6-1B7B122FD024}"/>
              </a:ext>
            </a:extLst>
          </p:cNvPr>
          <p:cNvGrpSpPr>
            <a:grpSpLocks/>
          </p:cNvGrpSpPr>
          <p:nvPr/>
        </p:nvGrpSpPr>
        <p:grpSpPr>
          <a:xfrm>
            <a:off x="4893910" y="5022096"/>
            <a:ext cx="376532" cy="383505"/>
            <a:chOff x="2460942" y="3260382"/>
            <a:chExt cx="251021" cy="25567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7AEB9D8-3BA4-AEE4-CBC8-912F321CAD4A}"/>
                </a:ext>
              </a:extLst>
            </p:cNvPr>
            <p:cNvSpPr/>
            <p:nvPr/>
          </p:nvSpPr>
          <p:spPr>
            <a:xfrm>
              <a:off x="2460942" y="3260382"/>
              <a:ext cx="251021" cy="25567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18" name="Picture 17" descr="package.eps">
              <a:extLst>
                <a:ext uri="{FF2B5EF4-FFF2-40B4-BE49-F238E27FC236}">
                  <a16:creationId xmlns:a16="http://schemas.microsoft.com/office/drawing/2014/main" id="{826D9267-EF2A-6B79-10A5-6F81B547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525" y="3323356"/>
              <a:ext cx="163628" cy="143175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AD7EE683-5B16-5BFC-CAD2-B95F22AF61FF}"/>
              </a:ext>
            </a:extLst>
          </p:cNvPr>
          <p:cNvSpPr>
            <a:spLocks/>
          </p:cNvSpPr>
          <p:nvPr/>
        </p:nvSpPr>
        <p:spPr>
          <a:xfrm>
            <a:off x="10035174" y="1915317"/>
            <a:ext cx="7682610" cy="739292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r>
              <a:rPr lang="en-GB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High-level assessment of compliance mechanisms</a:t>
            </a:r>
            <a:endParaRPr lang="en-GB" b="1" baseline="300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1C990CF2-00AB-A5E9-EE08-B82D45F4BA7C}"/>
              </a:ext>
            </a:extLst>
          </p:cNvPr>
          <p:cNvGraphicFramePr>
            <a:graphicFrameLocks noGrp="1"/>
          </p:cNvGraphicFramePr>
          <p:nvPr/>
        </p:nvGraphicFramePr>
        <p:xfrm>
          <a:off x="10145448" y="2601297"/>
          <a:ext cx="7462064" cy="6696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969">
                  <a:extLst>
                    <a:ext uri="{9D8B030D-6E8A-4147-A177-3AD203B41FA5}">
                      <a16:colId xmlns:a16="http://schemas.microsoft.com/office/drawing/2014/main" val="3343436156"/>
                    </a:ext>
                  </a:extLst>
                </a:gridCol>
                <a:gridCol w="1992365">
                  <a:extLst>
                    <a:ext uri="{9D8B030D-6E8A-4147-A177-3AD203B41FA5}">
                      <a16:colId xmlns:a16="http://schemas.microsoft.com/office/drawing/2014/main" val="471276784"/>
                    </a:ext>
                  </a:extLst>
                </a:gridCol>
                <a:gridCol w="1992365">
                  <a:extLst>
                    <a:ext uri="{9D8B030D-6E8A-4147-A177-3AD203B41FA5}">
                      <a16:colId xmlns:a16="http://schemas.microsoft.com/office/drawing/2014/main" val="1340131439"/>
                    </a:ext>
                  </a:extLst>
                </a:gridCol>
                <a:gridCol w="1992365">
                  <a:extLst>
                    <a:ext uri="{9D8B030D-6E8A-4147-A177-3AD203B41FA5}">
                      <a16:colId xmlns:a16="http://schemas.microsoft.com/office/drawing/2014/main" val="2746424934"/>
                    </a:ext>
                  </a:extLst>
                </a:gridCol>
              </a:tblGrid>
              <a:tr h="808914">
                <a:tc>
                  <a:txBody>
                    <a:bodyPr/>
                    <a:lstStyle/>
                    <a:p>
                      <a:endParaRPr lang="en-GB" sz="17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7160" marR="137160" marT="68580" marB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17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US" sz="17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Product tracking</a:t>
                      </a:r>
                      <a:endParaRPr lang="en-GB" sz="17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5000" marR="135000" marT="70200" marB="70200" anchor="b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Mass-Balance</a:t>
                      </a:r>
                      <a:endParaRPr lang="en-GB" sz="17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5000" marR="135000" marT="70200" marB="7020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Book-and-Claim</a:t>
                      </a:r>
                      <a:endParaRPr lang="en-GB" sz="17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5000" marR="135000" marT="70200" marB="70200" anchor="b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783222"/>
                  </a:ext>
                </a:extLst>
              </a:tr>
              <a:tr h="1397700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Burden</a:t>
                      </a:r>
                      <a:endParaRPr lang="en-GB" sz="1700" b="1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-</a:t>
                      </a:r>
                    </a:p>
                  </a:txBody>
                  <a:tcPr marL="137160" marR="137160" marT="68580" marB="68580"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+/-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+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866241"/>
                  </a:ext>
                </a:extLst>
              </a:tr>
              <a:tr h="1397700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Support of investments</a:t>
                      </a:r>
                      <a:endParaRPr lang="en-GB" sz="1700" b="1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+/-</a:t>
                      </a:r>
                    </a:p>
                  </a:txBody>
                  <a:tcPr marL="137160" marR="137160" marT="68580" marB="68580"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+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682189"/>
                  </a:ext>
                </a:extLst>
              </a:tr>
              <a:tr h="1397700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I</a:t>
                      </a:r>
                      <a:r>
                        <a:rPr lang="en-GB" sz="1700" b="1" dirty="0" err="1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ntuitive</a:t>
                      </a:r>
                      <a:r>
                        <a:rPr lang="en-GB" sz="17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 for consumer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6592215"/>
                  </a:ext>
                </a:extLst>
              </a:tr>
              <a:tr h="1397700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Example</a:t>
                      </a:r>
                      <a:endParaRPr lang="en-GB" sz="1700" b="1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Forest Stewardship Council (FSC 100%)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E10 gasoline, EU emission standards for cars and vans, RSPO model for palm oils</a:t>
                      </a:r>
                    </a:p>
                  </a:txBody>
                  <a:tcPr marL="135000" marR="54000" marT="70200" marB="702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Green electricity (PPA), biomethane blending obligation, CORSIA – carbon offsets for aviation</a:t>
                      </a:r>
                    </a:p>
                  </a:txBody>
                  <a:tcPr marL="135000" marR="54000" marT="70200" marB="7020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6730183"/>
                  </a:ext>
                </a:extLst>
              </a:tr>
            </a:tbl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9F4A6D3F-B11C-F91D-A472-6589FAF03354}"/>
              </a:ext>
            </a:extLst>
          </p:cNvPr>
          <p:cNvGrpSpPr>
            <a:grpSpLocks/>
          </p:cNvGrpSpPr>
          <p:nvPr/>
        </p:nvGrpSpPr>
        <p:grpSpPr>
          <a:xfrm>
            <a:off x="16392514" y="2661323"/>
            <a:ext cx="376532" cy="383505"/>
            <a:chOff x="9744912" y="2837142"/>
            <a:chExt cx="398315" cy="40601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F122FCB-D419-4B04-A123-C57E49307261}"/>
                </a:ext>
              </a:extLst>
            </p:cNvPr>
            <p:cNvSpPr/>
            <p:nvPr/>
          </p:nvSpPr>
          <p:spPr>
            <a:xfrm>
              <a:off x="9744912" y="2837142"/>
              <a:ext cx="398315" cy="406018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29" name="Picture 20" descr="Certificate Icons - Free SVG &amp; PNG Certificate Images - Noun Project">
              <a:extLst>
                <a:ext uri="{FF2B5EF4-FFF2-40B4-BE49-F238E27FC236}">
                  <a16:creationId xmlns:a16="http://schemas.microsoft.com/office/drawing/2014/main" id="{F0A4B88F-397B-9647-9228-052A1635E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859" y="2903941"/>
              <a:ext cx="272420" cy="272420"/>
            </a:xfrm>
            <a:prstGeom prst="rect">
              <a:avLst/>
            </a:prstGeom>
            <a:grpFill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14AD59-8FDD-ABE5-A9A3-8B2175DBAF34}"/>
              </a:ext>
            </a:extLst>
          </p:cNvPr>
          <p:cNvGrpSpPr>
            <a:grpSpLocks/>
          </p:cNvGrpSpPr>
          <p:nvPr/>
        </p:nvGrpSpPr>
        <p:grpSpPr>
          <a:xfrm>
            <a:off x="12409694" y="2661323"/>
            <a:ext cx="376532" cy="383505"/>
            <a:chOff x="2460942" y="3260382"/>
            <a:chExt cx="251021" cy="25567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AD4201F-06D3-4FBB-1545-12A37BC9124E}"/>
                </a:ext>
              </a:extLst>
            </p:cNvPr>
            <p:cNvSpPr/>
            <p:nvPr/>
          </p:nvSpPr>
          <p:spPr>
            <a:xfrm>
              <a:off x="2460942" y="3260382"/>
              <a:ext cx="251021" cy="25567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32" name="Picture 31" descr="package.eps">
              <a:extLst>
                <a:ext uri="{FF2B5EF4-FFF2-40B4-BE49-F238E27FC236}">
                  <a16:creationId xmlns:a16="http://schemas.microsoft.com/office/drawing/2014/main" id="{27B0728C-4DD6-B0DC-E533-4DEB13DC9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525" y="3323356"/>
              <a:ext cx="163628" cy="14317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52029A-7D50-BE96-0D9F-1B9CE9EF745D}"/>
              </a:ext>
            </a:extLst>
          </p:cNvPr>
          <p:cNvGrpSpPr>
            <a:grpSpLocks/>
          </p:cNvGrpSpPr>
          <p:nvPr/>
        </p:nvGrpSpPr>
        <p:grpSpPr>
          <a:xfrm>
            <a:off x="14382314" y="2661323"/>
            <a:ext cx="376532" cy="383505"/>
            <a:chOff x="9744912" y="2837142"/>
            <a:chExt cx="398315" cy="40601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B9599F3-DD15-8A36-362C-CFE66A32DB87}"/>
                </a:ext>
              </a:extLst>
            </p:cNvPr>
            <p:cNvSpPr/>
            <p:nvPr/>
          </p:nvSpPr>
          <p:spPr>
            <a:xfrm>
              <a:off x="9744912" y="2837142"/>
              <a:ext cx="398315" cy="406018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ctr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35" name="Picture 20" descr="Certificate Icons - Free SVG &amp; PNG Certificate Images - Noun Project">
              <a:extLst>
                <a:ext uri="{FF2B5EF4-FFF2-40B4-BE49-F238E27FC236}">
                  <a16:creationId xmlns:a16="http://schemas.microsoft.com/office/drawing/2014/main" id="{9D56D795-BC3B-B4D9-A6D3-EE045531F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859" y="2903941"/>
              <a:ext cx="272420" cy="272420"/>
            </a:xfrm>
            <a:prstGeom prst="rect">
              <a:avLst/>
            </a:prstGeom>
            <a:grpFill/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C944E34-27C2-87AC-302E-8CC83E41FA48}"/>
              </a:ext>
            </a:extLst>
          </p:cNvPr>
          <p:cNvSpPr txBox="1"/>
          <p:nvPr/>
        </p:nvSpPr>
        <p:spPr>
          <a:xfrm>
            <a:off x="14549029" y="2224837"/>
            <a:ext cx="3144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500" b="1" dirty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Likely preferred for most products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6F04E59-DC7C-C0D5-44A5-9C9B09131517}"/>
              </a:ext>
            </a:extLst>
          </p:cNvPr>
          <p:cNvSpPr>
            <a:spLocks/>
          </p:cNvSpPr>
          <p:nvPr/>
        </p:nvSpPr>
        <p:spPr>
          <a:xfrm>
            <a:off x="10667732" y="4021574"/>
            <a:ext cx="411480" cy="411480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4.1</a:t>
            </a:r>
            <a:endParaRPr lang="en-GB" sz="1500" b="1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EDE3BD8-244E-F354-A341-4EF0D2A34EC2}"/>
              </a:ext>
            </a:extLst>
          </p:cNvPr>
          <p:cNvSpPr>
            <a:spLocks/>
          </p:cNvSpPr>
          <p:nvPr/>
        </p:nvSpPr>
        <p:spPr>
          <a:xfrm>
            <a:off x="10667732" y="5590457"/>
            <a:ext cx="411480" cy="411480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4.2</a:t>
            </a:r>
            <a:endParaRPr lang="en-GB" sz="1500" b="1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432265-5B5C-0D00-BEC3-67BA4A5F70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57F397B-099A-BBD6-3A3E-AAE93BE9EBCD}"/>
              </a:ext>
            </a:extLst>
          </p:cNvPr>
          <p:cNvSpPr>
            <a:spLocks/>
          </p:cNvSpPr>
          <p:nvPr/>
        </p:nvSpPr>
        <p:spPr>
          <a:xfrm>
            <a:off x="13288452" y="5209917"/>
            <a:ext cx="648000" cy="648000"/>
          </a:xfrm>
          <a:prstGeom prst="ellipse">
            <a:avLst/>
          </a:prstGeom>
          <a:solidFill>
            <a:srgbClr val="FFECA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+/-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344378-C949-358B-974F-DB0E438578F0}"/>
              </a:ext>
            </a:extLst>
          </p:cNvPr>
          <p:cNvSpPr>
            <a:spLocks/>
          </p:cNvSpPr>
          <p:nvPr/>
        </p:nvSpPr>
        <p:spPr>
          <a:xfrm>
            <a:off x="12273959" y="3790580"/>
            <a:ext cx="648000" cy="648000"/>
          </a:xfrm>
          <a:prstGeom prst="ellipse">
            <a:avLst/>
          </a:prstGeom>
          <a:solidFill>
            <a:srgbClr val="FFA7A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376771-0A74-D555-8639-ABA49DB6AC96}"/>
              </a:ext>
            </a:extLst>
          </p:cNvPr>
          <p:cNvSpPr>
            <a:spLocks/>
          </p:cNvSpPr>
          <p:nvPr/>
        </p:nvSpPr>
        <p:spPr>
          <a:xfrm>
            <a:off x="16256778" y="3790580"/>
            <a:ext cx="648000" cy="64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B782DF-DE0E-9795-C996-792F90ACEB82}"/>
              </a:ext>
            </a:extLst>
          </p:cNvPr>
          <p:cNvSpPr>
            <a:spLocks/>
          </p:cNvSpPr>
          <p:nvPr/>
        </p:nvSpPr>
        <p:spPr>
          <a:xfrm>
            <a:off x="16256778" y="5209917"/>
            <a:ext cx="648000" cy="64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AEA5109-AD45-F222-244F-ACF65DC18FF2}"/>
              </a:ext>
            </a:extLst>
          </p:cNvPr>
          <p:cNvSpPr>
            <a:spLocks/>
          </p:cNvSpPr>
          <p:nvPr/>
        </p:nvSpPr>
        <p:spPr>
          <a:xfrm>
            <a:off x="14246579" y="3790580"/>
            <a:ext cx="648000" cy="648000"/>
          </a:xfrm>
          <a:prstGeom prst="ellipse">
            <a:avLst/>
          </a:prstGeom>
          <a:solidFill>
            <a:srgbClr val="FFECA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+/-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99196-ED02-A83E-3238-D811F28D70C6}"/>
              </a:ext>
            </a:extLst>
          </p:cNvPr>
          <p:cNvSpPr txBox="1">
            <a:spLocks/>
          </p:cNvSpPr>
          <p:nvPr/>
        </p:nvSpPr>
        <p:spPr>
          <a:xfrm>
            <a:off x="1041720" y="237512"/>
            <a:ext cx="36736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100" b="1" dirty="0">
                <a:latin typeface="Aptos" panose="020B0004020202020204" pitchFamily="34" charset="0"/>
                <a:cs typeface="Calibri" panose="020F0502020204030204" pitchFamily="34" charset="0"/>
              </a:rPr>
              <a:t>COMPLIANCE MECHANISMS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E305EDB-53A1-D203-41EF-C3455FE5A36E}"/>
              </a:ext>
            </a:extLst>
          </p:cNvPr>
          <p:cNvSpPr>
            <a:spLocks/>
          </p:cNvSpPr>
          <p:nvPr/>
        </p:nvSpPr>
        <p:spPr>
          <a:xfrm>
            <a:off x="545438" y="237513"/>
            <a:ext cx="496283" cy="461664"/>
          </a:xfrm>
          <a:prstGeom prst="ellipse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4</a:t>
            </a:r>
            <a:endParaRPr lang="en-GB" sz="21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221A37F-7297-3083-5A85-45F6F9EC0ABD}"/>
              </a:ext>
            </a:extLst>
          </p:cNvPr>
          <p:cNvSpPr>
            <a:spLocks/>
          </p:cNvSpPr>
          <p:nvPr/>
        </p:nvSpPr>
        <p:spPr>
          <a:xfrm>
            <a:off x="14246579" y="6627725"/>
            <a:ext cx="648000" cy="648000"/>
          </a:xfrm>
          <a:prstGeom prst="ellipse">
            <a:avLst/>
          </a:prstGeom>
          <a:solidFill>
            <a:srgbClr val="FFECA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+/-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F7A32B1-FBE0-DD97-7B78-A8E2A152C076}"/>
              </a:ext>
            </a:extLst>
          </p:cNvPr>
          <p:cNvSpPr>
            <a:spLocks/>
          </p:cNvSpPr>
          <p:nvPr/>
        </p:nvSpPr>
        <p:spPr>
          <a:xfrm>
            <a:off x="12273959" y="6627725"/>
            <a:ext cx="648000" cy="64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85B47A1-2655-1757-08BC-E200587A5018}"/>
              </a:ext>
            </a:extLst>
          </p:cNvPr>
          <p:cNvSpPr>
            <a:spLocks/>
          </p:cNvSpPr>
          <p:nvPr/>
        </p:nvSpPr>
        <p:spPr>
          <a:xfrm>
            <a:off x="16256778" y="6627725"/>
            <a:ext cx="648000" cy="648000"/>
          </a:xfrm>
          <a:prstGeom prst="ellipse">
            <a:avLst/>
          </a:prstGeom>
          <a:solidFill>
            <a:srgbClr val="FFECA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+/-</a:t>
            </a:r>
          </a:p>
        </p:txBody>
      </p:sp>
    </p:spTree>
    <p:extLst>
      <p:ext uri="{BB962C8B-B14F-4D97-AF65-F5344CB8AC3E}">
        <p14:creationId xmlns:p14="http://schemas.microsoft.com/office/powerpoint/2010/main" val="3115749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22150" y="2905186"/>
            <a:ext cx="5848736" cy="5870082"/>
          </a:xfrm>
          <a:custGeom>
            <a:avLst/>
            <a:gdLst/>
            <a:ahLst/>
            <a:cxnLst/>
            <a:rect l="l" t="t" r="r" b="b"/>
            <a:pathLst>
              <a:path w="5848736" h="5870082">
                <a:moveTo>
                  <a:pt x="0" y="0"/>
                </a:moveTo>
                <a:lnTo>
                  <a:pt x="5848736" y="0"/>
                </a:lnTo>
                <a:lnTo>
                  <a:pt x="5848736" y="5870081"/>
                </a:lnTo>
                <a:lnTo>
                  <a:pt x="0" y="58700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182" r="-182"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3" name="Group 3"/>
          <p:cNvGrpSpPr/>
          <p:nvPr/>
        </p:nvGrpSpPr>
        <p:grpSpPr>
          <a:xfrm>
            <a:off x="10841694" y="3435402"/>
            <a:ext cx="4809649" cy="480964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25136" b="-25136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-2368062" y="7695048"/>
            <a:ext cx="4736124" cy="2591952"/>
          </a:xfrm>
          <a:custGeom>
            <a:avLst/>
            <a:gdLst/>
            <a:ahLst/>
            <a:cxnLst/>
            <a:rect l="l" t="t" r="r" b="b"/>
            <a:pathLst>
              <a:path w="4736124" h="2591952">
                <a:moveTo>
                  <a:pt x="0" y="0"/>
                </a:moveTo>
                <a:lnTo>
                  <a:pt x="4736124" y="0"/>
                </a:lnTo>
                <a:lnTo>
                  <a:pt x="4736124" y="2591952"/>
                </a:lnTo>
                <a:lnTo>
                  <a:pt x="0" y="259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1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6" name="Group 6"/>
          <p:cNvGrpSpPr/>
          <p:nvPr/>
        </p:nvGrpSpPr>
        <p:grpSpPr>
          <a:xfrm>
            <a:off x="-5041482" y="0"/>
            <a:ext cx="14357351" cy="1967082"/>
            <a:chOff x="0" y="0"/>
            <a:chExt cx="2585133" cy="3541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85133" cy="354186"/>
            </a:xfrm>
            <a:custGeom>
              <a:avLst/>
              <a:gdLst/>
              <a:ahLst/>
              <a:cxnLst/>
              <a:rect l="l" t="t" r="r" b="b"/>
              <a:pathLst>
                <a:path w="2585133" h="354186">
                  <a:moveTo>
                    <a:pt x="0" y="0"/>
                  </a:moveTo>
                  <a:lnTo>
                    <a:pt x="2585133" y="0"/>
                  </a:lnTo>
                  <a:lnTo>
                    <a:pt x="2585133" y="354186"/>
                  </a:lnTo>
                  <a:lnTo>
                    <a:pt x="0" y="3541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585133" cy="411336"/>
            </a:xfrm>
            <a:prstGeom prst="rect">
              <a:avLst/>
            </a:prstGeom>
          </p:spPr>
          <p:txBody>
            <a:bodyPr lIns="50555" tIns="50555" rIns="50555" bIns="50555" rtlCol="0" anchor="ctr"/>
            <a:lstStyle/>
            <a:p>
              <a:pPr algn="ctr">
                <a:lnSpc>
                  <a:spcPts val="404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13143" y="0"/>
            <a:ext cx="9579340" cy="2064694"/>
          </a:xfrm>
          <a:custGeom>
            <a:avLst/>
            <a:gdLst/>
            <a:ahLst/>
            <a:cxnLst/>
            <a:rect l="l" t="t" r="r" b="b"/>
            <a:pathLst>
              <a:path w="9579340" h="2064694">
                <a:moveTo>
                  <a:pt x="0" y="0"/>
                </a:moveTo>
                <a:lnTo>
                  <a:pt x="9579339" y="0"/>
                </a:lnTo>
                <a:lnTo>
                  <a:pt x="9579339" y="2064694"/>
                </a:lnTo>
                <a:lnTo>
                  <a:pt x="0" y="20646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0" name="TextBox 10"/>
          <p:cNvSpPr txBox="1"/>
          <p:nvPr/>
        </p:nvSpPr>
        <p:spPr>
          <a:xfrm>
            <a:off x="1028700" y="2531004"/>
            <a:ext cx="9547161" cy="1260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 spc="-344">
                <a:solidFill>
                  <a:srgbClr val="FDFDFD"/>
                </a:solidFill>
                <a:latin typeface="Cera Pro 1"/>
                <a:ea typeface="Cera Pro 1"/>
                <a:cs typeface="Cera Pro 1"/>
                <a:sym typeface="Cera Pro 1"/>
              </a:rPr>
              <a:t>Opening remarks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70371" y="7484956"/>
            <a:ext cx="4673629" cy="76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 spc="-206">
                <a:solidFill>
                  <a:srgbClr val="FFFFFF"/>
                </a:solidFill>
                <a:latin typeface="Cera Pro 1"/>
                <a:ea typeface="Cera Pro 1"/>
                <a:cs typeface="Cera Pro 1"/>
                <a:sym typeface="Cera Pro 1"/>
              </a:rPr>
              <a:t>Host MEP, Renew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25919" y="5981257"/>
            <a:ext cx="5540277" cy="106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13519E"/>
                </a:solidFill>
                <a:latin typeface="Cera Pro 2"/>
                <a:ea typeface="Cera Pro 2"/>
                <a:cs typeface="Cera Pro 2"/>
                <a:sym typeface="Cera Pro 2"/>
              </a:rPr>
              <a:t>Jeannette Baljeu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think-cell data - do not delete" hidden="1">
            <a:extLst>
              <a:ext uri="{FF2B5EF4-FFF2-40B4-BE49-F238E27FC236}">
                <a16:creationId xmlns:a16="http://schemas.microsoft.com/office/drawing/2014/main" id="{E623360F-6723-0203-3478-02EE17892A1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5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623360F-6723-0203-3478-02EE17892A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EC4992B-6A2A-146A-3162-2F1BE6C9DB40}"/>
              </a:ext>
            </a:extLst>
          </p:cNvPr>
          <p:cNvSpPr>
            <a:spLocks/>
          </p:cNvSpPr>
          <p:nvPr/>
        </p:nvSpPr>
        <p:spPr>
          <a:xfrm>
            <a:off x="539714" y="1915319"/>
            <a:ext cx="10682919" cy="678372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r>
              <a:rPr lang="en-GB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Compliance mechanism - ILLUSTRATIVE</a:t>
            </a:r>
            <a:endParaRPr lang="en-GB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70787C-EDA0-CDEF-4D0C-093A0BB4D0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Example:</a:t>
            </a:r>
            <a:r>
              <a:rPr lang="en-GB" b="1" dirty="0"/>
              <a:t> Fertilizer </a:t>
            </a:r>
            <a:r>
              <a:rPr lang="en-GB" dirty="0"/>
              <a:t>production emissions mandate on dairy producers – Book-and-Claim</a:t>
            </a:r>
            <a:endParaRPr lang="en-GB" dirty="0">
              <a:highlight>
                <a:srgbClr val="00FF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E811E-BBB0-7079-0725-A1752387A80B}"/>
              </a:ext>
            </a:extLst>
          </p:cNvPr>
          <p:cNvSpPr>
            <a:spLocks/>
          </p:cNvSpPr>
          <p:nvPr/>
        </p:nvSpPr>
        <p:spPr>
          <a:xfrm>
            <a:off x="11363093" y="5964322"/>
            <a:ext cx="6354689" cy="273472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r>
              <a:rPr lang="en-GB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Cost components of 1 </a:t>
            </a:r>
            <a:r>
              <a:rPr lang="en-GB" dirty="0" err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liter</a:t>
            </a:r>
            <a:r>
              <a:rPr lang="en-GB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 of milk</a:t>
            </a:r>
            <a:endParaRPr lang="en-GB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D859E2-3FBE-C1EC-D7A7-AC4D608054E8}"/>
              </a:ext>
            </a:extLst>
          </p:cNvPr>
          <p:cNvSpPr>
            <a:spLocks/>
          </p:cNvSpPr>
          <p:nvPr/>
        </p:nvSpPr>
        <p:spPr>
          <a:xfrm>
            <a:off x="11363093" y="1915319"/>
            <a:ext cx="6354689" cy="393237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r>
              <a:rPr lang="en-GB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Mandate holder perspective</a:t>
            </a:r>
            <a:endParaRPr lang="en-GB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AFE157F-5327-DBB0-792A-589BB4D8DB0F}"/>
              </a:ext>
            </a:extLst>
          </p:cNvPr>
          <p:cNvGraphicFramePr>
            <a:graphicFrameLocks noGrp="1"/>
          </p:cNvGraphicFramePr>
          <p:nvPr/>
        </p:nvGraphicFramePr>
        <p:xfrm>
          <a:off x="11587725" y="2340719"/>
          <a:ext cx="5908539" cy="324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020">
                  <a:extLst>
                    <a:ext uri="{9D8B030D-6E8A-4147-A177-3AD203B41FA5}">
                      <a16:colId xmlns:a16="http://schemas.microsoft.com/office/drawing/2014/main" val="3891224597"/>
                    </a:ext>
                  </a:extLst>
                </a:gridCol>
                <a:gridCol w="2882655">
                  <a:extLst>
                    <a:ext uri="{9D8B030D-6E8A-4147-A177-3AD203B41FA5}">
                      <a16:colId xmlns:a16="http://schemas.microsoft.com/office/drawing/2014/main" val="2526019414"/>
                    </a:ext>
                  </a:extLst>
                </a:gridCol>
                <a:gridCol w="1722864">
                  <a:extLst>
                    <a:ext uri="{9D8B030D-6E8A-4147-A177-3AD203B41FA5}">
                      <a16:colId xmlns:a16="http://schemas.microsoft.com/office/drawing/2014/main" val="4149267647"/>
                    </a:ext>
                  </a:extLst>
                </a:gridCol>
              </a:tblGrid>
              <a:tr h="369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b="1" kern="1200" noProof="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Value</a:t>
                      </a:r>
                    </a:p>
                  </a:txBody>
                  <a:tcPr marL="54000" marR="54000" marT="70200" marB="702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621434"/>
                  </a:ext>
                </a:extLst>
              </a:tr>
              <a:tr h="41148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Milk procured 260 largest dairy producers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0" i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116 Mt</a:t>
                      </a:r>
                      <a:endParaRPr lang="en-GB" sz="1500" b="0" i="0" baseline="300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615889"/>
                  </a:ext>
                </a:extLst>
              </a:tr>
              <a:tr h="41148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Fertilizer used </a:t>
                      </a:r>
                      <a:r>
                        <a:rPr lang="en-GB" sz="15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(NH</a:t>
                      </a:r>
                      <a:r>
                        <a:rPr lang="en-GB" sz="1500" b="0" baseline="-250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3</a:t>
                      </a:r>
                      <a:r>
                        <a:rPr lang="en-GB" sz="15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e)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0" i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658 kt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040333"/>
                  </a:ext>
                </a:extLst>
              </a:tr>
              <a:tr h="41148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Mandated volume </a:t>
                      </a:r>
                      <a:r>
                        <a:rPr lang="en-GB" sz="15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(NH</a:t>
                      </a:r>
                      <a:r>
                        <a:rPr lang="en-GB" sz="1500" b="0" baseline="-250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3</a:t>
                      </a:r>
                      <a:r>
                        <a:rPr lang="en-GB" sz="15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e)</a:t>
                      </a:r>
                      <a:endParaRPr lang="en-GB" sz="1500" b="1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0" i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66 kt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175619"/>
                  </a:ext>
                </a:extLst>
              </a:tr>
              <a:tr h="411480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CO</a:t>
                      </a:r>
                      <a:r>
                        <a:rPr lang="en-GB" sz="1500" b="1" baseline="-250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2</a:t>
                      </a: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 from fertilizer production</a:t>
                      </a:r>
                      <a:br>
                        <a:rPr lang="en-GB" sz="15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15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(CO</a:t>
                      </a:r>
                      <a:r>
                        <a:rPr lang="en-GB" sz="1500" b="0" baseline="-250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2</a:t>
                      </a:r>
                      <a:r>
                        <a:rPr lang="en-GB" sz="15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e)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As-Is</a:t>
                      </a:r>
                    </a:p>
                  </a:txBody>
                  <a:tcPr marL="135000" marR="135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0" i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1.1 Mt</a:t>
                      </a:r>
                    </a:p>
                  </a:txBody>
                  <a:tcPr marL="135000" marR="135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553093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Mandate</a:t>
                      </a:r>
                      <a:endParaRPr lang="en-GB" sz="1500" b="1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5000" marR="135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0" i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Minus 10%</a:t>
                      </a:r>
                    </a:p>
                  </a:txBody>
                  <a:tcPr marL="135000" marR="135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316914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To-Be</a:t>
                      </a:r>
                    </a:p>
                  </a:txBody>
                  <a:tcPr marL="135000" marR="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0" i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1.0 Mt</a:t>
                      </a:r>
                    </a:p>
                  </a:txBody>
                  <a:tcPr marL="135000" marR="135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8024747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 b="1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Potential reduction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1" i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0.1 Mt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312081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0D2C4B2-6925-A753-A27D-C7768218ADD3}"/>
              </a:ext>
            </a:extLst>
          </p:cNvPr>
          <p:cNvSpPr txBox="1">
            <a:spLocks/>
          </p:cNvSpPr>
          <p:nvPr/>
        </p:nvSpPr>
        <p:spPr>
          <a:xfrm>
            <a:off x="13674350" y="6343183"/>
            <a:ext cx="407393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500" b="1" dirty="0">
                <a:latin typeface="Aptos" panose="020B0004020202020204" pitchFamily="34" charset="0"/>
                <a:cs typeface="Calibri" panose="020F0502020204030204" pitchFamily="34" charset="0"/>
              </a:rPr>
              <a:t>0.6% </a:t>
            </a:r>
            <a:r>
              <a:rPr lang="en-GB" sz="1500" dirty="0">
                <a:latin typeface="Aptos" panose="020B0004020202020204" pitchFamily="34" charset="0"/>
                <a:cs typeface="Calibri" panose="020F0502020204030204" pitchFamily="34" charset="0"/>
              </a:rPr>
              <a:t>Fertilizer (6 g per </a:t>
            </a:r>
            <a:r>
              <a:rPr lang="en-GB" sz="1500" dirty="0" err="1">
                <a:latin typeface="Aptos" panose="020B0004020202020204" pitchFamily="34" charset="0"/>
                <a:cs typeface="Calibri" panose="020F0502020204030204" pitchFamily="34" charset="0"/>
              </a:rPr>
              <a:t>liter</a:t>
            </a:r>
            <a:r>
              <a:rPr lang="en-GB" sz="1500" dirty="0">
                <a:latin typeface="Aptos" panose="020B0004020202020204" pitchFamily="34" charset="0"/>
                <a:cs typeface="Calibri" panose="020F0502020204030204" pitchFamily="34" charset="0"/>
              </a:rPr>
              <a:t>)</a:t>
            </a:r>
            <a:br>
              <a:rPr lang="en-GB" sz="1500" dirty="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en-GB" sz="1500" dirty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+0.2% if 10% green H</a:t>
            </a:r>
            <a:r>
              <a:rPr lang="en-GB" sz="1500" baseline="-25000" dirty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2</a:t>
            </a:r>
            <a:r>
              <a:rPr lang="en-GB" sz="1500" dirty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-based fertilizer is used</a:t>
            </a:r>
          </a:p>
        </p:txBody>
      </p:sp>
      <p:cxnSp>
        <p:nvCxnSpPr>
          <p:cNvPr id="20" name="Straight Connector 182">
            <a:extLst>
              <a:ext uri="{FF2B5EF4-FFF2-40B4-BE49-F238E27FC236}">
                <a16:creationId xmlns:a16="http://schemas.microsoft.com/office/drawing/2014/main" id="{4FB4E2D4-A43F-BAD0-9C1A-7B587FD23D7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856949" y="6476998"/>
            <a:ext cx="727785" cy="217952"/>
          </a:xfrm>
          <a:prstGeom prst="bentConnector2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F1E31E8-0E25-1EF2-D290-A5667FB113DA}"/>
              </a:ext>
            </a:extLst>
          </p:cNvPr>
          <p:cNvSpPr txBox="1">
            <a:spLocks/>
          </p:cNvSpPr>
          <p:nvPr/>
        </p:nvSpPr>
        <p:spPr>
          <a:xfrm>
            <a:off x="13674350" y="8091941"/>
            <a:ext cx="382191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500" b="1" dirty="0">
                <a:latin typeface="Aptos" panose="020B0004020202020204" pitchFamily="34" charset="0"/>
                <a:cs typeface="Calibri" panose="020F0502020204030204" pitchFamily="34" charset="0"/>
              </a:rPr>
              <a:t>45% </a:t>
            </a:r>
            <a:r>
              <a:rPr lang="en-GB" sz="1500" dirty="0">
                <a:latin typeface="Aptos" panose="020B0004020202020204" pitchFamily="34" charset="0"/>
                <a:cs typeface="Calibri" panose="020F0502020204030204" pitchFamily="34" charset="0"/>
              </a:rPr>
              <a:t>Feed, livestock,…</a:t>
            </a:r>
            <a:endParaRPr lang="en-GB" sz="1500" dirty="0">
              <a:solidFill>
                <a:schemeClr val="accent2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CDB714-0B8D-F9AC-8BF8-7FBC4E1BB9E6}"/>
              </a:ext>
            </a:extLst>
          </p:cNvPr>
          <p:cNvSpPr txBox="1">
            <a:spLocks/>
          </p:cNvSpPr>
          <p:nvPr/>
        </p:nvSpPr>
        <p:spPr>
          <a:xfrm>
            <a:off x="13674350" y="7241424"/>
            <a:ext cx="382191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500" b="1" dirty="0">
                <a:latin typeface="Aptos" panose="020B0004020202020204" pitchFamily="34" charset="0"/>
                <a:cs typeface="Calibri" panose="020F0502020204030204" pitchFamily="34" charset="0"/>
              </a:rPr>
              <a:t>37% </a:t>
            </a:r>
            <a:r>
              <a:rPr lang="en-GB" sz="1500" dirty="0">
                <a:latin typeface="Aptos" panose="020B0004020202020204" pitchFamily="34" charset="0"/>
                <a:cs typeface="Calibri" panose="020F0502020204030204" pitchFamily="34" charset="0"/>
              </a:rPr>
              <a:t>Labor, contractors,…</a:t>
            </a:r>
            <a:endParaRPr lang="en-GB" sz="1500" dirty="0">
              <a:solidFill>
                <a:schemeClr val="accent2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EB76C1-C7C9-2E11-1C25-C9F1CFE37454}"/>
              </a:ext>
            </a:extLst>
          </p:cNvPr>
          <p:cNvSpPr txBox="1">
            <a:spLocks/>
          </p:cNvSpPr>
          <p:nvPr/>
        </p:nvSpPr>
        <p:spPr>
          <a:xfrm>
            <a:off x="13674350" y="6880263"/>
            <a:ext cx="382191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500" b="1">
                <a:latin typeface="Aptos" panose="020B0004020202020204" pitchFamily="34" charset="0"/>
                <a:cs typeface="Calibri" panose="020F0502020204030204" pitchFamily="34" charset="0"/>
              </a:rPr>
              <a:t>17% </a:t>
            </a:r>
            <a:r>
              <a:rPr lang="en-GB" sz="1500">
                <a:latin typeface="Aptos" panose="020B0004020202020204" pitchFamily="34" charset="0"/>
                <a:cs typeface="Calibri" panose="020F0502020204030204" pitchFamily="34" charset="0"/>
              </a:rPr>
              <a:t>Rent, machinery,…</a:t>
            </a:r>
            <a:endParaRPr lang="en-GB" sz="1500">
              <a:solidFill>
                <a:schemeClr val="accent2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EE3D7FF2-A59E-96C7-5C20-F4B6B15B7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526" y1="12207" x2="27526" y2="12207"/>
                        <a14:foregroundMark x1="62958" y1="12305" x2="62958" y2="12305"/>
                        <a14:foregroundMark x1="75256" y1="11328" x2="75256" y2="11328"/>
                        <a14:foregroundMark x1="78624" y1="10449" x2="78770" y2="10840"/>
                        <a14:foregroundMark x1="78477" y1="12598" x2="76720" y2="12793"/>
                        <a14:foregroundMark x1="63982" y1="12598" x2="63982" y2="12598"/>
                        <a14:foregroundMark x1="28258" y1="34668" x2="28258" y2="34668"/>
                        <a14:foregroundMark x1="29429" y1="38379" x2="29429" y2="38379"/>
                        <a14:foregroundMark x1="50366" y1="38867" x2="50366" y2="38867"/>
                        <a14:foregroundMark x1="66764" y1="40137" x2="66764" y2="40137"/>
                        <a14:foregroundMark x1="75842" y1="39551" x2="75842" y2="39551"/>
                        <a14:foregroundMark x1="80673" y1="33203" x2="80673" y2="33203"/>
                        <a14:foregroundMark x1="83455" y1="37598" x2="83455" y2="38281"/>
                        <a14:foregroundMark x1="83455" y1="46484" x2="83455" y2="46484"/>
                        <a14:foregroundMark x1="64275" y1="46289" x2="64275" y2="46289"/>
                        <a14:foregroundMark x1="33382" y1="46484" x2="31479" y2="46387"/>
                        <a14:foregroundMark x1="18302" y1="44824" x2="18302" y2="44824"/>
                        <a14:foregroundMark x1="18155" y1="40332" x2="18302" y2="39160"/>
                        <a14:foregroundMark x1="18155" y1="36133" x2="18302" y2="35449"/>
                        <a14:foregroundMark x1="19180" y1="32324" x2="71742" y2="37305"/>
                        <a14:foregroundMark x1="71742" y1="37305" x2="70571" y2="41016"/>
                        <a14:foregroundMark x1="41288" y1="30078" x2="57687" y2="28418"/>
                        <a14:foregroundMark x1="57687" y1="28418" x2="61933" y2="34277"/>
                        <a14:foregroundMark x1="62811" y1="27930" x2="79063" y2="29199"/>
                        <a14:foregroundMark x1="79063" y1="29199" x2="81698" y2="41113"/>
                        <a14:foregroundMark x1="81698" y1="41113" x2="56223" y2="45508"/>
                        <a14:foregroundMark x1="56223" y1="45508" x2="22255" y2="43164"/>
                        <a14:foregroundMark x1="22255" y1="43164" x2="17423" y2="36035"/>
                        <a14:foregroundMark x1="17423" y1="36035" x2="19180" y2="28711"/>
                        <a14:foregroundMark x1="19180" y1="28711" x2="32796" y2="27344"/>
                        <a14:foregroundMark x1="32796" y1="27344" x2="51098" y2="28223"/>
                        <a14:foregroundMark x1="51098" y1="28223" x2="61786" y2="27539"/>
                        <a14:foregroundMark x1="61786" y1="27539" x2="64275" y2="28906"/>
                        <a14:foregroundMark x1="25037" y1="35156" x2="35871" y2="35840"/>
                        <a14:foregroundMark x1="35871" y1="35840" x2="38946" y2="40039"/>
                        <a14:foregroundMark x1="54466" y1="37207" x2="62225" y2="39941"/>
                        <a14:foregroundMark x1="60029" y1="41309" x2="53587" y2="39355"/>
                        <a14:foregroundMark x1="46706" y1="36719" x2="46266" y2="42188"/>
                        <a14:foregroundMark x1="79649" y1="10547" x2="60761" y2="16699"/>
                        <a14:foregroundMark x1="60761" y1="16699" x2="22694" y2="12891"/>
                        <a14:foregroundMark x1="22694" y1="12891" x2="51977" y2="11914"/>
                        <a14:foregroundMark x1="51977" y1="11914" x2="68521" y2="12109"/>
                        <a14:foregroundMark x1="68521" y1="12109" x2="63397" y2="12695"/>
                        <a14:foregroundMark x1="31479" y1="55371" x2="37189" y2="67090"/>
                        <a14:foregroundMark x1="37189" y1="67090" x2="57687" y2="64453"/>
                        <a14:foregroundMark x1="57687" y1="64453" x2="66325" y2="69922"/>
                        <a14:foregroundMark x1="66325" y1="69922" x2="67496" y2="75293"/>
                        <a14:foregroundMark x1="67057" y1="32520" x2="67936" y2="32031"/>
                        <a14:foregroundMark x1="45681" y1="61035" x2="44949" y2="62305"/>
                        <a14:foregroundMark x1="45534" y1="62598" x2="47877" y2="63672"/>
                        <a14:foregroundMark x1="51245" y1="63770" x2="51098" y2="64160"/>
                        <a14:foregroundMark x1="65154" y1="60938" x2="65154" y2="60938"/>
                        <a14:foregroundMark x1="66032" y1="60840" x2="66032" y2="60840"/>
                        <a14:foregroundMark x1="60908" y1="63477" x2="63836" y2="62793"/>
                        <a14:foregroundMark x1="54612" y1="68066" x2="55198" y2="68457"/>
                        <a14:foregroundMark x1="58126" y1="69238" x2="58126" y2="69238"/>
                        <a14:foregroundMark x1="56223" y1="69629" x2="56223" y2="69629"/>
                        <a14:foregroundMark x1="55051" y1="70508" x2="54319" y2="70508"/>
                        <a14:foregroundMark x1="42460" y1="71289" x2="42167" y2="71289"/>
                        <a14:foregroundMark x1="41435" y1="62500" x2="41435" y2="62500"/>
                        <a14:foregroundMark x1="38360" y1="62305" x2="38360" y2="62305"/>
                        <a14:foregroundMark x1="36457" y1="70215" x2="36457" y2="70215"/>
                        <a14:foregroundMark x1="36164" y1="68750" x2="36164" y2="68750"/>
                        <a14:foregroundMark x1="42313" y1="68555" x2="42313" y2="68555"/>
                        <a14:foregroundMark x1="43485" y1="69238" x2="43485" y2="69238"/>
                        <a14:foregroundMark x1="43485" y1="72949" x2="43338" y2="73242"/>
                        <a14:foregroundMark x1="43485" y1="74121" x2="43338" y2="74609"/>
                        <a14:foregroundMark x1="37628" y1="75586" x2="37628" y2="75586"/>
                        <a14:foregroundMark x1="37335" y1="74023" x2="37335" y2="7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27"/>
          <a:stretch/>
        </p:blipFill>
        <p:spPr bwMode="auto">
          <a:xfrm>
            <a:off x="12112904" y="6694951"/>
            <a:ext cx="1488090" cy="212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1CFA73-0B31-5410-906E-6E5AC1AD0FD0}"/>
              </a:ext>
            </a:extLst>
          </p:cNvPr>
          <p:cNvCxnSpPr>
            <a:cxnSpLocks/>
          </p:cNvCxnSpPr>
          <p:nvPr/>
        </p:nvCxnSpPr>
        <p:spPr>
          <a:xfrm>
            <a:off x="12234585" y="6836655"/>
            <a:ext cx="124472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115D6FC-3E43-8292-9782-D2F38202F644}"/>
              </a:ext>
            </a:extLst>
          </p:cNvPr>
          <p:cNvCxnSpPr>
            <a:cxnSpLocks/>
          </p:cNvCxnSpPr>
          <p:nvPr/>
        </p:nvCxnSpPr>
        <p:spPr>
          <a:xfrm>
            <a:off x="12234585" y="7110975"/>
            <a:ext cx="124472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BC073EA-BAEB-8391-D358-C4C3FD46264B}"/>
              </a:ext>
            </a:extLst>
          </p:cNvPr>
          <p:cNvCxnSpPr>
            <a:cxnSpLocks/>
          </p:cNvCxnSpPr>
          <p:nvPr/>
        </p:nvCxnSpPr>
        <p:spPr>
          <a:xfrm>
            <a:off x="12234585" y="7820205"/>
            <a:ext cx="124472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Bracket 35">
            <a:extLst>
              <a:ext uri="{FF2B5EF4-FFF2-40B4-BE49-F238E27FC236}">
                <a16:creationId xmlns:a16="http://schemas.microsoft.com/office/drawing/2014/main" id="{C71E954A-2752-832C-F3B8-F4B8729C5B9C}"/>
              </a:ext>
            </a:extLst>
          </p:cNvPr>
          <p:cNvSpPr>
            <a:spLocks/>
          </p:cNvSpPr>
          <p:nvPr/>
        </p:nvSpPr>
        <p:spPr>
          <a:xfrm>
            <a:off x="13508976" y="7846214"/>
            <a:ext cx="75750" cy="722286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37" name="Right Bracket 36">
            <a:extLst>
              <a:ext uri="{FF2B5EF4-FFF2-40B4-BE49-F238E27FC236}">
                <a16:creationId xmlns:a16="http://schemas.microsoft.com/office/drawing/2014/main" id="{E55E1A40-9306-36FF-3D44-9F90E1A17EE1}"/>
              </a:ext>
            </a:extLst>
          </p:cNvPr>
          <p:cNvSpPr>
            <a:spLocks/>
          </p:cNvSpPr>
          <p:nvPr/>
        </p:nvSpPr>
        <p:spPr>
          <a:xfrm>
            <a:off x="13508976" y="7139748"/>
            <a:ext cx="75750" cy="665019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40" name="Right Bracket 39">
            <a:extLst>
              <a:ext uri="{FF2B5EF4-FFF2-40B4-BE49-F238E27FC236}">
                <a16:creationId xmlns:a16="http://schemas.microsoft.com/office/drawing/2014/main" id="{43DBBE66-0BDA-AF17-D6D9-5EC5DD7A52DF}"/>
              </a:ext>
            </a:extLst>
          </p:cNvPr>
          <p:cNvSpPr>
            <a:spLocks/>
          </p:cNvSpPr>
          <p:nvPr/>
        </p:nvSpPr>
        <p:spPr>
          <a:xfrm>
            <a:off x="13508976" y="6857518"/>
            <a:ext cx="75750" cy="239393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87B40E07-E416-6E41-2335-A4D771AB56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56739AF-F5AD-A3C5-6334-A88F090408AE}"/>
              </a:ext>
            </a:extLst>
          </p:cNvPr>
          <p:cNvSpPr>
            <a:spLocks/>
          </p:cNvSpPr>
          <p:nvPr/>
        </p:nvSpPr>
        <p:spPr>
          <a:xfrm>
            <a:off x="539714" y="8819470"/>
            <a:ext cx="17172434" cy="498434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GB" sz="1500" b="1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Given concerns about deforestation resulting from production of animal feed, the Book-and-Claim</a:t>
            </a:r>
            <a:r>
              <a:rPr lang="en-GB" sz="1500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1500" b="1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model would likely only be applicable if it was combined with an EU origin requirement</a:t>
            </a:r>
            <a:endParaRPr lang="en-GB" sz="1500" b="1" dirty="0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F473F5FE-FEA4-2061-8514-0CE34F4069FD}"/>
              </a:ext>
            </a:extLst>
          </p:cNvPr>
          <p:cNvCxnSpPr>
            <a:cxnSpLocks/>
            <a:stCxn id="47" idx="0"/>
            <a:endCxn id="48" idx="1"/>
          </p:cNvCxnSpPr>
          <p:nvPr/>
        </p:nvCxnSpPr>
        <p:spPr>
          <a:xfrm rot="5400000" flipH="1" flipV="1">
            <a:off x="3219247" y="2204457"/>
            <a:ext cx="774299" cy="3231567"/>
          </a:xfrm>
          <a:prstGeom prst="bentConnector2">
            <a:avLst/>
          </a:prstGeom>
          <a:ln w="95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43927713-5AE1-F0D2-2ECD-B8B275246D43}"/>
              </a:ext>
            </a:extLst>
          </p:cNvPr>
          <p:cNvSpPr>
            <a:spLocks/>
          </p:cNvSpPr>
          <p:nvPr/>
        </p:nvSpPr>
        <p:spPr bwMode="gray">
          <a:xfrm>
            <a:off x="1196187" y="5519178"/>
            <a:ext cx="1588848" cy="95588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b="1"/>
              <a:t>Fertilizer producer</a:t>
            </a:r>
            <a:br>
              <a:rPr lang="en-GB" b="1"/>
            </a:br>
            <a:r>
              <a:rPr lang="en-GB"/>
              <a:t>SMR-NG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C12FE13-59F2-DD62-F1A1-76A820E05A14}"/>
              </a:ext>
            </a:extLst>
          </p:cNvPr>
          <p:cNvSpPr>
            <a:spLocks/>
          </p:cNvSpPr>
          <p:nvPr/>
        </p:nvSpPr>
        <p:spPr bwMode="gray">
          <a:xfrm>
            <a:off x="1196187" y="4207389"/>
            <a:ext cx="1588848" cy="95588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b="1" dirty="0"/>
              <a:t>Fertilizer producer</a:t>
            </a:r>
            <a:br>
              <a:rPr lang="en-GB" b="1" dirty="0"/>
            </a:br>
            <a:r>
              <a:rPr lang="en-GB" dirty="0"/>
              <a:t>Green H</a:t>
            </a:r>
            <a:r>
              <a:rPr lang="en-GB" baseline="-25000" dirty="0"/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13E8534-9E2D-DFCB-0CDE-E1FD00249C24}"/>
              </a:ext>
            </a:extLst>
          </p:cNvPr>
          <p:cNvSpPr>
            <a:spLocks/>
          </p:cNvSpPr>
          <p:nvPr/>
        </p:nvSpPr>
        <p:spPr bwMode="gray">
          <a:xfrm>
            <a:off x="5222178" y="2955147"/>
            <a:ext cx="1588848" cy="95588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b="1" dirty="0"/>
              <a:t>Trading platform</a:t>
            </a:r>
            <a:endParaRPr lang="en-GB" baseline="-250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CCF43B-96D3-E740-07EC-3D4E22BBA9B8}"/>
              </a:ext>
            </a:extLst>
          </p:cNvPr>
          <p:cNvSpPr>
            <a:spLocks/>
          </p:cNvSpPr>
          <p:nvPr/>
        </p:nvSpPr>
        <p:spPr bwMode="gray">
          <a:xfrm>
            <a:off x="9248168" y="4863285"/>
            <a:ext cx="1588848" cy="955887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b="1"/>
              <a:t>Dairy producer</a:t>
            </a:r>
            <a:endParaRPr lang="en-GB" baseline="-250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BFF348E-E2A4-596E-D9AD-2A213231E3E0}"/>
              </a:ext>
            </a:extLst>
          </p:cNvPr>
          <p:cNvSpPr>
            <a:spLocks/>
          </p:cNvSpPr>
          <p:nvPr/>
        </p:nvSpPr>
        <p:spPr bwMode="gray">
          <a:xfrm>
            <a:off x="5222178" y="6249767"/>
            <a:ext cx="1588848" cy="95588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b="1">
                <a:solidFill>
                  <a:schemeClr val="bg1">
                    <a:lumMod val="50000"/>
                  </a:schemeClr>
                </a:solidFill>
              </a:rPr>
              <a:t>Farmer</a:t>
            </a:r>
            <a:br>
              <a:rPr lang="en-GB" b="1">
                <a:solidFill>
                  <a:schemeClr val="bg1">
                    <a:lumMod val="50000"/>
                  </a:schemeClr>
                </a:solidFill>
              </a:rPr>
            </a:br>
            <a:r>
              <a:rPr lang="en-GB">
                <a:solidFill>
                  <a:schemeClr val="bg1">
                    <a:lumMod val="50000"/>
                  </a:schemeClr>
                </a:solidFill>
              </a:rPr>
              <a:t>Organic</a:t>
            </a:r>
            <a:endParaRPr lang="en-GB" baseline="-25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9D326D5-7535-B33D-74EA-F2ECAE50B7A0}"/>
              </a:ext>
            </a:extLst>
          </p:cNvPr>
          <p:cNvSpPr>
            <a:spLocks/>
          </p:cNvSpPr>
          <p:nvPr/>
        </p:nvSpPr>
        <p:spPr bwMode="gray">
          <a:xfrm>
            <a:off x="5222180" y="4863285"/>
            <a:ext cx="1588848" cy="955887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>
              <a:lnSpc>
                <a:spcPct val="106000"/>
              </a:lnSpc>
            </a:pPr>
            <a:r>
              <a:rPr lang="en-GB" b="1" dirty="0"/>
              <a:t>Farmer</a:t>
            </a:r>
            <a:br>
              <a:rPr lang="en-GB" b="1" dirty="0"/>
            </a:br>
            <a:r>
              <a:rPr lang="en-GB" dirty="0"/>
              <a:t>Conventional</a:t>
            </a:r>
            <a:endParaRPr lang="en-GB" baseline="-25000" dirty="0"/>
          </a:p>
        </p:txBody>
      </p: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991805B7-991A-91EF-20B9-FE641DCA9FCD}"/>
              </a:ext>
            </a:extLst>
          </p:cNvPr>
          <p:cNvCxnSpPr>
            <a:cxnSpLocks/>
            <a:stCxn id="48" idx="3"/>
            <a:endCxn id="50" idx="0"/>
          </p:cNvCxnSpPr>
          <p:nvPr/>
        </p:nvCxnSpPr>
        <p:spPr>
          <a:xfrm>
            <a:off x="6811027" y="3433091"/>
            <a:ext cx="3231566" cy="1430195"/>
          </a:xfrm>
          <a:prstGeom prst="bentConnector2">
            <a:avLst/>
          </a:prstGeom>
          <a:ln w="95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7DBE1CB-4666-F65A-B4DA-441032DA094B}"/>
              </a:ext>
            </a:extLst>
          </p:cNvPr>
          <p:cNvCxnSpPr>
            <a:cxnSpLocks/>
            <a:stCxn id="52" idx="3"/>
          </p:cNvCxnSpPr>
          <p:nvPr/>
        </p:nvCxnSpPr>
        <p:spPr>
          <a:xfrm>
            <a:off x="6811028" y="5341229"/>
            <a:ext cx="2423270" cy="2"/>
          </a:xfrm>
          <a:prstGeom prst="line">
            <a:avLst/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B417A542-4A51-A77A-5A07-18D444C86F39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2785036" y="4685333"/>
            <a:ext cx="2423273" cy="655898"/>
          </a:xfrm>
          <a:prstGeom prst="bentConnector3">
            <a:avLst>
              <a:gd name="adj1" fmla="val 50000"/>
            </a:avLst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250B94F-A583-811A-FAC5-7555192ECBE9}"/>
              </a:ext>
            </a:extLst>
          </p:cNvPr>
          <p:cNvCxnSpPr>
            <a:cxnSpLocks/>
          </p:cNvCxnSpPr>
          <p:nvPr/>
        </p:nvCxnSpPr>
        <p:spPr>
          <a:xfrm>
            <a:off x="10042592" y="5868818"/>
            <a:ext cx="0" cy="53872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F9E10726-8684-515C-B286-5210C950F03A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2785036" y="5602490"/>
            <a:ext cx="2423273" cy="394632"/>
          </a:xfrm>
          <a:prstGeom prst="bentConnector3">
            <a:avLst>
              <a:gd name="adj1" fmla="val 50000"/>
            </a:avLst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id="{2706CA3E-9E70-3DF4-C3A7-944DC2A9105E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6811026" y="5689203"/>
            <a:ext cx="2409342" cy="1038507"/>
          </a:xfrm>
          <a:prstGeom prst="bentConnector3">
            <a:avLst>
              <a:gd name="adj1" fmla="val 50000"/>
            </a:avLst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CFD94D2-A569-17E4-84D3-A1B75CAE54C9}"/>
              </a:ext>
            </a:extLst>
          </p:cNvPr>
          <p:cNvCxnSpPr>
            <a:cxnSpLocks/>
          </p:cNvCxnSpPr>
          <p:nvPr/>
        </p:nvCxnSpPr>
        <p:spPr>
          <a:xfrm>
            <a:off x="765674" y="8371682"/>
            <a:ext cx="456810" cy="0"/>
          </a:xfrm>
          <a:prstGeom prst="straightConnector1">
            <a:avLst/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3D226865-8C46-D785-6BB5-DD387A46948C}"/>
              </a:ext>
            </a:extLst>
          </p:cNvPr>
          <p:cNvCxnSpPr>
            <a:cxnSpLocks/>
          </p:cNvCxnSpPr>
          <p:nvPr/>
        </p:nvCxnSpPr>
        <p:spPr>
          <a:xfrm>
            <a:off x="2575470" y="8371682"/>
            <a:ext cx="456810" cy="0"/>
          </a:xfrm>
          <a:prstGeom prst="straightConnector1">
            <a:avLst/>
          </a:prstGeom>
          <a:ln w="95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435F8AAD-6B45-8F54-9215-3BD6838A6573}"/>
              </a:ext>
            </a:extLst>
          </p:cNvPr>
          <p:cNvSpPr txBox="1">
            <a:spLocks/>
          </p:cNvSpPr>
          <p:nvPr/>
        </p:nvSpPr>
        <p:spPr>
          <a:xfrm>
            <a:off x="1179921" y="8187015"/>
            <a:ext cx="15144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500" dirty="0">
                <a:latin typeface="Aptos" panose="020B0004020202020204" pitchFamily="34" charset="0"/>
                <a:cs typeface="Calibri" panose="020F0502020204030204" pitchFamily="34" charset="0"/>
              </a:rPr>
              <a:t>Product flow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68113D6-D8D0-2A06-1AD4-AF09DE63AA1B}"/>
              </a:ext>
            </a:extLst>
          </p:cNvPr>
          <p:cNvSpPr txBox="1">
            <a:spLocks/>
          </p:cNvSpPr>
          <p:nvPr/>
        </p:nvSpPr>
        <p:spPr>
          <a:xfrm>
            <a:off x="3362723" y="8187015"/>
            <a:ext cx="37488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500" dirty="0">
                <a:latin typeface="Aptos" panose="020B0004020202020204" pitchFamily="34" charset="0"/>
                <a:cs typeface="Calibri" panose="020F0502020204030204" pitchFamily="34" charset="0"/>
              </a:rPr>
              <a:t>Certificate flow (Book-and-Claim)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93D79FD-06C7-2795-305A-83978EFA43A5}"/>
              </a:ext>
            </a:extLst>
          </p:cNvPr>
          <p:cNvGrpSpPr>
            <a:grpSpLocks/>
          </p:cNvGrpSpPr>
          <p:nvPr/>
        </p:nvGrpSpPr>
        <p:grpSpPr>
          <a:xfrm>
            <a:off x="3296705" y="3221040"/>
            <a:ext cx="417746" cy="425481"/>
            <a:chOff x="9744912" y="2837142"/>
            <a:chExt cx="398315" cy="40601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95004AC-918E-014D-AD72-216B3CB176CB}"/>
                </a:ext>
              </a:extLst>
            </p:cNvPr>
            <p:cNvSpPr/>
            <p:nvPr/>
          </p:nvSpPr>
          <p:spPr>
            <a:xfrm>
              <a:off x="9744912" y="2837142"/>
              <a:ext cx="398315" cy="406018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85" name="Picture 20" descr="Certificate Icons - Free SVG &amp; PNG Certificate Images - Noun Project">
              <a:extLst>
                <a:ext uri="{FF2B5EF4-FFF2-40B4-BE49-F238E27FC236}">
                  <a16:creationId xmlns:a16="http://schemas.microsoft.com/office/drawing/2014/main" id="{39445A7C-C429-4CBD-C555-F02C3280F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859" y="2903941"/>
              <a:ext cx="272420" cy="272420"/>
            </a:xfrm>
            <a:prstGeom prst="rect">
              <a:avLst/>
            </a:prstGeom>
            <a:grpFill/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EE2AE12-3842-839F-4F0D-0DC0E7A008E6}"/>
              </a:ext>
            </a:extLst>
          </p:cNvPr>
          <p:cNvGrpSpPr>
            <a:grpSpLocks/>
          </p:cNvGrpSpPr>
          <p:nvPr/>
        </p:nvGrpSpPr>
        <p:grpSpPr>
          <a:xfrm>
            <a:off x="3125798" y="8240713"/>
            <a:ext cx="257175" cy="261938"/>
            <a:chOff x="9744912" y="2837142"/>
            <a:chExt cx="398315" cy="40601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675F9B3-B6B8-20CE-31D6-8E9ADBCD866A}"/>
                </a:ext>
              </a:extLst>
            </p:cNvPr>
            <p:cNvSpPr/>
            <p:nvPr/>
          </p:nvSpPr>
          <p:spPr>
            <a:xfrm>
              <a:off x="9744912" y="2837142"/>
              <a:ext cx="398315" cy="406018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88" name="Picture 20" descr="Certificate Icons - Free SVG &amp; PNG Certificate Images - Noun Project">
              <a:extLst>
                <a:ext uri="{FF2B5EF4-FFF2-40B4-BE49-F238E27FC236}">
                  <a16:creationId xmlns:a16="http://schemas.microsoft.com/office/drawing/2014/main" id="{73DF1A25-BE55-D189-417C-FFBC3076A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859" y="2903941"/>
              <a:ext cx="272420" cy="272420"/>
            </a:xfrm>
            <a:prstGeom prst="rect">
              <a:avLst/>
            </a:prstGeom>
            <a:grpFill/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E98D780-15F7-C17F-D2E1-598FC6A78E51}"/>
              </a:ext>
            </a:extLst>
          </p:cNvPr>
          <p:cNvGrpSpPr>
            <a:grpSpLocks/>
          </p:cNvGrpSpPr>
          <p:nvPr/>
        </p:nvGrpSpPr>
        <p:grpSpPr>
          <a:xfrm>
            <a:off x="8090587" y="3221040"/>
            <a:ext cx="417746" cy="425481"/>
            <a:chOff x="9744912" y="2837142"/>
            <a:chExt cx="398315" cy="40601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7637A0B-05F0-352C-933A-E76B8BE449F5}"/>
                </a:ext>
              </a:extLst>
            </p:cNvPr>
            <p:cNvSpPr/>
            <p:nvPr/>
          </p:nvSpPr>
          <p:spPr>
            <a:xfrm>
              <a:off x="9744912" y="2837142"/>
              <a:ext cx="398315" cy="406018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92" name="Picture 20" descr="Certificate Icons - Free SVG &amp; PNG Certificate Images - Noun Project">
              <a:extLst>
                <a:ext uri="{FF2B5EF4-FFF2-40B4-BE49-F238E27FC236}">
                  <a16:creationId xmlns:a16="http://schemas.microsoft.com/office/drawing/2014/main" id="{8D88F976-0BD9-9C1C-5156-1BE8EFB90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859" y="2903941"/>
              <a:ext cx="272420" cy="272420"/>
            </a:xfrm>
            <a:prstGeom prst="rect">
              <a:avLst/>
            </a:prstGeom>
            <a:grpFill/>
          </p:spPr>
        </p:pic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79BA0EE4-96EF-5E3F-C53D-B62518C75A00}"/>
              </a:ext>
            </a:extLst>
          </p:cNvPr>
          <p:cNvSpPr>
            <a:spLocks/>
          </p:cNvSpPr>
          <p:nvPr/>
        </p:nvSpPr>
        <p:spPr bwMode="gray">
          <a:xfrm>
            <a:off x="8825139" y="6407546"/>
            <a:ext cx="2434905" cy="1386480"/>
          </a:xfrm>
          <a:prstGeom prst="rect">
            <a:avLst/>
          </a:prstGeom>
          <a:noFill/>
          <a:ln w="6350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7000" rIns="0" bIns="27000" rtlCol="0" anchor="t"/>
          <a:lstStyle/>
          <a:p>
            <a:pPr marL="137160" indent="-137160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260 dairy producers procure 116 Mt of milk (~75% of volume)</a:t>
            </a:r>
          </a:p>
          <a:p>
            <a:pPr marL="137160" indent="-137160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Holder of an obligation to lower emissions from fertilizers used in milk production by at least 10%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DFD363-7252-EBA1-9918-AC862F63EC45}"/>
              </a:ext>
            </a:extLst>
          </p:cNvPr>
          <p:cNvSpPr>
            <a:spLocks/>
          </p:cNvSpPr>
          <p:nvPr/>
        </p:nvSpPr>
        <p:spPr bwMode="gray">
          <a:xfrm>
            <a:off x="3026244" y="6047402"/>
            <a:ext cx="1588848" cy="680306"/>
          </a:xfrm>
          <a:prstGeom prst="rect">
            <a:avLst/>
          </a:prstGeom>
          <a:noFill/>
          <a:ln w="6350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7000" rIns="0" bIns="27000" rtlCol="0" anchor="ctr"/>
          <a:lstStyle/>
          <a:p>
            <a:pPr algn="ctr">
              <a:spcBef>
                <a:spcPts val="900"/>
              </a:spcBef>
              <a:defRPr/>
            </a:pPr>
            <a:r>
              <a:rPr lang="en-GB" sz="1500" dirty="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~90% conventional fertilizers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30FE48-FFA5-E494-6299-B1642C813B60}"/>
              </a:ext>
            </a:extLst>
          </p:cNvPr>
          <p:cNvSpPr>
            <a:spLocks/>
          </p:cNvSpPr>
          <p:nvPr/>
        </p:nvSpPr>
        <p:spPr bwMode="gray">
          <a:xfrm>
            <a:off x="3166440" y="4150010"/>
            <a:ext cx="1492521" cy="444905"/>
          </a:xfrm>
          <a:prstGeom prst="rect">
            <a:avLst/>
          </a:prstGeom>
          <a:noFill/>
          <a:ln w="6350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7000" rIns="0" bIns="27000" rtlCol="0" anchor="ctr"/>
          <a:lstStyle/>
          <a:p>
            <a:pPr algn="ctr">
              <a:spcBef>
                <a:spcPts val="900"/>
              </a:spcBef>
              <a:defRPr/>
            </a:pPr>
            <a:r>
              <a:rPr lang="en-GB" sz="1500" dirty="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~10% green H</a:t>
            </a:r>
            <a:r>
              <a:rPr lang="en-GB" sz="1500" baseline="-25000" dirty="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2</a:t>
            </a:r>
            <a:r>
              <a:rPr lang="en-GB" sz="1500" dirty="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-based fertilizers</a:t>
            </a:r>
          </a:p>
        </p:txBody>
      </p:sp>
    </p:spTree>
    <p:extLst>
      <p:ext uri="{BB962C8B-B14F-4D97-AF65-F5344CB8AC3E}">
        <p14:creationId xmlns:p14="http://schemas.microsoft.com/office/powerpoint/2010/main" val="2018563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think-cell data - do not delete" hidden="1">
            <a:extLst>
              <a:ext uri="{FF2B5EF4-FFF2-40B4-BE49-F238E27FC236}">
                <a16:creationId xmlns:a16="http://schemas.microsoft.com/office/drawing/2014/main" id="{E623360F-6723-0203-3478-02EE17892A1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5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623360F-6723-0203-3478-02EE17892A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EC4992B-6A2A-146A-3162-2F1BE6C9DB40}"/>
              </a:ext>
            </a:extLst>
          </p:cNvPr>
          <p:cNvSpPr>
            <a:spLocks/>
          </p:cNvSpPr>
          <p:nvPr/>
        </p:nvSpPr>
        <p:spPr>
          <a:xfrm>
            <a:off x="539714" y="1915319"/>
            <a:ext cx="10682919" cy="678372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r>
              <a:rPr lang="en-GB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Compliance mechanism - ILLUSTRATIVE</a:t>
            </a:r>
            <a:endParaRPr lang="en-GB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70787C-EDA0-CDEF-4D0C-093A0BB4D0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Example: </a:t>
            </a:r>
            <a:r>
              <a:rPr lang="en-GB" b="1"/>
              <a:t>Steel</a:t>
            </a:r>
            <a:r>
              <a:rPr lang="en-GB" b="1" dirty="0"/>
              <a:t> </a:t>
            </a:r>
            <a:r>
              <a:rPr lang="en-GB" dirty="0"/>
              <a:t>production emissions mandate on </a:t>
            </a:r>
            <a:r>
              <a:rPr lang="en-GB"/>
              <a:t>car</a:t>
            </a:r>
            <a:r>
              <a:rPr lang="en-GB" dirty="0"/>
              <a:t> dealers – </a:t>
            </a:r>
            <a:r>
              <a:rPr lang="en-GB"/>
              <a:t>Product tracking</a:t>
            </a:r>
            <a:endParaRPr lang="en-GB" dirty="0">
              <a:highlight>
                <a:srgbClr val="00FF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E811E-BBB0-7079-0725-A1752387A80B}"/>
              </a:ext>
            </a:extLst>
          </p:cNvPr>
          <p:cNvSpPr>
            <a:spLocks/>
          </p:cNvSpPr>
          <p:nvPr/>
        </p:nvSpPr>
        <p:spPr>
          <a:xfrm>
            <a:off x="11363093" y="5964322"/>
            <a:ext cx="6354689" cy="273472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r>
              <a:rPr lang="en-GB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Cost components of regular car</a:t>
            </a:r>
            <a:endParaRPr lang="en-GB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D859E2-3FBE-C1EC-D7A7-AC4D608054E8}"/>
              </a:ext>
            </a:extLst>
          </p:cNvPr>
          <p:cNvSpPr>
            <a:spLocks/>
          </p:cNvSpPr>
          <p:nvPr/>
        </p:nvSpPr>
        <p:spPr>
          <a:xfrm>
            <a:off x="11363093" y="1915319"/>
            <a:ext cx="6354689" cy="393237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r>
              <a:rPr lang="en-GB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Mandate holder perspective</a:t>
            </a:r>
            <a:endParaRPr lang="en-GB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87B40E07-E416-6E41-2335-A4D771AB56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CFD94D2-A569-17E4-84D3-A1B75CAE54C9}"/>
              </a:ext>
            </a:extLst>
          </p:cNvPr>
          <p:cNvCxnSpPr>
            <a:cxnSpLocks/>
          </p:cNvCxnSpPr>
          <p:nvPr/>
        </p:nvCxnSpPr>
        <p:spPr>
          <a:xfrm>
            <a:off x="765674" y="8371682"/>
            <a:ext cx="456810" cy="0"/>
          </a:xfrm>
          <a:prstGeom prst="straightConnector1">
            <a:avLst/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435F8AAD-6B45-8F54-9215-3BD6838A6573}"/>
              </a:ext>
            </a:extLst>
          </p:cNvPr>
          <p:cNvSpPr txBox="1">
            <a:spLocks/>
          </p:cNvSpPr>
          <p:nvPr/>
        </p:nvSpPr>
        <p:spPr>
          <a:xfrm>
            <a:off x="1179921" y="8187015"/>
            <a:ext cx="28113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500">
                <a:latin typeface="Aptos" panose="020B0004020202020204" pitchFamily="34" charset="0"/>
                <a:cs typeface="Calibri" panose="020F0502020204030204" pitchFamily="34" charset="0"/>
              </a:rPr>
              <a:t>Conventional product</a:t>
            </a:r>
            <a:r>
              <a:rPr lang="en-GB" sz="1500" dirty="0">
                <a:latin typeface="Aptos" panose="020B0004020202020204" pitchFamily="34" charset="0"/>
                <a:cs typeface="Calibri" panose="020F0502020204030204" pitchFamily="34" charset="0"/>
              </a:rPr>
              <a:t> flow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90BD762F-D882-DA08-FB66-12C163605BF0}"/>
              </a:ext>
            </a:extLst>
          </p:cNvPr>
          <p:cNvGraphicFramePr>
            <a:graphicFrameLocks noGrp="1"/>
          </p:cNvGraphicFramePr>
          <p:nvPr/>
        </p:nvGraphicFramePr>
        <p:xfrm>
          <a:off x="11587725" y="2340719"/>
          <a:ext cx="5998896" cy="283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020">
                  <a:extLst>
                    <a:ext uri="{9D8B030D-6E8A-4147-A177-3AD203B41FA5}">
                      <a16:colId xmlns:a16="http://schemas.microsoft.com/office/drawing/2014/main" val="3891224597"/>
                    </a:ext>
                  </a:extLst>
                </a:gridCol>
                <a:gridCol w="2822700">
                  <a:extLst>
                    <a:ext uri="{9D8B030D-6E8A-4147-A177-3AD203B41FA5}">
                      <a16:colId xmlns:a16="http://schemas.microsoft.com/office/drawing/2014/main" val="2526019414"/>
                    </a:ext>
                  </a:extLst>
                </a:gridCol>
                <a:gridCol w="1873176">
                  <a:extLst>
                    <a:ext uri="{9D8B030D-6E8A-4147-A177-3AD203B41FA5}">
                      <a16:colId xmlns:a16="http://schemas.microsoft.com/office/drawing/2014/main" val="4149267647"/>
                    </a:ext>
                  </a:extLst>
                </a:gridCol>
              </a:tblGrid>
              <a:tr h="369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b="1" kern="1200" noProof="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noProof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Value</a:t>
                      </a:r>
                    </a:p>
                  </a:txBody>
                  <a:tcPr marL="54000" marR="54000" marT="70200" marB="702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621434"/>
                  </a:ext>
                </a:extLst>
              </a:tr>
              <a:tr h="41148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Cars sold by 650 largest car dealers</a:t>
                      </a:r>
                      <a:endParaRPr lang="en-GB" sz="1500" b="1" baseline="300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4.7 M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615889"/>
                  </a:ext>
                </a:extLst>
              </a:tr>
              <a:tr h="41148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Required steel</a:t>
                      </a:r>
                      <a:endParaRPr lang="en-GB" sz="1500" b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4.3 Mt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040333"/>
                  </a:ext>
                </a:extLst>
              </a:tr>
              <a:tr h="411480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CO</a:t>
                      </a:r>
                      <a:r>
                        <a:rPr lang="en-GB" sz="1500" b="1" baseline="-250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2</a:t>
                      </a:r>
                      <a:r>
                        <a:rPr lang="en-GB" sz="15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 </a:t>
                      </a:r>
                      <a:br>
                        <a:rPr lang="en-GB" sz="15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15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from steel production</a:t>
                      </a:r>
                      <a:br>
                        <a:rPr lang="en-GB" sz="15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15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(CO</a:t>
                      </a:r>
                      <a:r>
                        <a:rPr lang="en-GB" sz="1500" b="0" baseline="-250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2</a:t>
                      </a:r>
                      <a:r>
                        <a:rPr lang="en-GB" sz="15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e)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As-Is</a:t>
                      </a:r>
                      <a:r>
                        <a:rPr lang="en-GB" sz="1500" b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 </a:t>
                      </a:r>
                    </a:p>
                  </a:txBody>
                  <a:tcPr marL="135000" marR="135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6.1 Mt</a:t>
                      </a:r>
                    </a:p>
                  </a:txBody>
                  <a:tcPr marL="135000" marR="135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553093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Mandate</a:t>
                      </a:r>
                      <a:endParaRPr lang="en-GB" sz="1500" b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5000" marR="135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Minus 20%</a:t>
                      </a:r>
                    </a:p>
                  </a:txBody>
                  <a:tcPr marL="135000" marR="135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509445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To-Be</a:t>
                      </a:r>
                      <a:endParaRPr lang="en-GB" sz="1500" b="0" baseline="-2500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135000" marR="135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4.9 Mt</a:t>
                      </a:r>
                    </a:p>
                  </a:txBody>
                  <a:tcPr marL="135000" marR="135000" marT="27000" marB="27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8024747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 b="1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Reduction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1.2 Mt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3120814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AE0C2B31-90A0-C129-DE88-E7C1B90E4491}"/>
              </a:ext>
            </a:extLst>
          </p:cNvPr>
          <p:cNvSpPr txBox="1">
            <a:spLocks/>
          </p:cNvSpPr>
          <p:nvPr/>
        </p:nvSpPr>
        <p:spPr>
          <a:xfrm>
            <a:off x="14319418" y="6596618"/>
            <a:ext cx="2954792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500" b="1" dirty="0">
                <a:latin typeface="Aptos" panose="020B0004020202020204" pitchFamily="34" charset="0"/>
                <a:cs typeface="Calibri" panose="020F0502020204030204" pitchFamily="34" charset="0"/>
              </a:rPr>
              <a:t>0.9% </a:t>
            </a:r>
            <a:r>
              <a:rPr lang="en-GB" sz="1500" dirty="0">
                <a:latin typeface="Aptos" panose="020B0004020202020204" pitchFamily="34" charset="0"/>
                <a:cs typeface="Calibri" panose="020F0502020204030204" pitchFamily="34" charset="0"/>
              </a:rPr>
              <a:t>Steel (900 kg per car)</a:t>
            </a:r>
            <a:br>
              <a:rPr lang="en-GB" sz="1500" dirty="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en-GB" sz="1500" dirty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+0.3% if 20% low-emission steel is used (fulfilled via DRI-EAF-H</a:t>
            </a:r>
            <a:r>
              <a:rPr lang="en-GB" sz="1500" baseline="-25000" dirty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2</a:t>
            </a:r>
            <a:r>
              <a:rPr lang="en-GB" sz="1500" dirty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26" name="Straight Connector 182">
            <a:extLst>
              <a:ext uri="{FF2B5EF4-FFF2-40B4-BE49-F238E27FC236}">
                <a16:creationId xmlns:a16="http://schemas.microsoft.com/office/drawing/2014/main" id="{FDD99FC0-1CE7-AC50-A47E-EF43BB85E27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056777" y="6596618"/>
            <a:ext cx="1116423" cy="99900"/>
          </a:xfrm>
          <a:prstGeom prst="bentConnector3">
            <a:avLst>
              <a:gd name="adj1" fmla="val 99825"/>
            </a:avLst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>
            <a:extLst>
              <a:ext uri="{FF2B5EF4-FFF2-40B4-BE49-F238E27FC236}">
                <a16:creationId xmlns:a16="http://schemas.microsoft.com/office/drawing/2014/main" id="{71C23AF6-B733-F7A5-A37A-741B63861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974" l="9961" r="90332">
                        <a14:foregroundMark x1="10059" y1="55339" x2="10059" y2="55339"/>
                        <a14:foregroundMark x1="90332" y1="57161" x2="90332" y2="57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8" t="19779" r="5026" b="20067"/>
          <a:stretch/>
        </p:blipFill>
        <p:spPr bwMode="auto">
          <a:xfrm>
            <a:off x="12174837" y="6696317"/>
            <a:ext cx="1828008" cy="196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469B928-76FE-E423-2B94-6872017162A8}"/>
              </a:ext>
            </a:extLst>
          </p:cNvPr>
          <p:cNvCxnSpPr>
            <a:cxnSpLocks/>
          </p:cNvCxnSpPr>
          <p:nvPr/>
        </p:nvCxnSpPr>
        <p:spPr>
          <a:xfrm>
            <a:off x="12289094" y="6825501"/>
            <a:ext cx="159949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A6C738A2-DAF2-8BF1-74EA-7A2E41598586}"/>
              </a:ext>
            </a:extLst>
          </p:cNvPr>
          <p:cNvSpPr>
            <a:spLocks/>
          </p:cNvSpPr>
          <p:nvPr/>
        </p:nvSpPr>
        <p:spPr bwMode="gray">
          <a:xfrm>
            <a:off x="994079" y="3473233"/>
            <a:ext cx="1517417" cy="749186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54000" tIns="54000" rIns="54000" bIns="54000" rtlCol="0" anchor="ctr"/>
          <a:lstStyle/>
          <a:p>
            <a:pPr algn="ctr">
              <a:lnSpc>
                <a:spcPct val="106000"/>
              </a:lnSpc>
            </a:pPr>
            <a:r>
              <a:rPr lang="en-GB" b="1"/>
              <a:t>Steel</a:t>
            </a:r>
            <a:r>
              <a:rPr lang="en-GB" b="1" dirty="0"/>
              <a:t> producer</a:t>
            </a:r>
            <a:endParaRPr lang="en-GB" baseline="-250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218FEE2-797C-B060-59D9-95EC2F8DEB34}"/>
              </a:ext>
            </a:extLst>
          </p:cNvPr>
          <p:cNvSpPr>
            <a:spLocks/>
          </p:cNvSpPr>
          <p:nvPr/>
        </p:nvSpPr>
        <p:spPr bwMode="gray">
          <a:xfrm>
            <a:off x="9112408" y="3473233"/>
            <a:ext cx="1517417" cy="749186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54000" tIns="135000" rIns="54000" bIns="135000" rtlCol="0" anchor="ctr"/>
          <a:lstStyle/>
          <a:p>
            <a:pPr algn="ctr">
              <a:lnSpc>
                <a:spcPct val="106000"/>
              </a:lnSpc>
            </a:pPr>
            <a:r>
              <a:rPr lang="en-GB" b="1" dirty="0"/>
              <a:t>Car dealer</a:t>
            </a:r>
            <a:endParaRPr lang="en-GB" baseline="-25000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A2D9795-4187-7EE1-C7E4-CB2178254CC5}"/>
              </a:ext>
            </a:extLst>
          </p:cNvPr>
          <p:cNvCxnSpPr>
            <a:cxnSpLocks/>
          </p:cNvCxnSpPr>
          <p:nvPr/>
        </p:nvCxnSpPr>
        <p:spPr>
          <a:xfrm>
            <a:off x="9871115" y="4308530"/>
            <a:ext cx="0" cy="46081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7CDAC23-9512-1371-C499-CC7247334DF4}"/>
              </a:ext>
            </a:extLst>
          </p:cNvPr>
          <p:cNvSpPr>
            <a:spLocks/>
          </p:cNvSpPr>
          <p:nvPr/>
        </p:nvSpPr>
        <p:spPr bwMode="gray">
          <a:xfrm>
            <a:off x="5053243" y="5025548"/>
            <a:ext cx="1517417" cy="749186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54000" tIns="54000" rIns="54000" bIns="54000" rtlCol="0" anchor="ctr"/>
          <a:lstStyle/>
          <a:p>
            <a:pPr algn="ctr">
              <a:lnSpc>
                <a:spcPct val="106000"/>
              </a:lnSpc>
            </a:pPr>
            <a:r>
              <a:rPr lang="en-GB" dirty="0"/>
              <a:t>Chassis manufacturer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2F69A32-E3CD-BE3F-3ACC-A542F669B97C}"/>
              </a:ext>
            </a:extLst>
          </p:cNvPr>
          <p:cNvSpPr>
            <a:spLocks/>
          </p:cNvSpPr>
          <p:nvPr/>
        </p:nvSpPr>
        <p:spPr bwMode="gray">
          <a:xfrm>
            <a:off x="5053243" y="3473233"/>
            <a:ext cx="1517417" cy="749186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54000" tIns="54000" rIns="54000" bIns="54000" rtlCol="0" anchor="ctr"/>
          <a:lstStyle/>
          <a:p>
            <a:pPr algn="ctr">
              <a:lnSpc>
                <a:spcPct val="106000"/>
              </a:lnSpc>
            </a:pPr>
            <a:r>
              <a:rPr lang="en-GB" dirty="0"/>
              <a:t>Casting manufacturer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FE642DE-8A24-84DC-C73D-6394E67B5B4E}"/>
              </a:ext>
            </a:extLst>
          </p:cNvPr>
          <p:cNvCxnSpPr>
            <a:cxnSpLocks/>
          </p:cNvCxnSpPr>
          <p:nvPr/>
        </p:nvCxnSpPr>
        <p:spPr>
          <a:xfrm>
            <a:off x="5417382" y="4222418"/>
            <a:ext cx="0" cy="803130"/>
          </a:xfrm>
          <a:prstGeom prst="straightConnector1">
            <a:avLst/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16F3BF9-A625-B13D-4C67-B43CC9758BB8}"/>
              </a:ext>
            </a:extLst>
          </p:cNvPr>
          <p:cNvCxnSpPr>
            <a:cxnSpLocks/>
          </p:cNvCxnSpPr>
          <p:nvPr/>
        </p:nvCxnSpPr>
        <p:spPr>
          <a:xfrm>
            <a:off x="5417382" y="5774733"/>
            <a:ext cx="0" cy="803130"/>
          </a:xfrm>
          <a:prstGeom prst="straightConnector1">
            <a:avLst/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F5A8194-CD8D-2026-2F0C-A3E1C25DE30D}"/>
              </a:ext>
            </a:extLst>
          </p:cNvPr>
          <p:cNvCxnSpPr>
            <a:cxnSpLocks/>
          </p:cNvCxnSpPr>
          <p:nvPr/>
        </p:nvCxnSpPr>
        <p:spPr>
          <a:xfrm>
            <a:off x="2511495" y="3706908"/>
            <a:ext cx="2541747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7A4B8FF7-BD3D-DB83-C6BF-24EC9636801D}"/>
              </a:ext>
            </a:extLst>
          </p:cNvPr>
          <p:cNvSpPr>
            <a:spLocks/>
          </p:cNvSpPr>
          <p:nvPr/>
        </p:nvSpPr>
        <p:spPr bwMode="gray">
          <a:xfrm>
            <a:off x="5053243" y="6577864"/>
            <a:ext cx="1517417" cy="749186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54000" tIns="54000" rIns="54000" bIns="54000" rtlCol="0" anchor="ctr"/>
          <a:lstStyle/>
          <a:p>
            <a:pPr algn="ctr">
              <a:lnSpc>
                <a:spcPct val="106000"/>
              </a:lnSpc>
            </a:pPr>
            <a:r>
              <a:rPr lang="en-GB"/>
              <a:t>Automotive manufacturer</a:t>
            </a:r>
            <a:endParaRPr lang="en-GB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80F6D24-23A1-1492-85C6-5044571B38BB}"/>
              </a:ext>
            </a:extLst>
          </p:cNvPr>
          <p:cNvSpPr>
            <a:spLocks/>
          </p:cNvSpPr>
          <p:nvPr/>
        </p:nvSpPr>
        <p:spPr bwMode="gray">
          <a:xfrm>
            <a:off x="2772527" y="4341227"/>
            <a:ext cx="2019681" cy="1185950"/>
          </a:xfrm>
          <a:prstGeom prst="rect">
            <a:avLst/>
          </a:prstGeom>
          <a:noFill/>
          <a:ln w="6350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7000" rIns="0" bIns="27000" rtlCol="0" anchor="t"/>
          <a:lstStyle/>
          <a:p>
            <a:pPr algn="ctr" defTabSz="1371600">
              <a:defRPr/>
            </a:pPr>
            <a:r>
              <a:rPr lang="en-GB" sz="1500" b="1" dirty="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Steel</a:t>
            </a:r>
            <a:br>
              <a:rPr lang="en-GB" sz="1500" dirty="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</a:br>
            <a:r>
              <a:rPr lang="en-GB" sz="1500" dirty="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900 kg per car, </a:t>
            </a:r>
            <a:br>
              <a:rPr lang="en-GB" sz="1500" dirty="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</a:br>
            <a:r>
              <a:rPr lang="en-GB" sz="1500" dirty="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incl. 70% virgin and 30% secondary steel.</a:t>
            </a:r>
            <a:br>
              <a:rPr lang="en-GB" sz="1500" dirty="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</a:br>
            <a:r>
              <a:rPr lang="en-GB" sz="1500" dirty="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Green H</a:t>
            </a:r>
            <a:r>
              <a:rPr lang="en-GB" sz="1500" baseline="-25000" dirty="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2</a:t>
            </a:r>
            <a:r>
              <a:rPr lang="en-GB" sz="1500" dirty="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 used in virgin steel production</a:t>
            </a:r>
            <a:endParaRPr lang="en-GB" sz="1500" baseline="-25000" dirty="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E5C37EA-0A62-27FD-49C2-F288E2A39CD5}"/>
              </a:ext>
            </a:extLst>
          </p:cNvPr>
          <p:cNvSpPr>
            <a:spLocks/>
          </p:cNvSpPr>
          <p:nvPr/>
        </p:nvSpPr>
        <p:spPr bwMode="gray">
          <a:xfrm>
            <a:off x="7497785" y="7213802"/>
            <a:ext cx="1261899" cy="369332"/>
          </a:xfrm>
          <a:prstGeom prst="rect">
            <a:avLst/>
          </a:prstGeom>
          <a:noFill/>
          <a:ln w="6350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7000" rIns="0" bIns="27000" rtlCol="0" anchor="t"/>
          <a:lstStyle/>
          <a:p>
            <a:pPr algn="ctr" defTabSz="1371600">
              <a:defRPr/>
            </a:pPr>
            <a:r>
              <a:rPr lang="en-GB" sz="1500" b="1" dirty="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Regular </a:t>
            </a:r>
            <a:r>
              <a:rPr lang="en-GB" sz="1500" b="1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cars</a:t>
            </a:r>
            <a:endParaRPr lang="en-GB" sz="1500" baseline="-25000" dirty="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803AA3A-7CD9-9289-F33B-0D1A46543A62}"/>
              </a:ext>
            </a:extLst>
          </p:cNvPr>
          <p:cNvSpPr>
            <a:spLocks/>
          </p:cNvSpPr>
          <p:nvPr/>
        </p:nvSpPr>
        <p:spPr bwMode="gray">
          <a:xfrm>
            <a:off x="7116664" y="3028839"/>
            <a:ext cx="1735241" cy="377082"/>
          </a:xfrm>
          <a:prstGeom prst="rect">
            <a:avLst/>
          </a:prstGeom>
          <a:noFill/>
          <a:ln w="6350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7000" rIns="0" bIns="27000" rtlCol="0" anchor="t"/>
          <a:lstStyle/>
          <a:p>
            <a:pPr algn="ctr" defTabSz="1371600">
              <a:defRPr/>
            </a:pPr>
            <a:r>
              <a:rPr lang="en-GB" sz="1500" b="1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Low-emission</a:t>
            </a:r>
            <a:br>
              <a:rPr lang="en-GB" sz="1500" b="1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</a:br>
            <a:r>
              <a:rPr lang="en-GB" sz="1500" b="1" dirty="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 steel </a:t>
            </a:r>
            <a:r>
              <a:rPr lang="en-GB" sz="1500" b="1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cars</a:t>
            </a:r>
            <a:endParaRPr lang="en-GB" sz="1500" baseline="-25000" dirty="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48909E6-40D1-8DAE-9838-8EB3B2CD89AA}"/>
              </a:ext>
            </a:extLst>
          </p:cNvPr>
          <p:cNvCxnSpPr>
            <a:cxnSpLocks/>
          </p:cNvCxnSpPr>
          <p:nvPr/>
        </p:nvCxnSpPr>
        <p:spPr>
          <a:xfrm>
            <a:off x="3844199" y="8371682"/>
            <a:ext cx="45681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96CC31-61F1-4820-EB19-710BFBA436C5}"/>
              </a:ext>
            </a:extLst>
          </p:cNvPr>
          <p:cNvSpPr txBox="1">
            <a:spLocks/>
          </p:cNvSpPr>
          <p:nvPr/>
        </p:nvSpPr>
        <p:spPr>
          <a:xfrm>
            <a:off x="4631450" y="8187017"/>
            <a:ext cx="56140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500" dirty="0">
                <a:latin typeface="Aptos" panose="020B0004020202020204" pitchFamily="34" charset="0"/>
                <a:cs typeface="Calibri" panose="020F0502020204030204" pitchFamily="34" charset="0"/>
              </a:rPr>
              <a:t>Low-emission steel product and certificate flow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9ECDE5-AF52-8903-D87A-D4CB6E932476}"/>
              </a:ext>
            </a:extLst>
          </p:cNvPr>
          <p:cNvGrpSpPr>
            <a:grpSpLocks/>
          </p:cNvGrpSpPr>
          <p:nvPr/>
        </p:nvGrpSpPr>
        <p:grpSpPr>
          <a:xfrm>
            <a:off x="4394526" y="8240216"/>
            <a:ext cx="257943" cy="262932"/>
            <a:chOff x="2460942" y="3260382"/>
            <a:chExt cx="251021" cy="25567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A73D7A6-5482-C757-5C53-31059CBE4BC0}"/>
                </a:ext>
              </a:extLst>
            </p:cNvPr>
            <p:cNvSpPr/>
            <p:nvPr/>
          </p:nvSpPr>
          <p:spPr>
            <a:xfrm>
              <a:off x="2460942" y="3260382"/>
              <a:ext cx="251021" cy="25567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14" name="Picture 13" descr="package.eps">
              <a:extLst>
                <a:ext uri="{FF2B5EF4-FFF2-40B4-BE49-F238E27FC236}">
                  <a16:creationId xmlns:a16="http://schemas.microsoft.com/office/drawing/2014/main" id="{752105FD-C98A-DC1C-3C99-3ADF02401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525" y="3323356"/>
              <a:ext cx="163628" cy="143175"/>
            </a:xfrm>
            <a:prstGeom prst="rect">
              <a:avLst/>
            </a:prstGeom>
          </p:spPr>
        </p:pic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071B535-75E1-BEB2-CFAF-6D56F6BD91A3}"/>
              </a:ext>
            </a:extLst>
          </p:cNvPr>
          <p:cNvCxnSpPr>
            <a:cxnSpLocks/>
          </p:cNvCxnSpPr>
          <p:nvPr/>
        </p:nvCxnSpPr>
        <p:spPr>
          <a:xfrm>
            <a:off x="2511495" y="4016927"/>
            <a:ext cx="2541747" cy="0"/>
          </a:xfrm>
          <a:prstGeom prst="straightConnector1">
            <a:avLst/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839A70-ECE1-C11A-45F7-6D70170E50B0}"/>
              </a:ext>
            </a:extLst>
          </p:cNvPr>
          <p:cNvGrpSpPr>
            <a:grpSpLocks/>
          </p:cNvGrpSpPr>
          <p:nvPr/>
        </p:nvGrpSpPr>
        <p:grpSpPr>
          <a:xfrm>
            <a:off x="3573497" y="3494168"/>
            <a:ext cx="417746" cy="425481"/>
            <a:chOff x="2460942" y="3260382"/>
            <a:chExt cx="251021" cy="25567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3B2333-1D1B-8F34-1BB4-08A8C94A727A}"/>
                </a:ext>
              </a:extLst>
            </p:cNvPr>
            <p:cNvSpPr/>
            <p:nvPr/>
          </p:nvSpPr>
          <p:spPr>
            <a:xfrm>
              <a:off x="2460942" y="3260382"/>
              <a:ext cx="251021" cy="25567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31" name="Picture 30" descr="package.eps">
              <a:extLst>
                <a:ext uri="{FF2B5EF4-FFF2-40B4-BE49-F238E27FC236}">
                  <a16:creationId xmlns:a16="http://schemas.microsoft.com/office/drawing/2014/main" id="{E98ABFFE-71CC-003E-1BD3-76627E2FC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525" y="3323356"/>
              <a:ext cx="163628" cy="143175"/>
            </a:xfrm>
            <a:prstGeom prst="rect">
              <a:avLst/>
            </a:prstGeom>
          </p:spPr>
        </p:pic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14A368C-654B-7C6C-57B4-374F48941C73}"/>
              </a:ext>
            </a:extLst>
          </p:cNvPr>
          <p:cNvCxnSpPr>
            <a:cxnSpLocks/>
          </p:cNvCxnSpPr>
          <p:nvPr/>
        </p:nvCxnSpPr>
        <p:spPr>
          <a:xfrm>
            <a:off x="6169725" y="4222418"/>
            <a:ext cx="0" cy="803130"/>
          </a:xfrm>
          <a:prstGeom prst="straightConnector1">
            <a:avLst/>
          </a:prstGeom>
          <a:ln w="2857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64CD83F-B7C6-7C6A-0993-9DF41EC1E689}"/>
              </a:ext>
            </a:extLst>
          </p:cNvPr>
          <p:cNvCxnSpPr>
            <a:cxnSpLocks/>
          </p:cNvCxnSpPr>
          <p:nvPr/>
        </p:nvCxnSpPr>
        <p:spPr>
          <a:xfrm>
            <a:off x="6169725" y="5774733"/>
            <a:ext cx="0" cy="803130"/>
          </a:xfrm>
          <a:prstGeom prst="straightConnector1">
            <a:avLst/>
          </a:prstGeom>
          <a:ln w="2857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3A96099-1850-7170-67A6-FBF1CFF66022}"/>
              </a:ext>
            </a:extLst>
          </p:cNvPr>
          <p:cNvGrpSpPr>
            <a:grpSpLocks/>
          </p:cNvGrpSpPr>
          <p:nvPr/>
        </p:nvGrpSpPr>
        <p:grpSpPr>
          <a:xfrm>
            <a:off x="5960854" y="4384269"/>
            <a:ext cx="417746" cy="425481"/>
            <a:chOff x="2460942" y="3260382"/>
            <a:chExt cx="251021" cy="25567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E706E29-9618-69A1-2D5A-5FC32C33CDD3}"/>
                </a:ext>
              </a:extLst>
            </p:cNvPr>
            <p:cNvSpPr/>
            <p:nvPr/>
          </p:nvSpPr>
          <p:spPr>
            <a:xfrm>
              <a:off x="2460942" y="3260382"/>
              <a:ext cx="251021" cy="25567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37" name="Picture 36" descr="package.eps">
              <a:extLst>
                <a:ext uri="{FF2B5EF4-FFF2-40B4-BE49-F238E27FC236}">
                  <a16:creationId xmlns:a16="http://schemas.microsoft.com/office/drawing/2014/main" id="{FDA00314-6E68-B5B4-AAF5-996BB50FF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525" y="3323356"/>
              <a:ext cx="163628" cy="143175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E754A9-00CE-E869-B91E-4F5E84E3270D}"/>
              </a:ext>
            </a:extLst>
          </p:cNvPr>
          <p:cNvGrpSpPr>
            <a:grpSpLocks/>
          </p:cNvGrpSpPr>
          <p:nvPr/>
        </p:nvGrpSpPr>
        <p:grpSpPr>
          <a:xfrm>
            <a:off x="5960854" y="5915576"/>
            <a:ext cx="417746" cy="425481"/>
            <a:chOff x="2460942" y="3260382"/>
            <a:chExt cx="251021" cy="25567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58F76B1-5D7E-60B8-9297-C245562DA912}"/>
                </a:ext>
              </a:extLst>
            </p:cNvPr>
            <p:cNvSpPr/>
            <p:nvPr/>
          </p:nvSpPr>
          <p:spPr>
            <a:xfrm>
              <a:off x="2460942" y="3260382"/>
              <a:ext cx="251021" cy="25567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40" name="Picture 39" descr="package.eps">
              <a:extLst>
                <a:ext uri="{FF2B5EF4-FFF2-40B4-BE49-F238E27FC236}">
                  <a16:creationId xmlns:a16="http://schemas.microsoft.com/office/drawing/2014/main" id="{202C4FCB-23D1-ECCB-BF20-F6B297425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525" y="3323356"/>
              <a:ext cx="163628" cy="143175"/>
            </a:xfrm>
            <a:prstGeom prst="rect">
              <a:avLst/>
            </a:prstGeom>
          </p:spPr>
        </p:pic>
      </p:grp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F494813E-0AA1-6530-D020-A1C36C18ACC0}"/>
              </a:ext>
            </a:extLst>
          </p:cNvPr>
          <p:cNvCxnSpPr>
            <a:cxnSpLocks/>
          </p:cNvCxnSpPr>
          <p:nvPr/>
        </p:nvCxnSpPr>
        <p:spPr>
          <a:xfrm flipV="1">
            <a:off x="6570659" y="3688119"/>
            <a:ext cx="2541749" cy="310463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5222573B-7F38-6EF6-5269-BAD00C41195A}"/>
              </a:ext>
            </a:extLst>
          </p:cNvPr>
          <p:cNvCxnSpPr>
            <a:cxnSpLocks/>
          </p:cNvCxnSpPr>
          <p:nvPr/>
        </p:nvCxnSpPr>
        <p:spPr>
          <a:xfrm flipV="1">
            <a:off x="6570659" y="3988743"/>
            <a:ext cx="2541749" cy="3104631"/>
          </a:xfrm>
          <a:prstGeom prst="bentConnector3">
            <a:avLst>
              <a:gd name="adj1" fmla="val 62567"/>
            </a:avLst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E5B27B3-AD46-2169-E266-DDD69AEF1486}"/>
              </a:ext>
            </a:extLst>
          </p:cNvPr>
          <p:cNvGrpSpPr>
            <a:grpSpLocks/>
          </p:cNvGrpSpPr>
          <p:nvPr/>
        </p:nvGrpSpPr>
        <p:grpSpPr>
          <a:xfrm>
            <a:off x="7619948" y="5023095"/>
            <a:ext cx="417746" cy="425481"/>
            <a:chOff x="2460942" y="3260382"/>
            <a:chExt cx="251021" cy="25567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CF2E626-765D-F42D-9FF9-B07CEE223534}"/>
                </a:ext>
              </a:extLst>
            </p:cNvPr>
            <p:cNvSpPr/>
            <p:nvPr/>
          </p:nvSpPr>
          <p:spPr>
            <a:xfrm>
              <a:off x="2460942" y="3260382"/>
              <a:ext cx="251021" cy="25567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endParaRPr>
            </a:p>
          </p:txBody>
        </p:sp>
        <p:pic>
          <p:nvPicPr>
            <p:cNvPr id="68" name="Picture 67" descr="package.eps">
              <a:extLst>
                <a:ext uri="{FF2B5EF4-FFF2-40B4-BE49-F238E27FC236}">
                  <a16:creationId xmlns:a16="http://schemas.microsoft.com/office/drawing/2014/main" id="{7CF8B58A-AC1A-BB46-B99D-5F058A78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525" y="3323356"/>
              <a:ext cx="163628" cy="143175"/>
            </a:xfrm>
            <a:prstGeom prst="rect">
              <a:avLst/>
            </a:prstGeom>
          </p:spPr>
        </p:pic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AC0F7998-AA2B-1A8B-0AF1-12D9AC2790A5}"/>
              </a:ext>
            </a:extLst>
          </p:cNvPr>
          <p:cNvSpPr>
            <a:spLocks/>
          </p:cNvSpPr>
          <p:nvPr/>
        </p:nvSpPr>
        <p:spPr bwMode="gray">
          <a:xfrm>
            <a:off x="8889898" y="4858350"/>
            <a:ext cx="1962437" cy="1386480"/>
          </a:xfrm>
          <a:prstGeom prst="rect">
            <a:avLst/>
          </a:prstGeom>
          <a:noFill/>
          <a:ln w="6350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7000" rIns="0" bIns="27000" rtlCol="0" anchor="t"/>
          <a:lstStyle/>
          <a:p>
            <a:pPr marL="137160" indent="-137160" defTabSz="1371600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650 car dealers sold 4.7M cars (70% of volume)</a:t>
            </a:r>
          </a:p>
          <a:p>
            <a:pPr marL="137160" indent="-137160" defTabSz="1371600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Holder of an obligation to lower emissions from steel used in the cars by at least 20%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AC6A56-34DC-7CEB-B4B4-C40159BE948B}"/>
              </a:ext>
            </a:extLst>
          </p:cNvPr>
          <p:cNvSpPr>
            <a:spLocks/>
          </p:cNvSpPr>
          <p:nvPr/>
        </p:nvSpPr>
        <p:spPr bwMode="gray">
          <a:xfrm>
            <a:off x="994079" y="4375405"/>
            <a:ext cx="1517417" cy="1185950"/>
          </a:xfrm>
          <a:prstGeom prst="rect">
            <a:avLst/>
          </a:prstGeom>
          <a:noFill/>
          <a:ln w="6350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7000" rIns="0" bIns="27000" rtlCol="0" anchor="t"/>
          <a:lstStyle/>
          <a:p>
            <a:pPr algn="ctr" defTabSz="1371600">
              <a:defRPr/>
            </a:pPr>
            <a:r>
              <a:rPr lang="en-GB" sz="15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Blends in green H</a:t>
            </a:r>
            <a:r>
              <a:rPr lang="en-GB" sz="1500" baseline="-250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2</a:t>
            </a:r>
            <a:r>
              <a:rPr lang="en-GB" sz="15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 into the process</a:t>
            </a:r>
            <a:endParaRPr lang="en-GB" sz="1500" baseline="-250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978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68062" y="7695048"/>
            <a:ext cx="4736124" cy="2591952"/>
          </a:xfrm>
          <a:custGeom>
            <a:avLst/>
            <a:gdLst/>
            <a:ahLst/>
            <a:cxnLst/>
            <a:rect l="l" t="t" r="r" b="b"/>
            <a:pathLst>
              <a:path w="4736124" h="2591952">
                <a:moveTo>
                  <a:pt x="0" y="0"/>
                </a:moveTo>
                <a:lnTo>
                  <a:pt x="4736124" y="0"/>
                </a:lnTo>
                <a:lnTo>
                  <a:pt x="4736124" y="2591952"/>
                </a:lnTo>
                <a:lnTo>
                  <a:pt x="0" y="2591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3" name="Group 3"/>
          <p:cNvGrpSpPr/>
          <p:nvPr/>
        </p:nvGrpSpPr>
        <p:grpSpPr>
          <a:xfrm>
            <a:off x="-5041482" y="0"/>
            <a:ext cx="14357351" cy="1967082"/>
            <a:chOff x="0" y="0"/>
            <a:chExt cx="2585133" cy="3541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85133" cy="354186"/>
            </a:xfrm>
            <a:custGeom>
              <a:avLst/>
              <a:gdLst/>
              <a:ahLst/>
              <a:cxnLst/>
              <a:rect l="l" t="t" r="r" b="b"/>
              <a:pathLst>
                <a:path w="2585133" h="354186">
                  <a:moveTo>
                    <a:pt x="0" y="0"/>
                  </a:moveTo>
                  <a:lnTo>
                    <a:pt x="2585133" y="0"/>
                  </a:lnTo>
                  <a:lnTo>
                    <a:pt x="2585133" y="354186"/>
                  </a:lnTo>
                  <a:lnTo>
                    <a:pt x="0" y="3541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585133" cy="411336"/>
            </a:xfrm>
            <a:prstGeom prst="rect">
              <a:avLst/>
            </a:prstGeom>
          </p:spPr>
          <p:txBody>
            <a:bodyPr lIns="50555" tIns="50555" rIns="50555" bIns="50555" rtlCol="0" anchor="ctr"/>
            <a:lstStyle/>
            <a:p>
              <a:pPr algn="ctr">
                <a:lnSpc>
                  <a:spcPts val="40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3143" y="0"/>
            <a:ext cx="9579340" cy="2064694"/>
          </a:xfrm>
          <a:custGeom>
            <a:avLst/>
            <a:gdLst/>
            <a:ahLst/>
            <a:cxnLst/>
            <a:rect l="l" t="t" r="r" b="b"/>
            <a:pathLst>
              <a:path w="9579340" h="2064694">
                <a:moveTo>
                  <a:pt x="0" y="0"/>
                </a:moveTo>
                <a:lnTo>
                  <a:pt x="9579339" y="0"/>
                </a:lnTo>
                <a:lnTo>
                  <a:pt x="9579339" y="2064694"/>
                </a:lnTo>
                <a:lnTo>
                  <a:pt x="0" y="2064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7" name="TextBox 7"/>
          <p:cNvSpPr txBox="1"/>
          <p:nvPr/>
        </p:nvSpPr>
        <p:spPr>
          <a:xfrm>
            <a:off x="1028700" y="2531004"/>
            <a:ext cx="9547161" cy="1260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spc="-344">
                <a:solidFill>
                  <a:srgbClr val="FDFDFD"/>
                </a:solidFill>
                <a:latin typeface="Cera Pro 1"/>
                <a:ea typeface="Cera Pro 1"/>
                <a:cs typeface="Cera Pro 1"/>
                <a:sym typeface="Cera Pro 1"/>
              </a:rPr>
              <a:t>Panel discussion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02918" y="7610970"/>
            <a:ext cx="2085946" cy="785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799" b="1" spc="-120">
                <a:solidFill>
                  <a:srgbClr val="FFFFFF"/>
                </a:solidFill>
                <a:latin typeface="Cera Pro 1"/>
                <a:ea typeface="Cera Pro 1"/>
                <a:cs typeface="Cera Pro 1"/>
                <a:sym typeface="Cera Pro 1"/>
              </a:rPr>
              <a:t>Host MEP, Renew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30706" y="6872464"/>
            <a:ext cx="2830369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3519E"/>
                </a:solidFill>
                <a:latin typeface="Cera Pro 2"/>
                <a:ea typeface="Cera Pro 2"/>
                <a:cs typeface="Cera Pro 2"/>
                <a:sym typeface="Cera Pro 2"/>
              </a:rPr>
              <a:t>Jeannette Baljeu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27053" y="6872464"/>
            <a:ext cx="3402453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3519E"/>
                </a:solidFill>
                <a:latin typeface="Cera Pro 2"/>
                <a:ea typeface="Cera Pro 2"/>
                <a:cs typeface="Cera Pro 2"/>
                <a:sym typeface="Cera Pro 2"/>
              </a:rPr>
              <a:t>Luc Haustermans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17412" y="7610970"/>
            <a:ext cx="2848784" cy="14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799" b="1" spc="-120">
                <a:solidFill>
                  <a:srgbClr val="FFFFFF"/>
                </a:solidFill>
                <a:latin typeface="Cera Pro 1"/>
                <a:ea typeface="Cera Pro 1"/>
                <a:cs typeface="Cera Pro 1"/>
                <a:sym typeface="Cera Pro 1"/>
              </a:rPr>
              <a:t>VP Corporate Affairs &amp; Industry Relations,</a:t>
            </a:r>
          </a:p>
          <a:p>
            <a:pPr algn="ctr">
              <a:lnSpc>
                <a:spcPts val="2799"/>
              </a:lnSpc>
            </a:pPr>
            <a:r>
              <a:rPr lang="en-US" sz="2799" b="1" spc="-120">
                <a:solidFill>
                  <a:srgbClr val="FFFFFF"/>
                </a:solidFill>
                <a:latin typeface="Cera Pro 1"/>
                <a:ea typeface="Cera Pro 1"/>
                <a:cs typeface="Cera Pro 1"/>
                <a:sym typeface="Cera Pro 1"/>
              </a:rPr>
              <a:t>Yara International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91481" y="7610516"/>
            <a:ext cx="3278637" cy="785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799" b="1" spc="-120">
                <a:solidFill>
                  <a:srgbClr val="FFFFFF"/>
                </a:solidFill>
                <a:latin typeface="Cera Pro 1"/>
                <a:ea typeface="Cera Pro 1"/>
                <a:cs typeface="Cera Pro 1"/>
                <a:sym typeface="Cera Pro 1"/>
              </a:rPr>
              <a:t>Chair, </a:t>
            </a:r>
          </a:p>
          <a:p>
            <a:pPr algn="ctr">
              <a:lnSpc>
                <a:spcPts val="2799"/>
              </a:lnSpc>
            </a:pPr>
            <a:r>
              <a:rPr lang="en-US" sz="2799" b="1" spc="-120">
                <a:solidFill>
                  <a:srgbClr val="FFFFFF"/>
                </a:solidFill>
                <a:latin typeface="Cera Pro 1"/>
                <a:ea typeface="Cera Pro 1"/>
                <a:cs typeface="Cera Pro 1"/>
                <a:sym typeface="Cera Pro 1"/>
              </a:rPr>
              <a:t>IFIEC Europe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610521" y="6852961"/>
            <a:ext cx="2830369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3519E"/>
                </a:solidFill>
                <a:latin typeface="Cera Pro 2"/>
                <a:ea typeface="Cera Pro 2"/>
                <a:cs typeface="Cera Pro 2"/>
                <a:sym typeface="Cera Pro 2"/>
              </a:rPr>
              <a:t>Hans Grünfeld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08268" y="7639545"/>
            <a:ext cx="3404964" cy="14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799" b="1" spc="-120">
                <a:solidFill>
                  <a:srgbClr val="FFFFFF"/>
                </a:solidFill>
                <a:latin typeface="Cera Pro 1"/>
                <a:ea typeface="Cera Pro 1"/>
                <a:cs typeface="Cera Pro 1"/>
                <a:sym typeface="Cera Pro 1"/>
              </a:rPr>
              <a:t>Policy Manager Embodied Carbon &amp; Lead Markets,</a:t>
            </a:r>
          </a:p>
          <a:p>
            <a:pPr algn="ctr">
              <a:lnSpc>
                <a:spcPts val="2799"/>
              </a:lnSpc>
            </a:pPr>
            <a:r>
              <a:rPr lang="en-US" sz="2799" b="1" spc="-120">
                <a:solidFill>
                  <a:srgbClr val="FFFFFF"/>
                </a:solidFill>
                <a:latin typeface="Cera Pro 1"/>
                <a:ea typeface="Cera Pro 1"/>
                <a:cs typeface="Cera Pro 1"/>
                <a:sym typeface="Cera Pro 1"/>
              </a:rPr>
              <a:t>Bellona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108268" y="6872464"/>
            <a:ext cx="3404964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3519E"/>
                </a:solidFill>
                <a:latin typeface="Cera Pro 2"/>
                <a:ea typeface="Cera Pro 2"/>
                <a:cs typeface="Cera Pro 2"/>
                <a:sym typeface="Cera Pro 2"/>
              </a:rPr>
              <a:t>Irene Domínguez</a:t>
            </a:r>
          </a:p>
        </p:txBody>
      </p:sp>
      <p:sp>
        <p:nvSpPr>
          <p:cNvPr id="16" name="Freeform 16"/>
          <p:cNvSpPr/>
          <p:nvPr/>
        </p:nvSpPr>
        <p:spPr>
          <a:xfrm>
            <a:off x="2905536" y="3847908"/>
            <a:ext cx="3080710" cy="3091953"/>
          </a:xfrm>
          <a:custGeom>
            <a:avLst/>
            <a:gdLst/>
            <a:ahLst/>
            <a:cxnLst/>
            <a:rect l="l" t="t" r="r" b="b"/>
            <a:pathLst>
              <a:path w="3080710" h="3091953">
                <a:moveTo>
                  <a:pt x="0" y="0"/>
                </a:moveTo>
                <a:lnTo>
                  <a:pt x="3080710" y="0"/>
                </a:lnTo>
                <a:lnTo>
                  <a:pt x="3080710" y="3091953"/>
                </a:lnTo>
                <a:lnTo>
                  <a:pt x="0" y="30919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 l="-182" r="-182"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17" name="Group 17"/>
          <p:cNvGrpSpPr/>
          <p:nvPr/>
        </p:nvGrpSpPr>
        <p:grpSpPr>
          <a:xfrm>
            <a:off x="3179196" y="4127189"/>
            <a:ext cx="2533390" cy="25333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5220" b="-5220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19" name="Freeform 19"/>
          <p:cNvSpPr/>
          <p:nvPr/>
        </p:nvSpPr>
        <p:spPr>
          <a:xfrm>
            <a:off x="6717412" y="3847908"/>
            <a:ext cx="3080710" cy="3091953"/>
          </a:xfrm>
          <a:custGeom>
            <a:avLst/>
            <a:gdLst/>
            <a:ahLst/>
            <a:cxnLst/>
            <a:rect l="l" t="t" r="r" b="b"/>
            <a:pathLst>
              <a:path w="3080710" h="3091953">
                <a:moveTo>
                  <a:pt x="0" y="0"/>
                </a:moveTo>
                <a:lnTo>
                  <a:pt x="3080709" y="0"/>
                </a:lnTo>
                <a:lnTo>
                  <a:pt x="3080709" y="3091953"/>
                </a:lnTo>
                <a:lnTo>
                  <a:pt x="0" y="30919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 l="-182" r="-182"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20" name="Group 20"/>
          <p:cNvGrpSpPr/>
          <p:nvPr/>
        </p:nvGrpSpPr>
        <p:grpSpPr>
          <a:xfrm>
            <a:off x="6991071" y="4127189"/>
            <a:ext cx="2533390" cy="253339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15320" b="-15320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22" name="Freeform 22"/>
          <p:cNvSpPr/>
          <p:nvPr/>
        </p:nvSpPr>
        <p:spPr>
          <a:xfrm>
            <a:off x="10391481" y="3847908"/>
            <a:ext cx="3080710" cy="3091953"/>
          </a:xfrm>
          <a:custGeom>
            <a:avLst/>
            <a:gdLst/>
            <a:ahLst/>
            <a:cxnLst/>
            <a:rect l="l" t="t" r="r" b="b"/>
            <a:pathLst>
              <a:path w="3080710" h="3091953">
                <a:moveTo>
                  <a:pt x="0" y="0"/>
                </a:moveTo>
                <a:lnTo>
                  <a:pt x="3080710" y="0"/>
                </a:lnTo>
                <a:lnTo>
                  <a:pt x="3080710" y="3091953"/>
                </a:lnTo>
                <a:lnTo>
                  <a:pt x="0" y="30919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 l="-182" r="-182"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23" name="Group 23"/>
          <p:cNvGrpSpPr/>
          <p:nvPr/>
        </p:nvGrpSpPr>
        <p:grpSpPr>
          <a:xfrm>
            <a:off x="10665141" y="4127189"/>
            <a:ext cx="2533390" cy="253339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25" name="Freeform 25"/>
          <p:cNvSpPr/>
          <p:nvPr/>
        </p:nvSpPr>
        <p:spPr>
          <a:xfrm>
            <a:off x="14270395" y="3847908"/>
            <a:ext cx="3080710" cy="3091953"/>
          </a:xfrm>
          <a:custGeom>
            <a:avLst/>
            <a:gdLst/>
            <a:ahLst/>
            <a:cxnLst/>
            <a:rect l="l" t="t" r="r" b="b"/>
            <a:pathLst>
              <a:path w="3080710" h="3091953">
                <a:moveTo>
                  <a:pt x="0" y="0"/>
                </a:moveTo>
                <a:lnTo>
                  <a:pt x="3080710" y="0"/>
                </a:lnTo>
                <a:lnTo>
                  <a:pt x="3080710" y="3091953"/>
                </a:lnTo>
                <a:lnTo>
                  <a:pt x="0" y="30919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 l="-182" r="-182"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26" name="Group 26"/>
          <p:cNvGrpSpPr/>
          <p:nvPr/>
        </p:nvGrpSpPr>
        <p:grpSpPr>
          <a:xfrm>
            <a:off x="14544055" y="4127189"/>
            <a:ext cx="2533390" cy="2533390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68062" y="7695048"/>
            <a:ext cx="4736124" cy="2591952"/>
          </a:xfrm>
          <a:custGeom>
            <a:avLst/>
            <a:gdLst/>
            <a:ahLst/>
            <a:cxnLst/>
            <a:rect l="l" t="t" r="r" b="b"/>
            <a:pathLst>
              <a:path w="4736124" h="2591952">
                <a:moveTo>
                  <a:pt x="0" y="0"/>
                </a:moveTo>
                <a:lnTo>
                  <a:pt x="4736124" y="0"/>
                </a:lnTo>
                <a:lnTo>
                  <a:pt x="4736124" y="2591952"/>
                </a:lnTo>
                <a:lnTo>
                  <a:pt x="0" y="2591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3" name="Group 3"/>
          <p:cNvGrpSpPr/>
          <p:nvPr/>
        </p:nvGrpSpPr>
        <p:grpSpPr>
          <a:xfrm>
            <a:off x="-5041482" y="0"/>
            <a:ext cx="14357351" cy="1967082"/>
            <a:chOff x="0" y="0"/>
            <a:chExt cx="2585133" cy="3541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85133" cy="354186"/>
            </a:xfrm>
            <a:custGeom>
              <a:avLst/>
              <a:gdLst/>
              <a:ahLst/>
              <a:cxnLst/>
              <a:rect l="l" t="t" r="r" b="b"/>
              <a:pathLst>
                <a:path w="2585133" h="354186">
                  <a:moveTo>
                    <a:pt x="0" y="0"/>
                  </a:moveTo>
                  <a:lnTo>
                    <a:pt x="2585133" y="0"/>
                  </a:lnTo>
                  <a:lnTo>
                    <a:pt x="2585133" y="354186"/>
                  </a:lnTo>
                  <a:lnTo>
                    <a:pt x="0" y="3541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585133" cy="411336"/>
            </a:xfrm>
            <a:prstGeom prst="rect">
              <a:avLst/>
            </a:prstGeom>
          </p:spPr>
          <p:txBody>
            <a:bodyPr lIns="50555" tIns="50555" rIns="50555" bIns="50555" rtlCol="0" anchor="ctr"/>
            <a:lstStyle/>
            <a:p>
              <a:pPr algn="ctr">
                <a:lnSpc>
                  <a:spcPts val="40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3143" y="0"/>
            <a:ext cx="9579340" cy="2064694"/>
          </a:xfrm>
          <a:custGeom>
            <a:avLst/>
            <a:gdLst/>
            <a:ahLst/>
            <a:cxnLst/>
            <a:rect l="l" t="t" r="r" b="b"/>
            <a:pathLst>
              <a:path w="9579340" h="2064694">
                <a:moveTo>
                  <a:pt x="0" y="0"/>
                </a:moveTo>
                <a:lnTo>
                  <a:pt x="9579339" y="0"/>
                </a:lnTo>
                <a:lnTo>
                  <a:pt x="9579339" y="2064694"/>
                </a:lnTo>
                <a:lnTo>
                  <a:pt x="0" y="2064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7" name="TextBox 7"/>
          <p:cNvSpPr txBox="1"/>
          <p:nvPr/>
        </p:nvSpPr>
        <p:spPr>
          <a:xfrm>
            <a:off x="2368062" y="2974975"/>
            <a:ext cx="9547161" cy="4289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spc="-344">
                <a:solidFill>
                  <a:srgbClr val="FDFDFD"/>
                </a:solidFill>
                <a:latin typeface="Cera Pro 1"/>
                <a:ea typeface="Cera Pro 1"/>
                <a:cs typeface="Cera Pro 1"/>
                <a:sym typeface="Cera Pro 1"/>
              </a:rPr>
              <a:t>Q&amp;A</a:t>
            </a:r>
          </a:p>
          <a:p>
            <a:pPr algn="l">
              <a:lnSpc>
                <a:spcPts val="8000"/>
              </a:lnSpc>
            </a:pPr>
            <a:endParaRPr lang="en-US" sz="8000" spc="-344">
              <a:solidFill>
                <a:srgbClr val="FDFDFD"/>
              </a:solidFill>
              <a:latin typeface="Cera Pro 1"/>
              <a:ea typeface="Cera Pro 1"/>
              <a:cs typeface="Cera Pro 1"/>
              <a:sym typeface="Cera Pro 1"/>
            </a:endParaRPr>
          </a:p>
          <a:p>
            <a:pPr algn="l">
              <a:lnSpc>
                <a:spcPts val="8000"/>
              </a:lnSpc>
            </a:pPr>
            <a:r>
              <a:rPr lang="en-US" sz="8000" spc="-344">
                <a:solidFill>
                  <a:srgbClr val="FDFDFD"/>
                </a:solidFill>
                <a:latin typeface="Cera Pro 1"/>
                <a:ea typeface="Cera Pro 1"/>
                <a:cs typeface="Cera Pro 1"/>
                <a:sym typeface="Cera Pro 1"/>
              </a:rPr>
              <a:t>Ask your questions</a:t>
            </a:r>
          </a:p>
          <a:p>
            <a:pPr algn="l">
              <a:lnSpc>
                <a:spcPts val="8000"/>
              </a:lnSpc>
            </a:pPr>
            <a:r>
              <a:rPr lang="en-US" sz="8000" spc="-344">
                <a:solidFill>
                  <a:srgbClr val="FDFDFD"/>
                </a:solidFill>
                <a:latin typeface="Cera Pro 1"/>
                <a:ea typeface="Cera Pro 1"/>
                <a:cs typeface="Cera Pro 1"/>
                <a:sym typeface="Cera Pro 1"/>
              </a:rPr>
              <a:t>to the speakers!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018099" y="-2192564"/>
            <a:ext cx="10287041" cy="10287000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747" r="-16747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22150" y="2905186"/>
            <a:ext cx="5848736" cy="5870082"/>
          </a:xfrm>
          <a:custGeom>
            <a:avLst/>
            <a:gdLst/>
            <a:ahLst/>
            <a:cxnLst/>
            <a:rect l="l" t="t" r="r" b="b"/>
            <a:pathLst>
              <a:path w="5848736" h="5870082">
                <a:moveTo>
                  <a:pt x="0" y="0"/>
                </a:moveTo>
                <a:lnTo>
                  <a:pt x="5848736" y="0"/>
                </a:lnTo>
                <a:lnTo>
                  <a:pt x="5848736" y="5870081"/>
                </a:lnTo>
                <a:lnTo>
                  <a:pt x="0" y="58700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182" r="-182"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3" name="Group 3"/>
          <p:cNvGrpSpPr/>
          <p:nvPr/>
        </p:nvGrpSpPr>
        <p:grpSpPr>
          <a:xfrm>
            <a:off x="10841694" y="3435402"/>
            <a:ext cx="4809649" cy="480964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25136" b="-25136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-2368062" y="7695048"/>
            <a:ext cx="4736124" cy="2591952"/>
          </a:xfrm>
          <a:custGeom>
            <a:avLst/>
            <a:gdLst/>
            <a:ahLst/>
            <a:cxnLst/>
            <a:rect l="l" t="t" r="r" b="b"/>
            <a:pathLst>
              <a:path w="4736124" h="2591952">
                <a:moveTo>
                  <a:pt x="0" y="0"/>
                </a:moveTo>
                <a:lnTo>
                  <a:pt x="4736124" y="0"/>
                </a:lnTo>
                <a:lnTo>
                  <a:pt x="4736124" y="2591952"/>
                </a:lnTo>
                <a:lnTo>
                  <a:pt x="0" y="259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1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6" name="Group 6"/>
          <p:cNvGrpSpPr/>
          <p:nvPr/>
        </p:nvGrpSpPr>
        <p:grpSpPr>
          <a:xfrm>
            <a:off x="-5041482" y="0"/>
            <a:ext cx="14357351" cy="1967082"/>
            <a:chOff x="0" y="0"/>
            <a:chExt cx="2585133" cy="3541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85133" cy="354186"/>
            </a:xfrm>
            <a:custGeom>
              <a:avLst/>
              <a:gdLst/>
              <a:ahLst/>
              <a:cxnLst/>
              <a:rect l="l" t="t" r="r" b="b"/>
              <a:pathLst>
                <a:path w="2585133" h="354186">
                  <a:moveTo>
                    <a:pt x="0" y="0"/>
                  </a:moveTo>
                  <a:lnTo>
                    <a:pt x="2585133" y="0"/>
                  </a:lnTo>
                  <a:lnTo>
                    <a:pt x="2585133" y="354186"/>
                  </a:lnTo>
                  <a:lnTo>
                    <a:pt x="0" y="3541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585133" cy="411336"/>
            </a:xfrm>
            <a:prstGeom prst="rect">
              <a:avLst/>
            </a:prstGeom>
          </p:spPr>
          <p:txBody>
            <a:bodyPr lIns="50555" tIns="50555" rIns="50555" bIns="50555" rtlCol="0" anchor="ctr"/>
            <a:lstStyle/>
            <a:p>
              <a:pPr algn="ctr">
                <a:lnSpc>
                  <a:spcPts val="404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13143" y="0"/>
            <a:ext cx="9579340" cy="2064694"/>
          </a:xfrm>
          <a:custGeom>
            <a:avLst/>
            <a:gdLst/>
            <a:ahLst/>
            <a:cxnLst/>
            <a:rect l="l" t="t" r="r" b="b"/>
            <a:pathLst>
              <a:path w="9579340" h="2064694">
                <a:moveTo>
                  <a:pt x="0" y="0"/>
                </a:moveTo>
                <a:lnTo>
                  <a:pt x="9579339" y="0"/>
                </a:lnTo>
                <a:lnTo>
                  <a:pt x="9579339" y="2064694"/>
                </a:lnTo>
                <a:lnTo>
                  <a:pt x="0" y="20646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0" name="TextBox 10"/>
          <p:cNvSpPr txBox="1"/>
          <p:nvPr/>
        </p:nvSpPr>
        <p:spPr>
          <a:xfrm>
            <a:off x="1028700" y="2531004"/>
            <a:ext cx="9547161" cy="1260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 spc="-344">
                <a:solidFill>
                  <a:srgbClr val="FDFDFD"/>
                </a:solidFill>
                <a:latin typeface="Cera Pro 1"/>
                <a:ea typeface="Cera Pro 1"/>
                <a:cs typeface="Cera Pro 1"/>
                <a:sym typeface="Cera Pro 1"/>
              </a:rPr>
              <a:t>Closing remarks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70371" y="7484956"/>
            <a:ext cx="4673629" cy="76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 spc="-206">
                <a:solidFill>
                  <a:srgbClr val="FFFFFF"/>
                </a:solidFill>
                <a:latin typeface="Cera Pro 1"/>
                <a:ea typeface="Cera Pro 1"/>
                <a:cs typeface="Cera Pro 1"/>
                <a:sym typeface="Cera Pro 1"/>
              </a:rPr>
              <a:t>Host MEP, Renew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25919" y="5981257"/>
            <a:ext cx="5540277" cy="106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13519E"/>
                </a:solidFill>
                <a:latin typeface="Cera Pro 2"/>
                <a:ea typeface="Cera Pro 2"/>
                <a:cs typeface="Cera Pro 2"/>
                <a:sym typeface="Cera Pro 2"/>
              </a:rPr>
              <a:t>Jeannette Baljeu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68062" y="7695048"/>
            <a:ext cx="4736124" cy="2591952"/>
          </a:xfrm>
          <a:custGeom>
            <a:avLst/>
            <a:gdLst/>
            <a:ahLst/>
            <a:cxnLst/>
            <a:rect l="l" t="t" r="r" b="b"/>
            <a:pathLst>
              <a:path w="4736124" h="2591952">
                <a:moveTo>
                  <a:pt x="0" y="0"/>
                </a:moveTo>
                <a:lnTo>
                  <a:pt x="4736124" y="0"/>
                </a:lnTo>
                <a:lnTo>
                  <a:pt x="4736124" y="2591952"/>
                </a:lnTo>
                <a:lnTo>
                  <a:pt x="0" y="2591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3" name="Group 3"/>
          <p:cNvGrpSpPr/>
          <p:nvPr/>
        </p:nvGrpSpPr>
        <p:grpSpPr>
          <a:xfrm>
            <a:off x="-5041482" y="0"/>
            <a:ext cx="14357351" cy="1967082"/>
            <a:chOff x="0" y="0"/>
            <a:chExt cx="2585133" cy="3541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85133" cy="354186"/>
            </a:xfrm>
            <a:custGeom>
              <a:avLst/>
              <a:gdLst/>
              <a:ahLst/>
              <a:cxnLst/>
              <a:rect l="l" t="t" r="r" b="b"/>
              <a:pathLst>
                <a:path w="2585133" h="354186">
                  <a:moveTo>
                    <a:pt x="0" y="0"/>
                  </a:moveTo>
                  <a:lnTo>
                    <a:pt x="2585133" y="0"/>
                  </a:lnTo>
                  <a:lnTo>
                    <a:pt x="2585133" y="354186"/>
                  </a:lnTo>
                  <a:lnTo>
                    <a:pt x="0" y="3541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585133" cy="411336"/>
            </a:xfrm>
            <a:prstGeom prst="rect">
              <a:avLst/>
            </a:prstGeom>
          </p:spPr>
          <p:txBody>
            <a:bodyPr lIns="50555" tIns="50555" rIns="50555" bIns="50555" rtlCol="0" anchor="ctr"/>
            <a:lstStyle/>
            <a:p>
              <a:pPr algn="ctr">
                <a:lnSpc>
                  <a:spcPts val="40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3143" y="0"/>
            <a:ext cx="9579340" cy="2064694"/>
          </a:xfrm>
          <a:custGeom>
            <a:avLst/>
            <a:gdLst/>
            <a:ahLst/>
            <a:cxnLst/>
            <a:rect l="l" t="t" r="r" b="b"/>
            <a:pathLst>
              <a:path w="9579340" h="2064694">
                <a:moveTo>
                  <a:pt x="0" y="0"/>
                </a:moveTo>
                <a:lnTo>
                  <a:pt x="9579339" y="0"/>
                </a:lnTo>
                <a:lnTo>
                  <a:pt x="9579339" y="2064694"/>
                </a:lnTo>
                <a:lnTo>
                  <a:pt x="0" y="2064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7" name="TextBox 7"/>
          <p:cNvSpPr txBox="1"/>
          <p:nvPr/>
        </p:nvSpPr>
        <p:spPr>
          <a:xfrm>
            <a:off x="2368062" y="2974975"/>
            <a:ext cx="9547161" cy="4289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spc="-344">
                <a:solidFill>
                  <a:srgbClr val="FDFDFD"/>
                </a:solidFill>
                <a:latin typeface="Cera Pro 1"/>
                <a:ea typeface="Cera Pro 1"/>
                <a:cs typeface="Cera Pro 1"/>
                <a:sym typeface="Cera Pro 1"/>
              </a:rPr>
              <a:t>Thank you!</a:t>
            </a:r>
          </a:p>
          <a:p>
            <a:pPr algn="l">
              <a:lnSpc>
                <a:spcPts val="8000"/>
              </a:lnSpc>
            </a:pPr>
            <a:endParaRPr lang="en-US" sz="8000" spc="-344">
              <a:solidFill>
                <a:srgbClr val="FDFDFD"/>
              </a:solidFill>
              <a:latin typeface="Cera Pro 1"/>
              <a:ea typeface="Cera Pro 1"/>
              <a:cs typeface="Cera Pro 1"/>
              <a:sym typeface="Cera Pro 1"/>
            </a:endParaRPr>
          </a:p>
          <a:p>
            <a:pPr algn="l">
              <a:lnSpc>
                <a:spcPts val="8000"/>
              </a:lnSpc>
            </a:pPr>
            <a:r>
              <a:rPr lang="en-US" sz="8000" spc="-344">
                <a:solidFill>
                  <a:srgbClr val="FDFDFD"/>
                </a:solidFill>
                <a:latin typeface="Cera Pro 1"/>
                <a:ea typeface="Cera Pro 1"/>
                <a:cs typeface="Cera Pro 1"/>
                <a:sym typeface="Cera Pro 1"/>
              </a:rPr>
              <a:t>Let’s continue </a:t>
            </a:r>
          </a:p>
          <a:p>
            <a:pPr algn="l">
              <a:lnSpc>
                <a:spcPts val="8000"/>
              </a:lnSpc>
            </a:pPr>
            <a:r>
              <a:rPr lang="en-US" sz="8000" spc="-344">
                <a:solidFill>
                  <a:srgbClr val="FDFDFD"/>
                </a:solidFill>
                <a:latin typeface="Cera Pro 1"/>
                <a:ea typeface="Cera Pro 1"/>
                <a:cs typeface="Cera Pro 1"/>
                <a:sym typeface="Cera Pro 1"/>
              </a:rPr>
              <a:t>the conversation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018099" y="-2192564"/>
            <a:ext cx="10287041" cy="10287000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747" r="-16747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22150" y="2905186"/>
            <a:ext cx="5848736" cy="5870082"/>
          </a:xfrm>
          <a:custGeom>
            <a:avLst/>
            <a:gdLst/>
            <a:ahLst/>
            <a:cxnLst/>
            <a:rect l="l" t="t" r="r" b="b"/>
            <a:pathLst>
              <a:path w="5848736" h="5870082">
                <a:moveTo>
                  <a:pt x="0" y="0"/>
                </a:moveTo>
                <a:lnTo>
                  <a:pt x="5848736" y="0"/>
                </a:lnTo>
                <a:lnTo>
                  <a:pt x="5848736" y="5870081"/>
                </a:lnTo>
                <a:lnTo>
                  <a:pt x="0" y="58700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182" r="-182"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3" name="Group 3"/>
          <p:cNvGrpSpPr/>
          <p:nvPr/>
        </p:nvGrpSpPr>
        <p:grpSpPr>
          <a:xfrm>
            <a:off x="10841694" y="3435402"/>
            <a:ext cx="4809649" cy="480964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-2368062" y="7695048"/>
            <a:ext cx="4736124" cy="2591952"/>
          </a:xfrm>
          <a:custGeom>
            <a:avLst/>
            <a:gdLst/>
            <a:ahLst/>
            <a:cxnLst/>
            <a:rect l="l" t="t" r="r" b="b"/>
            <a:pathLst>
              <a:path w="4736124" h="2591952">
                <a:moveTo>
                  <a:pt x="0" y="0"/>
                </a:moveTo>
                <a:lnTo>
                  <a:pt x="4736124" y="0"/>
                </a:lnTo>
                <a:lnTo>
                  <a:pt x="4736124" y="2591952"/>
                </a:lnTo>
                <a:lnTo>
                  <a:pt x="0" y="259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1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6" name="Group 6"/>
          <p:cNvGrpSpPr/>
          <p:nvPr/>
        </p:nvGrpSpPr>
        <p:grpSpPr>
          <a:xfrm>
            <a:off x="-5041482" y="0"/>
            <a:ext cx="14357351" cy="1967082"/>
            <a:chOff x="0" y="0"/>
            <a:chExt cx="2585133" cy="3541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85133" cy="354186"/>
            </a:xfrm>
            <a:custGeom>
              <a:avLst/>
              <a:gdLst/>
              <a:ahLst/>
              <a:cxnLst/>
              <a:rect l="l" t="t" r="r" b="b"/>
              <a:pathLst>
                <a:path w="2585133" h="354186">
                  <a:moveTo>
                    <a:pt x="0" y="0"/>
                  </a:moveTo>
                  <a:lnTo>
                    <a:pt x="2585133" y="0"/>
                  </a:lnTo>
                  <a:lnTo>
                    <a:pt x="2585133" y="354186"/>
                  </a:lnTo>
                  <a:lnTo>
                    <a:pt x="0" y="3541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585133" cy="411336"/>
            </a:xfrm>
            <a:prstGeom prst="rect">
              <a:avLst/>
            </a:prstGeom>
          </p:spPr>
          <p:txBody>
            <a:bodyPr lIns="50555" tIns="50555" rIns="50555" bIns="50555" rtlCol="0" anchor="ctr"/>
            <a:lstStyle/>
            <a:p>
              <a:pPr algn="ctr">
                <a:lnSpc>
                  <a:spcPts val="404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13143" y="0"/>
            <a:ext cx="9579340" cy="2064694"/>
          </a:xfrm>
          <a:custGeom>
            <a:avLst/>
            <a:gdLst/>
            <a:ahLst/>
            <a:cxnLst/>
            <a:rect l="l" t="t" r="r" b="b"/>
            <a:pathLst>
              <a:path w="9579340" h="2064694">
                <a:moveTo>
                  <a:pt x="0" y="0"/>
                </a:moveTo>
                <a:lnTo>
                  <a:pt x="9579339" y="0"/>
                </a:lnTo>
                <a:lnTo>
                  <a:pt x="9579339" y="2064694"/>
                </a:lnTo>
                <a:lnTo>
                  <a:pt x="0" y="20646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0" name="TextBox 10"/>
          <p:cNvSpPr txBox="1"/>
          <p:nvPr/>
        </p:nvSpPr>
        <p:spPr>
          <a:xfrm>
            <a:off x="1028700" y="2531004"/>
            <a:ext cx="9547161" cy="1260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spc="-344">
                <a:solidFill>
                  <a:srgbClr val="FDFDFD"/>
                </a:solidFill>
                <a:latin typeface="Cera Pro 1"/>
                <a:ea typeface="Cera Pro 1"/>
                <a:cs typeface="Cera Pro 1"/>
                <a:sym typeface="Cera Pro 1"/>
              </a:rPr>
              <a:t>Presentation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65494" y="7484956"/>
            <a:ext cx="7610367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 spc="-206" dirty="0" err="1">
                <a:solidFill>
                  <a:srgbClr val="FFFFFF"/>
                </a:solidFill>
                <a:latin typeface="Cera Pro 1"/>
                <a:ea typeface="Cera Pro 1"/>
                <a:cs typeface="Cera Pro 1"/>
                <a:sym typeface="Cera Pro 1"/>
              </a:rPr>
              <a:t>Programme</a:t>
            </a:r>
            <a:r>
              <a:rPr lang="en-US" sz="4800" b="1" spc="-206" dirty="0">
                <a:solidFill>
                  <a:srgbClr val="FFFFFF"/>
                </a:solidFill>
                <a:latin typeface="Cera Pro 1"/>
                <a:ea typeface="Cera Pro 1"/>
                <a:cs typeface="Cera Pro 1"/>
                <a:sym typeface="Cera Pro 1"/>
              </a:rPr>
              <a:t> Manager </a:t>
            </a:r>
          </a:p>
          <a:p>
            <a:pPr algn="ctr">
              <a:lnSpc>
                <a:spcPts val="4800"/>
              </a:lnSpc>
            </a:pPr>
            <a:r>
              <a:rPr lang="en-US" sz="4800" b="1" spc="-206" dirty="0">
                <a:solidFill>
                  <a:srgbClr val="FFFFFF"/>
                </a:solidFill>
                <a:latin typeface="Cera Pro 1"/>
                <a:ea typeface="Cera Pro 1"/>
                <a:cs typeface="Cera Pro 1"/>
                <a:sym typeface="Cera Pro 1"/>
              </a:rPr>
              <a:t>Gas Market and Hydrogen, Energie Nederland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25919" y="5981257"/>
            <a:ext cx="5540277" cy="106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13519E"/>
                </a:solidFill>
                <a:latin typeface="Cera Pro 2"/>
                <a:ea typeface="Cera Pro 2"/>
                <a:cs typeface="Cera Pro 2"/>
                <a:sym typeface="Cera Pro 2"/>
              </a:rPr>
              <a:t>Ijmert Muilwijk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413F1-AB00-3B11-8E0A-18AA890B0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3F77B287-2F60-14C2-FA03-195A4CA0F6B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06" imgH="605" progId="TCLayout.ActiveDocument.1">
                  <p:embed/>
                </p:oleObj>
              </mc:Choice>
              <mc:Fallback>
                <p:oleObj name="think-cell Slide" r:id="rId4" imgW="606" imgH="605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77B287-2F60-14C2-FA03-195A4CA0F6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0A67E22E-AA9B-3DD0-BBDC-3F3B624323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92" b="-4558"/>
          <a:stretch/>
        </p:blipFill>
        <p:spPr>
          <a:xfrm flipH="1">
            <a:off x="9456231" y="-553644"/>
            <a:ext cx="11400723" cy="10840644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452E3B91-317D-EBDC-A9EF-E2CE80C53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1631446"/>
            <a:ext cx="10589973" cy="2508173"/>
          </a:xfrm>
        </p:spPr>
        <p:txBody>
          <a:bodyPr vert="horz" wrap="square" lIns="54000" tIns="54000" rIns="54000" bIns="5400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5400">
                <a:latin typeface="Aptos Light" panose="020B0004020202020204" pitchFamily="34" charset="0"/>
              </a:rPr>
              <a:t>Mobilizing consumer demand </a:t>
            </a:r>
            <a:br>
              <a:rPr lang="en-GB" sz="5400">
                <a:latin typeface="Aptos Light" panose="020B0004020202020204" pitchFamily="34" charset="0"/>
              </a:rPr>
            </a:br>
            <a:r>
              <a:rPr lang="en-GB" sz="5400">
                <a:latin typeface="Aptos Light" panose="020B0004020202020204" pitchFamily="34" charset="0"/>
              </a:rPr>
              <a:t>for sustainable investments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9D44B-3DBE-B058-637D-A30AEB1588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351" y="6771984"/>
            <a:ext cx="6350795" cy="460326"/>
          </a:xfrm>
        </p:spPr>
        <p:txBody>
          <a:bodyPr vert="horz" wrap="square" lIns="54000" tIns="54000" rIns="54000" bIns="54000" rtlCol="0" anchor="b">
            <a:noAutofit/>
          </a:bodyPr>
          <a:lstStyle/>
          <a:p>
            <a:pPr marL="0" indent="0">
              <a:buNone/>
            </a:pPr>
            <a:endParaRPr lang="en-GB" sz="2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ptos" panose="020B0004020202020204" pitchFamily="34" charset="0"/>
              </a:rPr>
              <a:t>Selected research insights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A768A79-7114-DABE-73FC-22D6302CA5D6}"/>
              </a:ext>
            </a:extLst>
          </p:cNvPr>
          <p:cNvSpPr txBox="1">
            <a:spLocks/>
          </p:cNvSpPr>
          <p:nvPr/>
        </p:nvSpPr>
        <p:spPr>
          <a:xfrm>
            <a:off x="514350" y="4194188"/>
            <a:ext cx="8540637" cy="790500"/>
          </a:xfrm>
          <a:prstGeom prst="rect">
            <a:avLst/>
          </a:prstGeom>
        </p:spPr>
        <p:txBody>
          <a:bodyPr wrap="square" lIns="54000" tIns="54000" rIns="54000" bIns="54000"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Tx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1397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b="1" kern="1200" dirty="0" smtClean="0">
                <a:solidFill>
                  <a:schemeClr val="tx1"/>
                </a:solidFill>
                <a:latin typeface="+mj-lt"/>
                <a:ea typeface="+mn-ea"/>
                <a:cs typeface="Calibri Light" panose="020F0302020204030204" pitchFamily="34" charset="0"/>
              </a:defRPr>
            </a:lvl2pPr>
            <a:lvl3pPr marL="3048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4699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◦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635000" indent="-139700" algn="l" defTabSz="798513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Aft>
                <a:spcPts val="1500"/>
              </a:spcAft>
              <a:defRPr/>
            </a:pPr>
            <a:r>
              <a:rPr lang="en-GB" sz="2400">
                <a:solidFill>
                  <a:prstClr val="black"/>
                </a:solidFill>
                <a:latin typeface="Aptos" panose="020B0004020202020204" pitchFamily="34" charset="0"/>
                <a:ea typeface="Calibri Light" panose="020F0302020204030204" pitchFamily="34" charset="0"/>
              </a:rPr>
              <a:t>Potential role of demand-side policies to stimulate investments in sustainable products and strengthen European heavy industry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25F504-F909-FB9D-8FF6-0747FB53F487}"/>
              </a:ext>
            </a:extLst>
          </p:cNvPr>
          <p:cNvSpPr/>
          <p:nvPr/>
        </p:nvSpPr>
        <p:spPr bwMode="gray">
          <a:xfrm>
            <a:off x="160801" y="171451"/>
            <a:ext cx="4042778" cy="1335803"/>
          </a:xfrm>
          <a:prstGeom prst="rect">
            <a:avLst/>
          </a:prstGeom>
          <a:solidFill>
            <a:srgbClr val="FFFFFF"/>
          </a:solidFill>
          <a:ln w="19050" algn="ctr">
            <a:noFill/>
            <a:miter lim="800000"/>
            <a:headEnd/>
            <a:tailEnd/>
          </a:ln>
        </p:spPr>
        <p:txBody>
          <a:bodyPr wrap="square" lIns="133350" tIns="133350" rIns="133350" bIns="133350" rtlCol="0" anchor="ctr"/>
          <a:lstStyle/>
          <a:p>
            <a:pPr algn="ctr" defTabSz="1371600">
              <a:lnSpc>
                <a:spcPct val="106000"/>
              </a:lnSpc>
              <a:defRPr/>
            </a:pPr>
            <a:endParaRPr lang="en-GB" sz="2400" b="1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9B5F30-1BC1-1AC4-9EF0-B0EEB2D985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8236" y="9062248"/>
            <a:ext cx="1512023" cy="43025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55AF119-3C9D-F8FD-D12D-5E9183A75701}"/>
              </a:ext>
            </a:extLst>
          </p:cNvPr>
          <p:cNvSpPr txBox="1">
            <a:spLocks/>
          </p:cNvSpPr>
          <p:nvPr/>
        </p:nvSpPr>
        <p:spPr>
          <a:xfrm>
            <a:off x="514351" y="5648172"/>
            <a:ext cx="6350795" cy="460326"/>
          </a:xfrm>
          <a:prstGeom prst="rect">
            <a:avLst/>
          </a:prstGeom>
        </p:spPr>
        <p:txBody>
          <a:bodyPr wrap="square" lIns="54000" tIns="54000" rIns="54000" bIns="5400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b="1" i="0" kern="1200">
                <a:solidFill>
                  <a:schemeClr val="tx1"/>
                </a:solidFill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1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2100" b="0" dirty="0">
                <a:latin typeface="Aptos" panose="020B0004020202020204" pitchFamily="34" charset="0"/>
              </a:rPr>
              <a:t>December 2025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E85D5D-3455-64BE-CDD7-0AC337882359}"/>
              </a:ext>
            </a:extLst>
          </p:cNvPr>
          <p:cNvCxnSpPr>
            <a:cxnSpLocks/>
          </p:cNvCxnSpPr>
          <p:nvPr/>
        </p:nvCxnSpPr>
        <p:spPr>
          <a:xfrm>
            <a:off x="10019637" y="8840261"/>
            <a:ext cx="0" cy="87422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8A640E-DEF1-CA45-FA7A-FE1B3E06F3DE}"/>
              </a:ext>
            </a:extLst>
          </p:cNvPr>
          <p:cNvGrpSpPr>
            <a:grpSpLocks/>
          </p:cNvGrpSpPr>
          <p:nvPr/>
        </p:nvGrpSpPr>
        <p:grpSpPr>
          <a:xfrm>
            <a:off x="417728" y="8889953"/>
            <a:ext cx="9305321" cy="774837"/>
            <a:chOff x="411646" y="226258"/>
            <a:chExt cx="11190328" cy="931797"/>
          </a:xfrm>
        </p:grpSpPr>
        <p:pic>
          <p:nvPicPr>
            <p:cNvPr id="16" name="Picture 2" descr="Energie-Nederland | Branchevereniging ...">
              <a:extLst>
                <a:ext uri="{FF2B5EF4-FFF2-40B4-BE49-F238E27FC236}">
                  <a16:creationId xmlns:a16="http://schemas.microsoft.com/office/drawing/2014/main" id="{891F754B-170F-2702-F9C9-DB4A94774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7584" y="534306"/>
              <a:ext cx="984390" cy="315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Employer: VNO-NCW - Security Talent">
              <a:extLst>
                <a:ext uri="{FF2B5EF4-FFF2-40B4-BE49-F238E27FC236}">
                  <a16:creationId xmlns:a16="http://schemas.microsoft.com/office/drawing/2014/main" id="{CAEB1CF7-B0DC-D69E-734E-BA45BC8205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0917" y="412515"/>
              <a:ext cx="559283" cy="559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Dutch Renewable Energy Association ...">
              <a:extLst>
                <a:ext uri="{FF2B5EF4-FFF2-40B4-BE49-F238E27FC236}">
                  <a16:creationId xmlns:a16="http://schemas.microsoft.com/office/drawing/2014/main" id="{EFD6E425-26F6-0CDE-5D3D-A98F0DE37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9200" y="283162"/>
              <a:ext cx="1363313" cy="817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Invest-NL - Stichting Warmtenetwerk">
              <a:extLst>
                <a:ext uri="{FF2B5EF4-FFF2-40B4-BE49-F238E27FC236}">
                  <a16:creationId xmlns:a16="http://schemas.microsoft.com/office/drawing/2014/main" id="{C489B86F-0EBC-4817-A184-5B546AFAE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6342" y="476704"/>
              <a:ext cx="1462244" cy="430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Gasunie | Fabrieksuitje.nl">
              <a:extLst>
                <a:ext uri="{FF2B5EF4-FFF2-40B4-BE49-F238E27FC236}">
                  <a16:creationId xmlns:a16="http://schemas.microsoft.com/office/drawing/2014/main" id="{9DE8635D-AE8E-CECB-4EBF-952C2112F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8915" y="336661"/>
              <a:ext cx="1068427" cy="71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Home | Meststoffen Nederland">
              <a:extLst>
                <a:ext uri="{FF2B5EF4-FFF2-40B4-BE49-F238E27FC236}">
                  <a16:creationId xmlns:a16="http://schemas.microsoft.com/office/drawing/2014/main" id="{4B94268D-83C2-5F35-61BF-05DB8124D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1513" y="454428"/>
              <a:ext cx="1398402" cy="475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4" descr="Netherlands Chemical Industry ...">
              <a:extLst>
                <a:ext uri="{FF2B5EF4-FFF2-40B4-BE49-F238E27FC236}">
                  <a16:creationId xmlns:a16="http://schemas.microsoft.com/office/drawing/2014/main" id="{94A89AE7-8B17-5967-9E29-1842765DE7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646" y="251782"/>
              <a:ext cx="1746182" cy="880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6" descr="We veranderen - VEMOBIN">
              <a:extLst>
                <a:ext uri="{FF2B5EF4-FFF2-40B4-BE49-F238E27FC236}">
                  <a16:creationId xmlns:a16="http://schemas.microsoft.com/office/drawing/2014/main" id="{58ECC1D3-0D68-337B-6CC3-B08DDE9AF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6828" y="226258"/>
              <a:ext cx="1495089" cy="931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26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9040E165-CCE4-9707-FE3A-52675075AFE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06" imgH="605" progId="TCLayout.ActiveDocument.1">
                  <p:embed/>
                </p:oleObj>
              </mc:Choice>
              <mc:Fallback>
                <p:oleObj name="think-cell Slide" r:id="rId3" imgW="606" imgH="60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040E165-CCE4-9707-FE3A-52675075AF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9E55F1-AB75-92E2-792B-2CF6280314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Report objectives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517322C-45A4-519D-0A4C-E41FF65DF9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D296FBE-0133-D851-FA67-166C1DCD51B9}"/>
              </a:ext>
            </a:extLst>
          </p:cNvPr>
          <p:cNvGraphicFramePr>
            <a:graphicFrameLocks noGrp="1"/>
          </p:cNvGraphicFramePr>
          <p:nvPr/>
        </p:nvGraphicFramePr>
        <p:xfrm>
          <a:off x="539715" y="3732661"/>
          <a:ext cx="10055580" cy="2948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5580">
                  <a:extLst>
                    <a:ext uri="{9D8B030D-6E8A-4147-A177-3AD203B41FA5}">
                      <a16:colId xmlns:a16="http://schemas.microsoft.com/office/drawing/2014/main" val="3879535003"/>
                    </a:ext>
                  </a:extLst>
                </a:gridCol>
              </a:tblGrid>
              <a:tr h="9829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>
                          <a:solidFill>
                            <a:schemeClr val="tx1"/>
                          </a:solidFill>
                        </a:rPr>
                        <a:t>Why</a:t>
                      </a:r>
                      <a:r>
                        <a:rPr lang="en-GB" sz="30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3000" b="0">
                          <a:solidFill>
                            <a:schemeClr val="tx1"/>
                          </a:solidFill>
                        </a:rPr>
                        <a:t>additional demand creation is necessary</a:t>
                      </a:r>
                    </a:p>
                  </a:txBody>
                  <a:tcPr marL="137160" marR="137160" marT="68580" marB="68580" anchor="ctr">
                    <a:solidFill>
                      <a:srgbClr val="A4D1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781349"/>
                  </a:ext>
                </a:extLst>
              </a:tr>
              <a:tr h="9829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GB" sz="3000">
                          <a:solidFill>
                            <a:schemeClr val="tx1"/>
                          </a:solidFill>
                        </a:rPr>
                        <a:t> could be a conceptual architecture of demand mandates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938662"/>
                  </a:ext>
                </a:extLst>
              </a:tr>
              <a:tr h="982925">
                <a:tc>
                  <a:txBody>
                    <a:bodyPr/>
                    <a:lstStyle/>
                    <a:p>
                      <a:r>
                        <a:rPr lang="en-US" sz="3000" b="1"/>
                        <a:t>How</a:t>
                      </a:r>
                      <a:r>
                        <a:rPr lang="en-US" sz="3000"/>
                        <a:t> could the mandates be implemented</a:t>
                      </a:r>
                      <a:endParaRPr lang="en-GB" sz="30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11159"/>
                  </a:ext>
                </a:extLst>
              </a:tr>
            </a:tbl>
          </a:graphicData>
        </a:graphic>
      </p:graphicFrame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2AE92EC8-CFC5-25BD-05FB-026D509821A7}"/>
              </a:ext>
            </a:extLst>
          </p:cNvPr>
          <p:cNvSpPr txBox="1">
            <a:spLocks/>
          </p:cNvSpPr>
          <p:nvPr/>
        </p:nvSpPr>
        <p:spPr>
          <a:xfrm>
            <a:off x="540263" y="598156"/>
            <a:ext cx="17177522" cy="76211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ptos" panose="020B0004020202020204" pitchFamily="34" charset="0"/>
                <a:ea typeface="Open Sans" panose="020B0606030504020204" pitchFamily="34" charset="0"/>
                <a:cs typeface="Calibri" panose="020F0502020204030204" pitchFamily="34" charset="0"/>
                <a:sym typeface="Aptos" panose="020B00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30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445340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think-cell data - do not delete" hidden="1">
            <a:extLst>
              <a:ext uri="{FF2B5EF4-FFF2-40B4-BE49-F238E27FC236}">
                <a16:creationId xmlns:a16="http://schemas.microsoft.com/office/drawing/2014/main" id="{06FE6E4D-76C8-3B05-85DB-AC1F3DFA4A7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606" imgH="605" progId="TCLayout.ActiveDocument.1">
                  <p:embed/>
                </p:oleObj>
              </mc:Choice>
              <mc:Fallback>
                <p:oleObj name="think-cell Slide" r:id="rId25" imgW="606" imgH="605" progId="TCLayout.ActiveDocument.1">
                  <p:embed/>
                  <p:pic>
                    <p:nvPicPr>
                      <p:cNvPr id="4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6FE6E4D-76C8-3B05-85DB-AC1F3DFA4A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A75F49-AD13-C6BE-3753-37A277EDC8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Challenges in EU heavy industry have led to low adoption of low-carbon emission solutions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F108F16-E0F0-B8C6-3336-A7B8821C3C14}"/>
              </a:ext>
            </a:extLst>
          </p:cNvPr>
          <p:cNvSpPr>
            <a:spLocks/>
          </p:cNvSpPr>
          <p:nvPr/>
        </p:nvSpPr>
        <p:spPr>
          <a:xfrm>
            <a:off x="7922702" y="1915320"/>
            <a:ext cx="9795083" cy="703153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r>
              <a:rPr lang="en-GB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Current challenges in EU heavy industry – ILLUSTRATIVE</a:t>
            </a:r>
          </a:p>
          <a:p>
            <a:endParaRPr lang="en-GB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sz="1575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FDF39B-3243-4903-7B29-967D8E20D0B7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540263" y="1915320"/>
            <a:ext cx="6481763" cy="703153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sz="1575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2C865DE-BD39-CA2D-7ACD-B2AF2C66C13E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842963" y="3600450"/>
          <a:ext cx="5541170" cy="175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9B6E825-A14B-5547-83F0-3DA8B5961BBB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 flipV="1">
            <a:off x="2290763" y="3267075"/>
            <a:ext cx="0" cy="1143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DB4E4B8-F57E-32CF-A75B-2EE154C35315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2290763" y="3267075"/>
            <a:ext cx="264557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EE1A101-64E3-6B96-3697-3B1150A7989E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936332" y="3267076"/>
            <a:ext cx="0" cy="32147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132FB10-20AE-B8C2-9D75-85ED994FFC3F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2047875" y="5305426"/>
            <a:ext cx="485775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1921B248-E517-4496-B413-72B580F39024}" type="datetime'''''''''''''2''''''''''''''''''''''0''''''''''''1''''4'''''''">
              <a:rPr lang="en-GB" altLang="en-US">
                <a:solidFill>
                  <a:schemeClr val="tx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2014</a:t>
            </a:fld>
            <a:endParaRPr lang="en-GB" b="1">
              <a:solidFill>
                <a:schemeClr val="tx1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9F2E924-B2DB-970F-4C5F-F5D790D3921C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4693445" y="5305426"/>
            <a:ext cx="485775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67B2F57F-F353-447F-B3FF-8AA1B52A08A0}" type="datetime'2''''''''''''''''''02''''''''''''''''''''''''''2'''">
              <a:rPr lang="en-GB" altLang="en-US">
                <a:solidFill>
                  <a:schemeClr val="tx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2022</a:t>
            </a:fld>
            <a:endParaRPr lang="en-GB" b="1">
              <a:solidFill>
                <a:schemeClr val="tx1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E172E5-313D-9F2A-EB06-9F72136C2884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2078833" y="3438525"/>
            <a:ext cx="426245" cy="24765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8100" tIns="0" rIns="38100" bIns="0" rtlCol="0" anchor="b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4A2656EC-3524-4A31-A5A7-9A3A3EDEDF94}" type="datetime'65''''''''''''''''''''''''''''''''''''''''''''''''9'">
              <a:rPr lang="en-GB" altLang="en-US">
                <a:solidFill>
                  <a:schemeClr val="tx1"/>
                </a:solidFill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659</a:t>
            </a:fld>
            <a:endParaRPr lang="en-GB" b="1">
              <a:solidFill>
                <a:schemeClr val="tx1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97FA52E-A175-11C1-E1AC-EAA12BED212F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4724401" y="3645695"/>
            <a:ext cx="426245" cy="24765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8100" tIns="0" rIns="38100" bIns="0" rtlCol="0" anchor="b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3BF3CBA4-31AC-4CDC-A138-439B3AF6B96F}" type="datetime'''''5''''''6''''''''''''''''''''''9'">
              <a:rPr lang="en-GB" altLang="en-US">
                <a:solidFill>
                  <a:schemeClr val="tx1"/>
                </a:solidFill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569</a:t>
            </a:fld>
            <a:endParaRPr lang="en-GB" b="1">
              <a:solidFill>
                <a:schemeClr val="tx1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DBAA2D3-BE2E-D425-CD43-52CE2694876E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3178968" y="2878933"/>
            <a:ext cx="866775" cy="776288"/>
          </a:xfrm>
          <a:prstGeom prst="ellipse">
            <a:avLst/>
          </a:prstGeom>
          <a:solidFill>
            <a:srgbClr val="FFFFFF"/>
          </a:solidFill>
          <a:ln w="9525" cmpd="sng" algn="ctr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188DB6FA-23AE-4D09-B8D3-571FC11FD6D2}" type="datetime'''''''''''-9''1'''''''''''''">
              <a:rPr lang="en-GB" altLang="en-US" b="1">
                <a:solidFill>
                  <a:schemeClr val="tx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-91</a:t>
            </a:fld>
            <a:br>
              <a:rPr lang="en-GB" altLang="en-US" b="1">
                <a:solidFill>
                  <a:schemeClr val="tx1"/>
                </a:solidFill>
              </a:rPr>
            </a:br>
            <a:r>
              <a:rPr lang="en-GB" altLang="en-US" b="1">
                <a:solidFill>
                  <a:schemeClr val="tx1"/>
                </a:solidFill>
              </a:rPr>
              <a:t>(</a:t>
            </a:r>
            <a:fld id="{8F879D83-3B62-4D00-9C6C-95011EB23A19}" type="datetime'''''''''''-''''14''''''%'''''''''''''''''''">
              <a:rPr lang="en-GB" altLang="en-US" b="1">
                <a:solidFill>
                  <a:schemeClr val="tx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-14%</a:t>
            </a:fld>
            <a:r>
              <a:rPr lang="en-GB" altLang="en-US" b="1">
                <a:solidFill>
                  <a:schemeClr val="tx1"/>
                </a:solidFill>
              </a:rPr>
              <a:t>)</a:t>
            </a:r>
            <a:endParaRPr lang="en-GB" b="1">
              <a:solidFill>
                <a:schemeClr val="tx1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E118BFFD-C25B-1DE2-8C1E-F27E138218FC}"/>
              </a:ext>
            </a:extLst>
          </p:cNvPr>
          <p:cNvGraphicFramePr/>
          <p:nvPr>
            <p:custDataLst>
              <p:tags r:id="rId12"/>
            </p:custDataLst>
          </p:nvPr>
        </p:nvGraphicFramePr>
        <p:xfrm>
          <a:off x="842963" y="6848475"/>
          <a:ext cx="5541170" cy="175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6D19F22-8427-927B-CD32-F78FCA72BED6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 flipV="1">
            <a:off x="2290763" y="6996113"/>
            <a:ext cx="0" cy="333375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17C643D-8408-0558-474E-414DF3CB60EE}"/>
              </a:ext>
            </a:extLst>
          </p:cNvPr>
          <p:cNvCxnSpPr/>
          <p:nvPr>
            <p:custDataLst>
              <p:tags r:id="rId14"/>
            </p:custDataLst>
          </p:nvPr>
        </p:nvCxnSpPr>
        <p:spPr bwMode="auto">
          <a:xfrm>
            <a:off x="2290763" y="6996113"/>
            <a:ext cx="264557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1F8B73D-C517-BEA9-F40F-B4CCE1CA3BB1}"/>
              </a:ext>
            </a:extLst>
          </p:cNvPr>
          <p:cNvCxnSpPr/>
          <p:nvPr>
            <p:custDataLst>
              <p:tags r:id="rId15"/>
            </p:custDataLst>
          </p:nvPr>
        </p:nvCxnSpPr>
        <p:spPr bwMode="auto">
          <a:xfrm>
            <a:off x="4936332" y="6996113"/>
            <a:ext cx="0" cy="2286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3AD9E3B6-9458-755B-58DD-490B2B8654F3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2047875" y="8553451"/>
            <a:ext cx="485775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3230EB36-3126-40D4-BC64-E5BC09831A0B}" type="datetime'''''''''''''''''''2''''''''''''''''0''''''''''''''1''''4'">
              <a:rPr lang="en-GB" altLang="en-US">
                <a:solidFill>
                  <a:schemeClr val="tx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2014</a:t>
            </a:fld>
            <a:endParaRPr lang="en-GB" b="1">
              <a:solidFill>
                <a:schemeClr val="tx1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EBD66FB-0343-BD65-D9BA-79E7F274EEA7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4693445" y="8553451"/>
            <a:ext cx="485775" cy="27384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60C98410-87D3-4BCB-9EA1-51EF2ABA10F3}" type="datetime'''''''''''''''''''20''''2''''''''''''''''''2'''''''">
              <a:rPr lang="en-GB" altLang="en-US">
                <a:solidFill>
                  <a:schemeClr val="tx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2022</a:t>
            </a:fld>
            <a:endParaRPr lang="en-GB" b="1">
              <a:solidFill>
                <a:schemeClr val="tx1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13EB528-5722-C7B2-3C9D-0957422EED2D}"/>
              </a:ext>
            </a:extLst>
          </p:cNvPr>
          <p:cNvSpPr/>
          <p:nvPr>
            <p:custDataLst>
              <p:tags r:id="rId18"/>
            </p:custDataLst>
          </p:nvPr>
        </p:nvSpPr>
        <p:spPr bwMode="gray">
          <a:xfrm>
            <a:off x="2078833" y="7386638"/>
            <a:ext cx="426245" cy="24765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8100" tIns="0" rIns="38100" bIns="0" rtlCol="0" anchor="b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DE6BF83B-295E-4580-B20D-57673AE93B21}" type="datetime'''''''''''''''''''''''''''''''''''''''''3''''''5''''3'''">
              <a:rPr lang="en-GB" altLang="en-US">
                <a:solidFill>
                  <a:schemeClr val="tx1"/>
                </a:solidFill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353</a:t>
            </a:fld>
            <a:endParaRPr lang="en-GB" b="1">
              <a:solidFill>
                <a:schemeClr val="tx1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E171655-A588-5540-F01A-965261F255BB}"/>
              </a:ext>
            </a:extLst>
          </p:cNvPr>
          <p:cNvSpPr/>
          <p:nvPr>
            <p:custDataLst>
              <p:tags r:id="rId19"/>
            </p:custDataLst>
          </p:nvPr>
        </p:nvSpPr>
        <p:spPr bwMode="gray">
          <a:xfrm>
            <a:off x="4724401" y="7281863"/>
            <a:ext cx="426245" cy="24765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8100" tIns="0" rIns="38100" bIns="0" rtlCol="0" anchor="b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D1C3CC6E-5919-4D35-BB28-00A0959356F7}" type="datetime'''''''''3''''''''''''''''''''''''''9''''''8'''''''''''''">
              <a:rPr lang="en-GB" altLang="en-US">
                <a:solidFill>
                  <a:schemeClr val="tx1"/>
                </a:solidFill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398</a:t>
            </a:fld>
            <a:endParaRPr lang="en-GB" b="1">
              <a:solidFill>
                <a:schemeClr val="tx1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1BE5D5A-FB47-CE9F-6C2B-A61EB1463B07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3148013" y="6607970"/>
            <a:ext cx="931070" cy="776288"/>
          </a:xfrm>
          <a:prstGeom prst="ellipse">
            <a:avLst/>
          </a:prstGeom>
          <a:solidFill>
            <a:srgbClr val="C00000"/>
          </a:solidFill>
          <a:ln w="9525" cmpd="sng" algn="ctr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B08A86DF-8E81-4B95-95E3-0CDB9425C020}" type="datetime'''''''''''''''+''''''''''''''''''''''''''''''45'''''''''">
              <a:rPr lang="en-GB" altLang="en-US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+45</a:t>
            </a:fld>
            <a:br>
              <a:rPr lang="en-GB" altLang="en-US" b="1">
                <a:solidFill>
                  <a:schemeClr val="bg1"/>
                </a:solidFill>
              </a:rPr>
            </a:br>
            <a:r>
              <a:rPr lang="en-GB" altLang="en-US" b="1">
                <a:solidFill>
                  <a:schemeClr val="bg1"/>
                </a:solidFill>
              </a:rPr>
              <a:t>(</a:t>
            </a:r>
            <a:fld id="{C701DD1C-B7E6-4F17-967A-55D65FEF8E42}" type="datetime'''''''''''+''''''13''''''''''''''''''''''''''''''''''%'''''">
              <a:rPr lang="en-GB" altLang="en-US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+13%</a:t>
            </a:fld>
            <a:r>
              <a:rPr lang="en-GB" altLang="en-US" b="1">
                <a:solidFill>
                  <a:schemeClr val="bg1"/>
                </a:solidFill>
              </a:rPr>
              <a:t>)</a:t>
            </a:r>
            <a:endParaRPr lang="en-GB" b="1">
              <a:solidFill>
                <a:schemeClr val="bg1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1DD2B62-7E93-B52A-6DFF-CAC98A4D2DC4}"/>
              </a:ext>
            </a:extLst>
          </p:cNvPr>
          <p:cNvSpPr txBox="1">
            <a:spLocks/>
          </p:cNvSpPr>
          <p:nvPr>
            <p:custDataLst>
              <p:tags r:id="rId21"/>
            </p:custDataLst>
          </p:nvPr>
        </p:nvSpPr>
        <p:spPr>
          <a:xfrm>
            <a:off x="1473399" y="2405064"/>
            <a:ext cx="4615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latin typeface="Aptos" panose="020B0004020202020204" pitchFamily="34" charset="0"/>
                <a:cs typeface="Calibri" panose="020F0502020204030204" pitchFamily="34" charset="0"/>
              </a:rPr>
              <a:t>Emissions from production in EU </a:t>
            </a:r>
            <a:r>
              <a:rPr lang="en-GB" dirty="0">
                <a:latin typeface="Aptos" panose="020B0004020202020204" pitchFamily="34" charset="0"/>
                <a:cs typeface="Calibri" panose="020F0502020204030204" pitchFamily="34" charset="0"/>
              </a:rPr>
              <a:t>(Mt CO</a:t>
            </a:r>
            <a:r>
              <a:rPr lang="en-GB" baseline="-25000" dirty="0">
                <a:latin typeface="Aptos" panose="020B000402020202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latin typeface="Aptos" panose="020B0004020202020204" pitchFamily="34" charset="0"/>
                <a:cs typeface="Calibri" panose="020F0502020204030204" pitchFamily="34" charset="0"/>
              </a:rPr>
              <a:t>e)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0639155-15D5-5D47-EF05-C37A479E006F}"/>
              </a:ext>
            </a:extLst>
          </p:cNvPr>
          <p:cNvSpPr txBox="1">
            <a:spLocks/>
          </p:cNvSpPr>
          <p:nvPr>
            <p:custDataLst>
              <p:tags r:id="rId22"/>
            </p:custDataLst>
          </p:nvPr>
        </p:nvSpPr>
        <p:spPr>
          <a:xfrm>
            <a:off x="1691505" y="6041001"/>
            <a:ext cx="417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latin typeface="Aptos" panose="020B0004020202020204" pitchFamily="34" charset="0"/>
                <a:cs typeface="Calibri" panose="020F0502020204030204" pitchFamily="34" charset="0"/>
              </a:rPr>
              <a:t>Emissions from import to EU </a:t>
            </a:r>
            <a:r>
              <a:rPr lang="en-GB" dirty="0">
                <a:latin typeface="Aptos" panose="020B0004020202020204" pitchFamily="34" charset="0"/>
                <a:cs typeface="Calibri" panose="020F0502020204030204" pitchFamily="34" charset="0"/>
              </a:rPr>
              <a:t>(Mt CO</a:t>
            </a:r>
            <a:r>
              <a:rPr lang="en-GB" baseline="-25000" dirty="0">
                <a:latin typeface="Aptos" panose="020B000402020202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latin typeface="Aptos" panose="020B0004020202020204" pitchFamily="34" charset="0"/>
                <a:cs typeface="Calibri" panose="020F0502020204030204" pitchFamily="34" charset="0"/>
              </a:rPr>
              <a:t>e)</a:t>
            </a:r>
            <a:endParaRPr lang="en-GB" baseline="30000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0D08FF-03DC-4DD3-9DA8-A3516269878C}"/>
              </a:ext>
            </a:extLst>
          </p:cNvPr>
          <p:cNvSpPr/>
          <p:nvPr/>
        </p:nvSpPr>
        <p:spPr>
          <a:xfrm>
            <a:off x="9052104" y="2559206"/>
            <a:ext cx="4072176" cy="2808864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endParaRPr lang="en-GB">
              <a:solidFill>
                <a:schemeClr val="bg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E25BA4-FC7D-25DB-B9FE-C8262E17D44F}"/>
              </a:ext>
            </a:extLst>
          </p:cNvPr>
          <p:cNvSpPr/>
          <p:nvPr/>
        </p:nvSpPr>
        <p:spPr>
          <a:xfrm>
            <a:off x="13124282" y="5368070"/>
            <a:ext cx="4072176" cy="2808864"/>
          </a:xfrm>
          <a:prstGeom prst="rect">
            <a:avLst/>
          </a:prstGeom>
          <a:solidFill>
            <a:srgbClr val="A6A6A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(Possibly) lower emissions 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Strategic dependency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4DDCC8-0EF8-20EE-3FC0-15D8E9B054C4}"/>
              </a:ext>
            </a:extLst>
          </p:cNvPr>
          <p:cNvSpPr/>
          <p:nvPr/>
        </p:nvSpPr>
        <p:spPr>
          <a:xfrm>
            <a:off x="9052104" y="5368070"/>
            <a:ext cx="4072176" cy="2808864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Carbon offshoring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Strategic dependency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96EE7E-1FE5-43A4-0BE7-9872F6873A2E}"/>
              </a:ext>
            </a:extLst>
          </p:cNvPr>
          <p:cNvSpPr/>
          <p:nvPr/>
        </p:nvSpPr>
        <p:spPr>
          <a:xfrm>
            <a:off x="9052104" y="8176934"/>
            <a:ext cx="4072176" cy="6102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Conventional</a:t>
            </a:r>
            <a:r>
              <a:rPr lang="en-GB" dirty="0">
                <a:solidFill>
                  <a:schemeClr val="tx2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solutions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25FCD2-C39D-075B-B362-395BE28672F0}"/>
              </a:ext>
            </a:extLst>
          </p:cNvPr>
          <p:cNvSpPr/>
          <p:nvPr/>
        </p:nvSpPr>
        <p:spPr>
          <a:xfrm>
            <a:off x="13124282" y="8176934"/>
            <a:ext cx="4072176" cy="6102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70200" rIns="54000" rtlCol="0" anchor="ctr"/>
          <a:lstStyle/>
          <a:p>
            <a:pPr algn="ctr"/>
            <a:r>
              <a:rPr lang="en-GB" b="1">
                <a:solidFill>
                  <a:schemeClr val="tx2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Low-emission</a:t>
            </a:r>
            <a:r>
              <a:rPr lang="en-GB">
                <a:solidFill>
                  <a:schemeClr val="tx2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solutions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EBAA71-DE0A-EDA3-0FFB-5B1338116D6B}"/>
              </a:ext>
            </a:extLst>
          </p:cNvPr>
          <p:cNvSpPr/>
          <p:nvPr/>
        </p:nvSpPr>
        <p:spPr>
          <a:xfrm rot="16200000">
            <a:off x="7343636" y="6468466"/>
            <a:ext cx="2808864" cy="608075"/>
          </a:xfrm>
          <a:prstGeom prst="rect">
            <a:avLst/>
          </a:prstGeom>
          <a:solidFill>
            <a:srgbClr val="A6A6A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Import</a:t>
            </a:r>
            <a:r>
              <a:rPr lang="en-GB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</a:t>
            </a:r>
            <a:r>
              <a:rPr lang="en-GB" b="1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EU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9C18E8-E346-DC63-14AF-02D224D8FBEF}"/>
              </a:ext>
            </a:extLst>
          </p:cNvPr>
          <p:cNvSpPr/>
          <p:nvPr/>
        </p:nvSpPr>
        <p:spPr>
          <a:xfrm rot="16200000">
            <a:off x="7343636" y="3659600"/>
            <a:ext cx="2808864" cy="608075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  <a:r>
              <a:rPr lang="en-GB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in EU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C0F1C9-15C5-1250-6180-D4726F8B6790}"/>
              </a:ext>
            </a:extLst>
          </p:cNvPr>
          <p:cNvSpPr/>
          <p:nvPr/>
        </p:nvSpPr>
        <p:spPr>
          <a:xfrm>
            <a:off x="13124282" y="2559206"/>
            <a:ext cx="4072176" cy="2808864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en-GB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Lower emissions</a:t>
            </a:r>
          </a:p>
          <a:p>
            <a:pPr algn="ctr"/>
            <a:r>
              <a:rPr lang="en-GB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Strategic autonomy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2319A72-F76D-C928-08F8-065C410564A2}"/>
              </a:ext>
            </a:extLst>
          </p:cNvPr>
          <p:cNvGrpSpPr/>
          <p:nvPr/>
        </p:nvGrpSpPr>
        <p:grpSpPr>
          <a:xfrm>
            <a:off x="10253991" y="3897553"/>
            <a:ext cx="4439067" cy="2462855"/>
            <a:chOff x="2405712" y="-2619527"/>
            <a:chExt cx="2959378" cy="1641903"/>
          </a:xfrm>
        </p:grpSpPr>
        <p:sp>
          <p:nvSpPr>
            <p:cNvPr id="16" name="Arrow: Bent 15">
              <a:extLst>
                <a:ext uri="{FF2B5EF4-FFF2-40B4-BE49-F238E27FC236}">
                  <a16:creationId xmlns:a16="http://schemas.microsoft.com/office/drawing/2014/main" id="{0F311E91-9749-C681-AD59-16484C8A2383}"/>
                </a:ext>
              </a:extLst>
            </p:cNvPr>
            <p:cNvSpPr>
              <a:spLocks/>
            </p:cNvSpPr>
            <p:nvPr/>
          </p:nvSpPr>
          <p:spPr>
            <a:xfrm flipV="1">
              <a:off x="2873350" y="-2619527"/>
              <a:ext cx="2491740" cy="813734"/>
            </a:xfrm>
            <a:prstGeom prst="bentArrow">
              <a:avLst>
                <a:gd name="adj1" fmla="val 34156"/>
                <a:gd name="adj2" fmla="val 32179"/>
                <a:gd name="adj3" fmla="val 30618"/>
                <a:gd name="adj4" fmla="val 40941"/>
              </a:avLst>
            </a:prstGeom>
            <a:solidFill>
              <a:schemeClr val="accent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  <a:latin typeface="Aptos" panose="020B000402020202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8FE16038-DC46-90FD-8307-5C79F68421BF}"/>
                </a:ext>
              </a:extLst>
            </p:cNvPr>
            <p:cNvSpPr>
              <a:spLocks/>
            </p:cNvSpPr>
            <p:nvPr/>
          </p:nvSpPr>
          <p:spPr>
            <a:xfrm>
              <a:off x="2405712" y="-2505224"/>
              <a:ext cx="622326" cy="1527600"/>
            </a:xfrm>
            <a:prstGeom prst="downArrow">
              <a:avLst>
                <a:gd name="adj1" fmla="val 50000"/>
                <a:gd name="adj2" fmla="val 37412"/>
              </a:avLst>
            </a:prstGeom>
            <a:solidFill>
              <a:srgbClr val="C00000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0200" rtlCol="0" anchor="t"/>
            <a:lstStyle/>
            <a:p>
              <a:pPr algn="l"/>
              <a:endParaRPr lang="en-GB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27572442-916D-D4F1-009C-ACB1105CD933}"/>
              </a:ext>
            </a:extLst>
          </p:cNvPr>
          <p:cNvSpPr>
            <a:spLocks/>
          </p:cNvSpPr>
          <p:nvPr/>
        </p:nvSpPr>
        <p:spPr>
          <a:xfrm>
            <a:off x="9171911" y="2696536"/>
            <a:ext cx="3737610" cy="1649015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pPr algn="l"/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42F69A-4485-514A-B6C4-42F783387600}"/>
              </a:ext>
            </a:extLst>
          </p:cNvPr>
          <p:cNvSpPr>
            <a:spLocks/>
          </p:cNvSpPr>
          <p:nvPr/>
        </p:nvSpPr>
        <p:spPr>
          <a:xfrm>
            <a:off x="9381431" y="2835359"/>
            <a:ext cx="3318570" cy="361683"/>
          </a:xfrm>
          <a:prstGeom prst="rect">
            <a:avLst/>
          </a:prstGeom>
          <a:solidFill>
            <a:srgbClr val="BCEB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High energy </a:t>
            </a:r>
            <a:r>
              <a:rPr lang="nl-NL" dirty="0" err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prices</a:t>
            </a:r>
            <a:endParaRPr lang="nl-NL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8EEC4F-64CD-0A72-06AC-7FAA6B3595A4}"/>
              </a:ext>
            </a:extLst>
          </p:cNvPr>
          <p:cNvSpPr>
            <a:spLocks/>
          </p:cNvSpPr>
          <p:nvPr/>
        </p:nvSpPr>
        <p:spPr>
          <a:xfrm>
            <a:off x="9381431" y="3340200"/>
            <a:ext cx="3318570" cy="361683"/>
          </a:xfrm>
          <a:prstGeom prst="rect">
            <a:avLst/>
          </a:prstGeom>
          <a:solidFill>
            <a:srgbClr val="BCEB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nl-NL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ETS free </a:t>
            </a:r>
            <a:r>
              <a:rPr lang="nl-NL" err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allowance</a:t>
            </a:r>
            <a:r>
              <a:rPr lang="nl-NL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l-NL" err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phase</a:t>
            </a:r>
            <a:r>
              <a:rPr lang="nl-NL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out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9AFD2A-1675-D552-F800-E3BACB38FC46}"/>
              </a:ext>
            </a:extLst>
          </p:cNvPr>
          <p:cNvSpPr>
            <a:spLocks/>
          </p:cNvSpPr>
          <p:nvPr/>
        </p:nvSpPr>
        <p:spPr>
          <a:xfrm>
            <a:off x="9381431" y="3845040"/>
            <a:ext cx="3318570" cy="361683"/>
          </a:xfrm>
          <a:prstGeom prst="rect">
            <a:avLst/>
          </a:prstGeom>
          <a:solidFill>
            <a:srgbClr val="BCEB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ctr"/>
          <a:lstStyle/>
          <a:p>
            <a:pPr algn="ctr"/>
            <a:r>
              <a:rPr lang="nl-NL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CBAM </a:t>
            </a:r>
            <a:r>
              <a:rPr lang="nl-NL" err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not</a:t>
            </a:r>
            <a:r>
              <a:rPr lang="nl-NL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l-NL" err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fully</a:t>
            </a:r>
            <a:r>
              <a:rPr lang="nl-NL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l-NL" err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working</a:t>
            </a:r>
            <a:endParaRPr lang="nl-NL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6EF0556-3D72-B5E2-2FE9-C20B6263A100}"/>
              </a:ext>
            </a:extLst>
          </p:cNvPr>
          <p:cNvSpPr txBox="1">
            <a:spLocks/>
          </p:cNvSpPr>
          <p:nvPr/>
        </p:nvSpPr>
        <p:spPr>
          <a:xfrm rot="16200000">
            <a:off x="9803204" y="5013237"/>
            <a:ext cx="187122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Current  trend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48EB87-A803-51AE-8D57-569E0E1471A6}"/>
              </a:ext>
            </a:extLst>
          </p:cNvPr>
          <p:cNvSpPr txBox="1">
            <a:spLocks/>
          </p:cNvSpPr>
          <p:nvPr/>
        </p:nvSpPr>
        <p:spPr>
          <a:xfrm>
            <a:off x="11909087" y="4556038"/>
            <a:ext cx="187122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C697F9-FDEE-7767-A7C1-6BE98D4D44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910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think-cell data - do not delete" hidden="1">
            <a:extLst>
              <a:ext uri="{FF2B5EF4-FFF2-40B4-BE49-F238E27FC236}">
                <a16:creationId xmlns:a16="http://schemas.microsoft.com/office/drawing/2014/main" id="{0739B3CD-496B-81A9-F002-7EF2341D401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4" imgW="606" imgH="605" progId="TCLayout.ActiveDocument.1">
                  <p:embed/>
                </p:oleObj>
              </mc:Choice>
              <mc:Fallback>
                <p:oleObj name="think-cell Slide" r:id="rId44" imgW="606" imgH="605" progId="TCLayout.ActiveDocument.1">
                  <p:embed/>
                  <p:pic>
                    <p:nvPicPr>
                      <p:cNvPr id="3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739B3CD-496B-81A9-F002-7EF2341D40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C61F443-6785-317A-46E9-0FAE2B275FC8}"/>
              </a:ext>
            </a:extLst>
          </p:cNvPr>
          <p:cNvSpPr>
            <a:spLocks/>
          </p:cNvSpPr>
          <p:nvPr/>
        </p:nvSpPr>
        <p:spPr>
          <a:xfrm>
            <a:off x="539714" y="1915320"/>
            <a:ext cx="17177520" cy="70725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r>
              <a:rPr lang="en-GB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Cost of EU production vs. import (2024)</a:t>
            </a: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sz="1575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0A6E66-6457-BA5A-798D-EC51F9EA8D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Strong incentive for import mainly due to the EU's high energy prices and (future) impact of ETS</a:t>
            </a:r>
          </a:p>
        </p:txBody>
      </p:sp>
      <p:graphicFrame>
        <p:nvGraphicFramePr>
          <p:cNvPr id="52" name="Chart 51">
            <a:extLst>
              <a:ext uri="{FF2B5EF4-FFF2-40B4-BE49-F238E27FC236}">
                <a16:creationId xmlns:a16="http://schemas.microsoft.com/office/drawing/2014/main" id="{D0AFCCD7-757F-856B-6589-C685CE6158D7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802483" y="3874295"/>
          <a:ext cx="3317081" cy="352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6"/>
          </a:graphicData>
        </a:graphic>
      </p:graphicFrame>
      <p:sp>
        <p:nvSpPr>
          <p:cNvPr id="183" name="Rectangle 182">
            <a:extLst>
              <a:ext uri="{FF2B5EF4-FFF2-40B4-BE49-F238E27FC236}">
                <a16:creationId xmlns:a16="http://schemas.microsoft.com/office/drawing/2014/main" id="{B44981F0-376E-D78D-A24C-728A7B675BB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969170" y="7339013"/>
            <a:ext cx="933450" cy="4572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4E272975-D746-4D9E-9918-09BD024FAC48}" type="datetime'Im''''''po''''''r''ted'' fr''''''''om ''C''hin''''a'''''">
              <a:rPr lang="en-GB" altLang="en-US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Imported from China</a:t>
            </a:fld>
            <a:endParaRPr lang="en-GB" sz="150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C90AC5D-2A4E-8233-CA52-5EE5818CB9BE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2050257" y="7339013"/>
            <a:ext cx="819150" cy="6858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F19B560D-C8F8-4757-9187-C24114874CC2}" type="datetime'Pr''od''''''''u''ced i''''''n EU&#10;(ETS'' €7''5)'''''''''''''">
              <a:rPr lang="en-GB" altLang="en-US" sz="1500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Produced in EU
(ETS €75)</a:t>
            </a:fld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7329B90-51C9-6021-B853-8E4C06A1F025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3043238" y="7339013"/>
            <a:ext cx="878682" cy="6858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12E33ECD-1D9F-40F1-8830-4F4C10E86950}" type="datetime'Pro''''duc''''ed'' ''in E''U&#10;(''''ETS'' €''1''''''''50'''')'''">
              <a:rPr lang="en-GB" altLang="en-US" sz="1500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Produced in EU
(ETS €150)</a:t>
            </a:fld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198CCBC0-6605-513E-FEA0-7D503773E311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1252538" y="5212558"/>
            <a:ext cx="369095" cy="2047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0957" tIns="0" rIns="30957" bIns="0" rtlCol="0" anchor="b"/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DAF7065B-1134-4135-B469-65AF7CB7FCF1}" type="datetime'''''''''3''3''8'">
              <a:rPr lang="en-GB" altLang="en-US" sz="15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338</a:t>
            </a:fld>
            <a:endParaRPr lang="en-GB" sz="15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9BCE3E-0AD1-D561-A621-9F91C0EDD7E8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2276476" y="4562476"/>
            <a:ext cx="369095" cy="2047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0957" tIns="0" rIns="30957" bIns="0" rtlCol="0" anchor="b"/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FF255E37-56A9-4F1A-8AFA-96341124E58C}" type="datetime'''''''4''''59'''''''''''''''''''''''''''''''''''''">
              <a:rPr lang="en-GB" altLang="en-US" sz="15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459</a:t>
            </a:fld>
            <a:endParaRPr lang="en-GB" sz="15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0FCA37-AF40-7EE3-EE9C-5D12BE89C1FD}"/>
              </a:ext>
            </a:extLst>
          </p:cNvPr>
          <p:cNvSpPr/>
          <p:nvPr>
            <p:custDataLst>
              <p:tags r:id="rId8"/>
            </p:custDataLst>
          </p:nvPr>
        </p:nvSpPr>
        <p:spPr bwMode="gray">
          <a:xfrm>
            <a:off x="3298033" y="3755233"/>
            <a:ext cx="369095" cy="2047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0957" tIns="0" rIns="30957" bIns="0" rtlCol="0" anchor="b"/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E55A858C-B6A0-4E96-B8A8-A4807B7B67FD}" type="datetime'''''''''''''6''''''''09'''''''''''''''''''''''''''''''''">
              <a:rPr lang="en-GB" altLang="en-US" sz="15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609</a:t>
            </a:fld>
            <a:endParaRPr lang="en-GB" sz="15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D0B21B-4FCF-1418-7806-AB210973844B}"/>
              </a:ext>
            </a:extLst>
          </p:cNvPr>
          <p:cNvSpPr txBox="1">
            <a:spLocks/>
          </p:cNvSpPr>
          <p:nvPr/>
        </p:nvSpPr>
        <p:spPr>
          <a:xfrm>
            <a:off x="687372" y="2457451"/>
            <a:ext cx="3703320" cy="461665"/>
          </a:xfrm>
          <a:prstGeom prst="rect">
            <a:avLst/>
          </a:prstGeom>
          <a:solidFill>
            <a:srgbClr val="007CB0"/>
          </a:solidFill>
        </p:spPr>
        <p:txBody>
          <a:bodyPr wrap="square" lIns="135000" tIns="0" rIns="135000" bIns="0" rtlCol="0">
            <a:spAutoFit/>
          </a:bodyPr>
          <a:lstStyle/>
          <a:p>
            <a:pPr algn="ctr"/>
            <a:r>
              <a:rPr lang="en-GB" sz="1500" b="1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Steel</a:t>
            </a:r>
            <a:br>
              <a:rPr lang="en-GB" sz="1500" b="1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en-GB" sz="1500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(BF-BOF, €/t)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6299B9-E37A-35F8-BBC2-4E6D3AB78C30}"/>
              </a:ext>
            </a:extLst>
          </p:cNvPr>
          <p:cNvSpPr txBox="1">
            <a:spLocks/>
          </p:cNvSpPr>
          <p:nvPr/>
        </p:nvSpPr>
        <p:spPr>
          <a:xfrm>
            <a:off x="5104703" y="2457451"/>
            <a:ext cx="3703320" cy="461963"/>
          </a:xfrm>
          <a:prstGeom prst="rect">
            <a:avLst/>
          </a:prstGeom>
          <a:solidFill>
            <a:srgbClr val="007CB0"/>
          </a:solidFill>
        </p:spPr>
        <p:txBody>
          <a:bodyPr wrap="none" lIns="135000" tIns="0" rIns="135000" bIns="0" rtlCol="0">
            <a:noAutofit/>
          </a:bodyPr>
          <a:lstStyle/>
          <a:p>
            <a:pPr algn="ctr"/>
            <a:r>
              <a:rPr lang="en-GB" sz="1500" b="1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Fertilizers</a:t>
            </a:r>
            <a:br>
              <a:rPr lang="en-GB" sz="1500" b="1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en-GB" sz="1500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(SMR-NG,</a:t>
            </a:r>
            <a:r>
              <a:rPr lang="en-GB" sz="1500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 €/t of NH</a:t>
            </a:r>
            <a:r>
              <a:rPr lang="en-GB" sz="1500" baseline="-25000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3</a:t>
            </a:r>
            <a:r>
              <a:rPr lang="en-GB" sz="1500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 equivalent)</a:t>
            </a:r>
            <a:endParaRPr lang="en-GB" sz="1500" b="1" dirty="0">
              <a:solidFill>
                <a:schemeClr val="bg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223D08-48F5-0430-CA29-338BB8E490DE}"/>
              </a:ext>
            </a:extLst>
          </p:cNvPr>
          <p:cNvSpPr txBox="1">
            <a:spLocks/>
          </p:cNvSpPr>
          <p:nvPr/>
        </p:nvSpPr>
        <p:spPr>
          <a:xfrm>
            <a:off x="9522033" y="2457451"/>
            <a:ext cx="3703320" cy="461963"/>
          </a:xfrm>
          <a:prstGeom prst="rect">
            <a:avLst/>
          </a:prstGeom>
          <a:solidFill>
            <a:srgbClr val="007CB0"/>
          </a:solidFill>
        </p:spPr>
        <p:txBody>
          <a:bodyPr wrap="none" lIns="135000" tIns="0" rIns="135000" bIns="0" rtlCol="0">
            <a:noAutofit/>
          </a:bodyPr>
          <a:lstStyle/>
          <a:p>
            <a:pPr algn="ctr"/>
            <a:r>
              <a:rPr lang="en-GB" sz="1500" b="1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Chemicals</a:t>
            </a:r>
            <a:br>
              <a:rPr lang="en-GB" sz="1500" b="1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en-GB" sz="1500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(naphtha cracker HVC, €/t)</a:t>
            </a:r>
          </a:p>
        </p:txBody>
      </p:sp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63F3A228-57D7-26D1-A880-D7AC37AA3C54}"/>
              </a:ext>
            </a:extLst>
          </p:cNvPr>
          <p:cNvGraphicFramePr/>
          <p:nvPr>
            <p:custDataLst>
              <p:tags r:id="rId9"/>
            </p:custDataLst>
          </p:nvPr>
        </p:nvGraphicFramePr>
        <p:xfrm>
          <a:off x="5274470" y="3874295"/>
          <a:ext cx="3317081" cy="352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7"/>
          </a:graphicData>
        </a:graphic>
      </p:graphicFrame>
      <p:sp>
        <p:nvSpPr>
          <p:cNvPr id="187" name="Rectangle 186">
            <a:extLst>
              <a:ext uri="{FF2B5EF4-FFF2-40B4-BE49-F238E27FC236}">
                <a16:creationId xmlns:a16="http://schemas.microsoft.com/office/drawing/2014/main" id="{EE72690E-E91D-6ADD-E8AB-A1C19D536412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5407820" y="7339013"/>
            <a:ext cx="1000125" cy="4572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8D3CCCB9-93C5-4755-A7B8-29C6855861A9}" type="datetime'''I''mp''''''orted f''r''om R''u''''''s''s''i''''a'''''">
              <a:rPr lang="en-GB" altLang="en-US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Imported from Russia</a:t>
            </a:fld>
            <a:endParaRPr lang="en-GB" sz="150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0517A46-B199-081B-4833-229E58277276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6522245" y="7339013"/>
            <a:ext cx="819150" cy="6858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083EBFFB-AFD4-4BC5-9421-31638D2D5D78}" type="datetime'Pr''''o''d''uc''''ed'''' ''in'' EU''''&#10;(''ET''S ''€75)'''''''">
              <a:rPr lang="en-GB" altLang="en-US" sz="1500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Produced in EU
(ETS €75)</a:t>
            </a:fld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F9067CB-220E-8558-7BC6-5AAC110E481D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7515225" y="7339013"/>
            <a:ext cx="878682" cy="6858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F5231887-F620-4572-92F6-B5EE3701B147}" type="datetime'''''''P''r''''odu''''''ce''d in'' ''EU&#10;(''ETS ''''€15''0'')'''">
              <a:rPr lang="en-GB" altLang="en-US" sz="1500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Produced in EU
(ETS €150)</a:t>
            </a:fld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F460E9D1-E6A4-551F-540E-EE11862842DF}"/>
              </a:ext>
            </a:extLst>
          </p:cNvPr>
          <p:cNvSpPr/>
          <p:nvPr>
            <p:custDataLst>
              <p:tags r:id="rId13"/>
            </p:custDataLst>
          </p:nvPr>
        </p:nvSpPr>
        <p:spPr bwMode="gray">
          <a:xfrm>
            <a:off x="5724526" y="5736433"/>
            <a:ext cx="369095" cy="204788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0957" tIns="0" rIns="30957" bIns="0" rtlCol="0" anchor="b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632D6B79-F988-4E36-82DD-CD26635BE807}" type="datetime'''''''''''''''2''''''''6''''''5'''''''''''''">
              <a:rPr lang="en-GB" altLang="en-US" sz="15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265</a:t>
            </a:fld>
            <a:endParaRPr lang="en-GB" sz="15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B335D7-716A-70A7-0F99-A5CDE9A01EC2}"/>
              </a:ext>
            </a:extLst>
          </p:cNvPr>
          <p:cNvSpPr/>
          <p:nvPr>
            <p:custDataLst>
              <p:tags r:id="rId14"/>
            </p:custDataLst>
          </p:nvPr>
        </p:nvSpPr>
        <p:spPr bwMode="gray">
          <a:xfrm>
            <a:off x="6748463" y="4386263"/>
            <a:ext cx="369095" cy="204788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0957" tIns="0" rIns="30957" bIns="0" rtlCol="0" anchor="b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CBB76B6E-26DB-4BEB-995B-B997BA9941C0}" type="datetime'''''''''''''''''''''''''''''''''''''54''''''''''1'''''''">
              <a:rPr lang="en-GB" altLang="en-US" sz="15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541</a:t>
            </a:fld>
            <a:endParaRPr lang="en-GB" sz="1500" b="1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602E32A-CD9A-95AF-8D81-61C609AF94C8}"/>
              </a:ext>
            </a:extLst>
          </p:cNvPr>
          <p:cNvSpPr/>
          <p:nvPr>
            <p:custDataLst>
              <p:tags r:id="rId15"/>
            </p:custDataLst>
          </p:nvPr>
        </p:nvSpPr>
        <p:spPr bwMode="gray">
          <a:xfrm>
            <a:off x="7770020" y="3755233"/>
            <a:ext cx="369095" cy="204788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0957" tIns="0" rIns="30957" bIns="0" rtlCol="0" anchor="b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A779A70E-1FB7-420F-A222-5C26F060E791}" type="datetime'6''''''''''7''''''''''''0'''''''''''''''">
              <a:rPr lang="en-GB" altLang="en-US" sz="15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670</a:t>
            </a:fld>
            <a:endParaRPr lang="en-GB" sz="1500" b="1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graphicFrame>
        <p:nvGraphicFramePr>
          <p:cNvPr id="86" name="Chart 85">
            <a:extLst>
              <a:ext uri="{FF2B5EF4-FFF2-40B4-BE49-F238E27FC236}">
                <a16:creationId xmlns:a16="http://schemas.microsoft.com/office/drawing/2014/main" id="{962FDEF2-F9FC-BEB0-B95F-CFC8A0B34AB0}"/>
              </a:ext>
            </a:extLst>
          </p:cNvPr>
          <p:cNvGraphicFramePr/>
          <p:nvPr>
            <p:custDataLst>
              <p:tags r:id="rId16"/>
            </p:custDataLst>
          </p:nvPr>
        </p:nvGraphicFramePr>
        <p:xfrm>
          <a:off x="9667875" y="3874295"/>
          <a:ext cx="3317082" cy="352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8"/>
          </a:graphicData>
        </a:graphic>
      </p:graphicFrame>
      <p:sp>
        <p:nvSpPr>
          <p:cNvPr id="196" name="Rectangle 195">
            <a:extLst>
              <a:ext uri="{FF2B5EF4-FFF2-40B4-BE49-F238E27FC236}">
                <a16:creationId xmlns:a16="http://schemas.microsoft.com/office/drawing/2014/main" id="{667FAFB3-FB9D-85F8-C9DF-C8C2023C81EA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9913147" y="7339013"/>
            <a:ext cx="776288" cy="4572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33FB8413-A982-45A4-83FD-05D7D24D783B}" type="datetime'I''m''p''''''''or''t''ed ''''f''''''''''r''''o''m'' U''S'''''">
              <a:rPr lang="en-GB" altLang="en-US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/>
              <a:t>Imported from US</a:t>
            </a:fld>
            <a:endParaRPr lang="en-GB" sz="150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BE14120-953B-6DAE-D21C-2F99628B0870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10915650" y="7339013"/>
            <a:ext cx="819150" cy="6858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F770FE05-4483-4EE2-810B-12D221A7C05A}" type="datetime'''Prod''''''''uc''e''''''d i''n ''EU''''&#10;(E''T''''S €7''5)'">
              <a:rPr lang="en-GB" altLang="en-US" sz="1500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Produced in EU
(ETS €75)</a:t>
            </a:fld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151C1A25-E875-616D-3FAA-6F5F3510FFA6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11908632" y="7339013"/>
            <a:ext cx="878682" cy="6858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680296BF-5E79-460F-9E84-0A5490D70A51}" type="datetime'''''''P''r''''''odu''''c''e''''d'' ''in'' EU''&#10;(ETS ''€150)'">
              <a:rPr lang="en-GB" altLang="en-US" sz="1500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Produced in EU
(ETS €150)</a:t>
            </a:fld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BB8AE8FB-13C2-F0A3-AFBF-F02A0052D9F5}"/>
              </a:ext>
            </a:extLst>
          </p:cNvPr>
          <p:cNvSpPr/>
          <p:nvPr>
            <p:custDataLst>
              <p:tags r:id="rId20"/>
            </p:custDataLst>
          </p:nvPr>
        </p:nvSpPr>
        <p:spPr bwMode="gray">
          <a:xfrm>
            <a:off x="10039349" y="4369595"/>
            <a:ext cx="526257" cy="2047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0957" tIns="0" rIns="30957" bIns="0" rtlCol="0" anchor="b"/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60ECADB8-D4D2-4A31-9354-22B9E0AFD83A}" type="datetime'''''''''1'''',''''''''''''''2''''''''''''9''''''''''''''8'''''">
              <a:rPr lang="en-GB" altLang="en-US" sz="15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/>
              <a:t>1,298</a:t>
            </a:fld>
            <a:endParaRPr lang="en-GB" sz="15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AAEE4331-72E8-E00D-4EDC-BC85B279370F}"/>
              </a:ext>
            </a:extLst>
          </p:cNvPr>
          <p:cNvSpPr/>
          <p:nvPr>
            <p:custDataLst>
              <p:tags r:id="rId21"/>
            </p:custDataLst>
          </p:nvPr>
        </p:nvSpPr>
        <p:spPr bwMode="gray">
          <a:xfrm>
            <a:off x="11063288" y="3955258"/>
            <a:ext cx="526257" cy="2047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0957" tIns="0" rIns="30957" bIns="0" rtlCol="0" anchor="b"/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17654EAE-14CD-408B-83F0-59B2FF5644FB}" type="datetime'''''''''''''''''''''''''''''1'''',''''''5''''0''''1'''''''">
              <a:rPr lang="en-GB" altLang="en-US" sz="15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/>
              <a:t>1,501</a:t>
            </a:fld>
            <a:endParaRPr lang="en-GB" sz="15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5E188E9E-C8F8-F275-5348-6EEAFE86AB5A}"/>
              </a:ext>
            </a:extLst>
          </p:cNvPr>
          <p:cNvSpPr/>
          <p:nvPr>
            <p:custDataLst>
              <p:tags r:id="rId22"/>
            </p:custDataLst>
          </p:nvPr>
        </p:nvSpPr>
        <p:spPr bwMode="gray">
          <a:xfrm>
            <a:off x="12084845" y="3755233"/>
            <a:ext cx="526257" cy="204788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0957" tIns="0" rIns="30957" bIns="0" rtlCol="0" anchor="b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1908E248-9C5D-4BBA-BCCC-E924A21BB521}" type="datetime'1'',''''''''''''''''''''''5''''''''9''''''''''''''8'''''''''''">
              <a:rPr lang="en-GB" altLang="en-US" sz="15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/>
              <a:t>1,598</a:t>
            </a:fld>
            <a:endParaRPr lang="en-GB" sz="1500" b="1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graphicFrame>
        <p:nvGraphicFramePr>
          <p:cNvPr id="55" name="Chart 54">
            <a:extLst>
              <a:ext uri="{FF2B5EF4-FFF2-40B4-BE49-F238E27FC236}">
                <a16:creationId xmlns:a16="http://schemas.microsoft.com/office/drawing/2014/main" id="{4EEB2462-EB35-8246-F7CF-553006D26453}"/>
              </a:ext>
            </a:extLst>
          </p:cNvPr>
          <p:cNvGraphicFramePr/>
          <p:nvPr>
            <p:custDataLst>
              <p:tags r:id="rId23"/>
            </p:custDataLst>
          </p:nvPr>
        </p:nvGraphicFramePr>
        <p:xfrm>
          <a:off x="14061283" y="3874295"/>
          <a:ext cx="3317081" cy="352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9"/>
          </a:graphicData>
        </a:graphic>
      </p:graphicFrame>
      <p:sp>
        <p:nvSpPr>
          <p:cNvPr id="203" name="Rectangle 202">
            <a:extLst>
              <a:ext uri="{FF2B5EF4-FFF2-40B4-BE49-F238E27FC236}">
                <a16:creationId xmlns:a16="http://schemas.microsoft.com/office/drawing/2014/main" id="{3B46F28F-9DA8-F196-7C8F-A60F2F3E0BFE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14306552" y="7339013"/>
            <a:ext cx="776288" cy="4572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F0054A57-556F-4961-BF66-D44BB589CB26}" type="datetime'I''''''''''mp''''o''rt''''ed'''''''' from ''U''''S'''''">
              <a:rPr lang="en-GB" altLang="en-US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Imported from US</a:t>
            </a:fld>
            <a:endParaRPr lang="en-GB" sz="150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7628753-60A5-158B-C07A-99EB4EA39829}"/>
              </a:ext>
            </a:extLst>
          </p:cNvPr>
          <p:cNvSpPr/>
          <p:nvPr>
            <p:custDataLst>
              <p:tags r:id="rId25"/>
            </p:custDataLst>
          </p:nvPr>
        </p:nvSpPr>
        <p:spPr bwMode="auto">
          <a:xfrm>
            <a:off x="15309057" y="7339013"/>
            <a:ext cx="819150" cy="6858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3D0AEFFA-66CA-46C5-8F53-5F1706076399}" type="datetime'Pr''''''''''o''d''u''''c''ed in'''' E''''U&#10;(ETS ''€''7''5'')'">
              <a:rPr lang="en-GB" altLang="en-US" sz="1500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Produced in EU
(ETS €75)</a:t>
            </a:fld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7E2C5E8-9920-4393-5ABB-FCC8BAF9ABAA}"/>
              </a:ext>
            </a:extLst>
          </p:cNvPr>
          <p:cNvSpPr/>
          <p:nvPr>
            <p:custDataLst>
              <p:tags r:id="rId26"/>
            </p:custDataLst>
          </p:nvPr>
        </p:nvSpPr>
        <p:spPr bwMode="auto">
          <a:xfrm>
            <a:off x="16302038" y="7339013"/>
            <a:ext cx="878682" cy="6858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ECE80720-2090-4EB9-9028-F5875B6E58CF}" type="datetime'Pro''''duce''d'''' i''''''''''n ''''EU&#10;(''ET''''S €150)'''">
              <a:rPr lang="en-GB" altLang="en-US" sz="1500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Produced in EU
(ETS €150)</a:t>
            </a:fld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0731321F-E186-66B0-1A8A-2E2408B74C83}"/>
              </a:ext>
            </a:extLst>
          </p:cNvPr>
          <p:cNvSpPr/>
          <p:nvPr>
            <p:custDataLst>
              <p:tags r:id="rId27"/>
            </p:custDataLst>
          </p:nvPr>
        </p:nvSpPr>
        <p:spPr bwMode="gray">
          <a:xfrm>
            <a:off x="14432757" y="4043363"/>
            <a:ext cx="526257" cy="2047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0957" tIns="0" rIns="30957" bIns="0" rtlCol="0" anchor="b"/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3213C0F1-33A6-4916-ADE4-091180F178BB}" type="datetime'''''''''''''''''''''''0''''.''''''''4''''''7''''''''''''2'''">
              <a:rPr lang="en-GB" altLang="en-US" sz="15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0.472</a:t>
            </a:fld>
            <a:endParaRPr lang="en-GB" sz="15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9DFE6004-1191-6330-DEB9-8B6F904F4E07}"/>
              </a:ext>
            </a:extLst>
          </p:cNvPr>
          <p:cNvSpPr/>
          <p:nvPr>
            <p:custDataLst>
              <p:tags r:id="rId28"/>
            </p:custDataLst>
          </p:nvPr>
        </p:nvSpPr>
        <p:spPr bwMode="gray">
          <a:xfrm>
            <a:off x="15456695" y="3838576"/>
            <a:ext cx="526257" cy="2047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0957" tIns="0" rIns="30957" bIns="0" rtlCol="0" anchor="b"/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0C4CB6D8-34B3-4E70-8545-B897B5B6A0F0}" type="datetime'''''''''''''''0''''''.''''''''5''''''''''0''''''''5'''''''''">
              <a:rPr lang="en-GB" altLang="en-US" sz="15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0.505</a:t>
            </a:fld>
            <a:endParaRPr lang="en-GB" sz="15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FF08B90E-733F-A882-6F3B-1D5C29A7515F}"/>
              </a:ext>
            </a:extLst>
          </p:cNvPr>
          <p:cNvSpPr/>
          <p:nvPr>
            <p:custDataLst>
              <p:tags r:id="rId29"/>
            </p:custDataLst>
          </p:nvPr>
        </p:nvSpPr>
        <p:spPr bwMode="gray">
          <a:xfrm>
            <a:off x="16478250" y="3755233"/>
            <a:ext cx="526257" cy="204788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0957" tIns="0" rIns="30957" bIns="0" rtlCol="0" anchor="b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2C0DD168-4989-478B-B32A-48B129B30FF1}" type="datetime'''''''''''0.''''''''''51''''''''''''''''8'''''''''''">
              <a:rPr lang="en-GB" altLang="en-US" sz="15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0.518</a:t>
            </a:fld>
            <a:endParaRPr lang="en-GB" sz="1500" b="1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740B155-1490-2BC0-E6A2-EDB2BCFDD737}"/>
              </a:ext>
            </a:extLst>
          </p:cNvPr>
          <p:cNvSpPr/>
          <p:nvPr>
            <p:custDataLst>
              <p:tags r:id="rId30"/>
            </p:custDataLst>
          </p:nvPr>
        </p:nvSpPr>
        <p:spPr bwMode="auto">
          <a:xfrm>
            <a:off x="2174082" y="8467725"/>
            <a:ext cx="269082" cy="200025"/>
          </a:xfrm>
          <a:prstGeom prst="rect">
            <a:avLst/>
          </a:prstGeom>
          <a:solidFill>
            <a:srgbClr val="C0C0C0"/>
          </a:solidFill>
          <a:ln w="6350" cmpd="sng" algn="ctr">
            <a:solidFill>
              <a:srgbClr val="FFFFF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pPr algn="l"/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3EC898-212B-FAC6-553D-29D752DD2C9D}"/>
              </a:ext>
            </a:extLst>
          </p:cNvPr>
          <p:cNvSpPr/>
          <p:nvPr>
            <p:custDataLst>
              <p:tags r:id="rId31"/>
            </p:custDataLst>
          </p:nvPr>
        </p:nvSpPr>
        <p:spPr bwMode="auto">
          <a:xfrm>
            <a:off x="3464720" y="8467725"/>
            <a:ext cx="269082" cy="200025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6350" cmpd="sng" algn="ctr">
            <a:solidFill>
              <a:srgbClr val="FFFFF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pPr algn="l"/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EB7A8801-7C39-F76E-186F-FE35076DE60C}"/>
              </a:ext>
            </a:extLst>
          </p:cNvPr>
          <p:cNvSpPr/>
          <p:nvPr>
            <p:custDataLst>
              <p:tags r:id="rId32"/>
            </p:custDataLst>
          </p:nvPr>
        </p:nvSpPr>
        <p:spPr bwMode="auto">
          <a:xfrm>
            <a:off x="6143625" y="8467725"/>
            <a:ext cx="269082" cy="200025"/>
          </a:xfrm>
          <a:prstGeom prst="rect">
            <a:avLst/>
          </a:prstGeom>
          <a:solidFill>
            <a:srgbClr val="A0DCFF"/>
          </a:solidFill>
          <a:ln w="6350" cmpd="sng" algn="ctr">
            <a:solidFill>
              <a:srgbClr val="FFFFF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pPr algn="l"/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D1BEF466-EF63-54B9-7605-51B6F22F83EE}"/>
              </a:ext>
            </a:extLst>
          </p:cNvPr>
          <p:cNvSpPr/>
          <p:nvPr>
            <p:custDataLst>
              <p:tags r:id="rId33"/>
            </p:custDataLst>
          </p:nvPr>
        </p:nvSpPr>
        <p:spPr bwMode="auto">
          <a:xfrm>
            <a:off x="8789195" y="8467725"/>
            <a:ext cx="269082" cy="200025"/>
          </a:xfrm>
          <a:prstGeom prst="rect">
            <a:avLst/>
          </a:prstGeom>
          <a:solidFill>
            <a:schemeClr val="accent6"/>
          </a:solidFill>
          <a:ln w="6350" cmpd="sng" algn="ctr">
            <a:solidFill>
              <a:srgbClr val="FFFFF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pPr algn="l"/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407DAB7C-6971-8741-40F2-AA9A2E2EE167}"/>
              </a:ext>
            </a:extLst>
          </p:cNvPr>
          <p:cNvSpPr/>
          <p:nvPr>
            <p:custDataLst>
              <p:tags r:id="rId34"/>
            </p:custDataLst>
          </p:nvPr>
        </p:nvSpPr>
        <p:spPr bwMode="auto">
          <a:xfrm>
            <a:off x="9839325" y="8467725"/>
            <a:ext cx="269082" cy="200025"/>
          </a:xfrm>
          <a:prstGeom prst="rect">
            <a:avLst/>
          </a:prstGeom>
          <a:solidFill>
            <a:schemeClr val="accent5"/>
          </a:solidFill>
          <a:ln w="6350" cmpd="sng" algn="ctr">
            <a:solidFill>
              <a:srgbClr val="FFFFF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pPr algn="l"/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03F24265-D036-0091-41A2-C5624DA7B587}"/>
              </a:ext>
            </a:extLst>
          </p:cNvPr>
          <p:cNvSpPr/>
          <p:nvPr>
            <p:custDataLst>
              <p:tags r:id="rId35"/>
            </p:custDataLst>
          </p:nvPr>
        </p:nvSpPr>
        <p:spPr bwMode="auto">
          <a:xfrm>
            <a:off x="11499057" y="8467725"/>
            <a:ext cx="269082" cy="200025"/>
          </a:xfrm>
          <a:prstGeom prst="rect">
            <a:avLst/>
          </a:prstGeom>
          <a:solidFill>
            <a:srgbClr val="012169"/>
          </a:solidFill>
          <a:ln w="6350" cmpd="sng" algn="ctr">
            <a:solidFill>
              <a:srgbClr val="FFFFF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pPr algn="l"/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744F32-8986-92ED-3143-6FCF17DC3243}"/>
              </a:ext>
            </a:extLst>
          </p:cNvPr>
          <p:cNvSpPr/>
          <p:nvPr>
            <p:custDataLst>
              <p:tags r:id="rId36"/>
            </p:custDataLst>
          </p:nvPr>
        </p:nvSpPr>
        <p:spPr bwMode="auto">
          <a:xfrm>
            <a:off x="2519363" y="8460582"/>
            <a:ext cx="792957" cy="2286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1A622D45-D88A-4E20-B28F-A7092D90D735}" type="datetime'T''''''ra''''''''''''''''n''''''''s''''''p''ort'''''''''''''">
              <a:rPr lang="en-GB" altLang="en-US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</a:pPr>
              <a:t>Transport</a:t>
            </a:fld>
            <a:endParaRPr lang="en-GB" sz="150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F973B4-36FB-084F-6562-A30C8C864923}"/>
              </a:ext>
            </a:extLst>
          </p:cNvPr>
          <p:cNvSpPr/>
          <p:nvPr>
            <p:custDataLst>
              <p:tags r:id="rId37"/>
            </p:custDataLst>
          </p:nvPr>
        </p:nvSpPr>
        <p:spPr bwMode="auto">
          <a:xfrm>
            <a:off x="3810000" y="8460582"/>
            <a:ext cx="2181225" cy="2286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ETS (excl. free allowances)</a:t>
            </a:r>
            <a:endParaRPr lang="en-GB" sz="15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D8E14C5B-61A9-464D-5907-38B789EA3B77}"/>
              </a:ext>
            </a:extLst>
          </p:cNvPr>
          <p:cNvSpPr/>
          <p:nvPr>
            <p:custDataLst>
              <p:tags r:id="rId38"/>
            </p:custDataLst>
          </p:nvPr>
        </p:nvSpPr>
        <p:spPr bwMode="auto">
          <a:xfrm>
            <a:off x="6488908" y="8460582"/>
            <a:ext cx="2147888" cy="2286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altLang="en-US" sz="1500" dirty="0">
                <a:solidFill>
                  <a:schemeClr val="tx1"/>
                </a:solidFill>
                <a:latin typeface="Aptos" panose="020B0004020202020204" pitchFamily="34" charset="0"/>
              </a:rPr>
              <a:t>ETS (incl. free allowances)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662A89C1-B9B2-175D-A48A-5E0C2FAA4B52}"/>
              </a:ext>
            </a:extLst>
          </p:cNvPr>
          <p:cNvSpPr/>
          <p:nvPr>
            <p:custDataLst>
              <p:tags r:id="rId39"/>
            </p:custDataLst>
          </p:nvPr>
        </p:nvSpPr>
        <p:spPr bwMode="auto">
          <a:xfrm>
            <a:off x="9134475" y="8460582"/>
            <a:ext cx="552450" cy="2286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9B8FEC2E-D82F-4EA1-A21D-902623EEEB45}" type="datetime'''''E''''n''''''''er''''''''''''''''''''''''g''''''y'">
              <a:rPr lang="en-GB" altLang="en-US" sz="150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</a:pPr>
              <a:t>Energy</a:t>
            </a:fld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469B6801-CBEB-86C6-7884-A64635A2F2DB}"/>
              </a:ext>
            </a:extLst>
          </p:cNvPr>
          <p:cNvSpPr/>
          <p:nvPr>
            <p:custDataLst>
              <p:tags r:id="rId40"/>
            </p:custDataLst>
          </p:nvPr>
        </p:nvSpPr>
        <p:spPr bwMode="auto">
          <a:xfrm>
            <a:off x="10184607" y="8460582"/>
            <a:ext cx="1162050" cy="2286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454342E3-719D-4AC9-989C-5CD07EDF5575}" type="datetime'''''''''''''''''''''CAP''E''''''''''''X'''''' /'' OP''''''EX'">
              <a:rPr lang="en-GB" altLang="en-US" sz="150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</a:pPr>
              <a:t>CAPEX / OPEX</a:t>
            </a:fld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F3A23E76-FB5C-C49D-0FA6-43F7FDC1EECC}"/>
              </a:ext>
            </a:extLst>
          </p:cNvPr>
          <p:cNvSpPr/>
          <p:nvPr>
            <p:custDataLst>
              <p:tags r:id="rId41"/>
            </p:custDataLst>
          </p:nvPr>
        </p:nvSpPr>
        <p:spPr bwMode="auto">
          <a:xfrm>
            <a:off x="11844338" y="8460582"/>
            <a:ext cx="1081088" cy="22860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1DC85FE6-21AA-4F9E-B2EB-7015AABDE612}" type="datetime'R''''''''''a''''''''''''w'' m''''a''t''er''''ial'''''''''''''">
              <a:rPr lang="en-GB" altLang="en-US" sz="150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</a:pPr>
              <a:t>Raw material</a:t>
            </a:fld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1AD0D69-907F-F086-B095-ECC25ADE24A0}"/>
              </a:ext>
            </a:extLst>
          </p:cNvPr>
          <p:cNvSpPr txBox="1">
            <a:spLocks/>
          </p:cNvSpPr>
          <p:nvPr/>
        </p:nvSpPr>
        <p:spPr>
          <a:xfrm>
            <a:off x="13687426" y="8412110"/>
            <a:ext cx="2128838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1500" dirty="0">
                <a:latin typeface="Aptos" panose="020B0004020202020204" pitchFamily="34" charset="0"/>
                <a:cs typeface="Calibri" panose="020F0502020204030204" pitchFamily="34" charset="0"/>
              </a:rPr>
              <a:t>Cost gap to import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69CBDA-47CB-D2E4-EF33-FFB1952389DD}"/>
              </a:ext>
            </a:extLst>
          </p:cNvPr>
          <p:cNvSpPr txBox="1">
            <a:spLocks/>
          </p:cNvSpPr>
          <p:nvPr/>
        </p:nvSpPr>
        <p:spPr>
          <a:xfrm>
            <a:off x="13939364" y="2457451"/>
            <a:ext cx="3703320" cy="461963"/>
          </a:xfrm>
          <a:prstGeom prst="rect">
            <a:avLst/>
          </a:prstGeom>
          <a:solidFill>
            <a:srgbClr val="007CB0"/>
          </a:solidFill>
        </p:spPr>
        <p:txBody>
          <a:bodyPr wrap="none" lIns="135000" tIns="0" rIns="135000" bIns="0" rtlCol="0">
            <a:noAutofit/>
          </a:bodyPr>
          <a:lstStyle/>
          <a:p>
            <a:pPr algn="ctr"/>
            <a:r>
              <a:rPr lang="en-GB" sz="1500" b="1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Refining</a:t>
            </a:r>
            <a:br>
              <a:rPr lang="en-GB" sz="1500" b="1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en-GB" sz="1500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(gasoline, gas-based refining, €/l)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873A07FF-C2CC-65CE-C522-8CAC3B9C7BCE}"/>
              </a:ext>
            </a:extLst>
          </p:cNvPr>
          <p:cNvSpPr>
            <a:spLocks/>
          </p:cNvSpPr>
          <p:nvPr/>
        </p:nvSpPr>
        <p:spPr>
          <a:xfrm>
            <a:off x="2090162" y="3140870"/>
            <a:ext cx="680285" cy="304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36%</a:t>
            </a: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6EE96A4C-7C52-66A8-1694-37CF3DC26840}"/>
              </a:ext>
            </a:extLst>
          </p:cNvPr>
          <p:cNvSpPr>
            <a:spLocks/>
          </p:cNvSpPr>
          <p:nvPr/>
        </p:nvSpPr>
        <p:spPr>
          <a:xfrm>
            <a:off x="3143044" y="3140870"/>
            <a:ext cx="680285" cy="304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80%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9DEF9479-F7DC-FF62-A034-1859C7886D3B}"/>
              </a:ext>
            </a:extLst>
          </p:cNvPr>
          <p:cNvSpPr>
            <a:spLocks/>
          </p:cNvSpPr>
          <p:nvPr/>
        </p:nvSpPr>
        <p:spPr>
          <a:xfrm>
            <a:off x="6556273" y="3140870"/>
            <a:ext cx="680285" cy="304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104%</a:t>
            </a: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120B72D4-489D-F2FB-5404-9B7C732DF077}"/>
              </a:ext>
            </a:extLst>
          </p:cNvPr>
          <p:cNvSpPr>
            <a:spLocks/>
          </p:cNvSpPr>
          <p:nvPr/>
        </p:nvSpPr>
        <p:spPr>
          <a:xfrm>
            <a:off x="7637512" y="3140870"/>
            <a:ext cx="680285" cy="304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153%</a:t>
            </a: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16EB202C-67D6-5059-1DBF-348F10518008}"/>
              </a:ext>
            </a:extLst>
          </p:cNvPr>
          <p:cNvSpPr>
            <a:spLocks/>
          </p:cNvSpPr>
          <p:nvPr/>
        </p:nvSpPr>
        <p:spPr>
          <a:xfrm>
            <a:off x="10966000" y="3140870"/>
            <a:ext cx="680285" cy="304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5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16%</a:t>
            </a: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DEF9931D-54CC-4474-B4FD-5D12BE7D4668}"/>
              </a:ext>
            </a:extLst>
          </p:cNvPr>
          <p:cNvSpPr>
            <a:spLocks/>
          </p:cNvSpPr>
          <p:nvPr/>
        </p:nvSpPr>
        <p:spPr>
          <a:xfrm>
            <a:off x="11991127" y="3140870"/>
            <a:ext cx="680285" cy="304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5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23%</a:t>
            </a:r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BECAFDFF-99F3-2E4B-7BE8-A0EEA5FCB0F5}"/>
              </a:ext>
            </a:extLst>
          </p:cNvPr>
          <p:cNvSpPr>
            <a:spLocks/>
          </p:cNvSpPr>
          <p:nvPr/>
        </p:nvSpPr>
        <p:spPr>
          <a:xfrm>
            <a:off x="15365500" y="3140870"/>
            <a:ext cx="680285" cy="304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7%</a:t>
            </a: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946FCCB5-EF00-4692-67CA-8C5CFD7C79BB}"/>
              </a:ext>
            </a:extLst>
          </p:cNvPr>
          <p:cNvSpPr>
            <a:spLocks/>
          </p:cNvSpPr>
          <p:nvPr/>
        </p:nvSpPr>
        <p:spPr>
          <a:xfrm>
            <a:off x="16390627" y="3140870"/>
            <a:ext cx="680285" cy="304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10%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0833D2A-3EA4-DCF5-CF28-CDBDB10A1A62}"/>
              </a:ext>
            </a:extLst>
          </p:cNvPr>
          <p:cNvSpPr>
            <a:spLocks/>
          </p:cNvSpPr>
          <p:nvPr/>
        </p:nvSpPr>
        <p:spPr>
          <a:xfrm>
            <a:off x="13311186" y="8472488"/>
            <a:ext cx="447675" cy="21669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5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xxx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267D62-F9C6-C52D-6563-F5B99C257660}"/>
              </a:ext>
            </a:extLst>
          </p:cNvPr>
          <p:cNvCxnSpPr>
            <a:cxnSpLocks/>
          </p:cNvCxnSpPr>
          <p:nvPr/>
        </p:nvCxnSpPr>
        <p:spPr>
          <a:xfrm>
            <a:off x="1992427" y="5483555"/>
            <a:ext cx="961679" cy="0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FF1B93-0809-1A6B-728A-9CE29D363DA6}"/>
              </a:ext>
            </a:extLst>
          </p:cNvPr>
          <p:cNvCxnSpPr>
            <a:cxnSpLocks/>
          </p:cNvCxnSpPr>
          <p:nvPr/>
        </p:nvCxnSpPr>
        <p:spPr>
          <a:xfrm>
            <a:off x="3035965" y="5413745"/>
            <a:ext cx="961679" cy="0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4E8A68B-E564-C3B0-8DD9-BA4CF2DF8BFD}"/>
              </a:ext>
            </a:extLst>
          </p:cNvPr>
          <p:cNvSpPr txBox="1"/>
          <p:nvPr/>
        </p:nvSpPr>
        <p:spPr>
          <a:xfrm>
            <a:off x="3950933" y="5168648"/>
            <a:ext cx="9027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900" b="1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Incl. free allowance</a:t>
            </a:r>
            <a:br>
              <a:rPr lang="en-GB" sz="900" b="1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en-GB" sz="900" b="1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354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15AF6B-0294-07C2-35F8-31A46E9E87D2}"/>
              </a:ext>
            </a:extLst>
          </p:cNvPr>
          <p:cNvSpPr txBox="1"/>
          <p:nvPr/>
        </p:nvSpPr>
        <p:spPr>
          <a:xfrm>
            <a:off x="1740506" y="5238285"/>
            <a:ext cx="5613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9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332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D46EB7-62EE-357A-B8D5-3D3F7CC369B2}"/>
              </a:ext>
            </a:extLst>
          </p:cNvPr>
          <p:cNvSpPr txBox="1"/>
          <p:nvPr/>
        </p:nvSpPr>
        <p:spPr>
          <a:xfrm>
            <a:off x="6185166" y="4975881"/>
            <a:ext cx="1323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9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431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D5BF9D-D38B-49DB-E498-AE16FA1C5E56}"/>
              </a:ext>
            </a:extLst>
          </p:cNvPr>
          <p:cNvSpPr txBox="1"/>
          <p:nvPr/>
        </p:nvSpPr>
        <p:spPr>
          <a:xfrm>
            <a:off x="8478333" y="4803022"/>
            <a:ext cx="9896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9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Incl. free allowance</a:t>
            </a:r>
            <a:br>
              <a:rPr lang="en-GB" sz="9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en-GB" sz="9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451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162097-2EE7-AC86-F547-E943D6ED6396}"/>
              </a:ext>
            </a:extLst>
          </p:cNvPr>
          <p:cNvCxnSpPr>
            <a:cxnSpLocks/>
          </p:cNvCxnSpPr>
          <p:nvPr/>
        </p:nvCxnSpPr>
        <p:spPr>
          <a:xfrm>
            <a:off x="6440330" y="5180150"/>
            <a:ext cx="961679" cy="0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AC3B5D-6A1A-C9EF-F21B-BBF09826EA58}"/>
              </a:ext>
            </a:extLst>
          </p:cNvPr>
          <p:cNvCxnSpPr>
            <a:cxnSpLocks/>
          </p:cNvCxnSpPr>
          <p:nvPr/>
        </p:nvCxnSpPr>
        <p:spPr>
          <a:xfrm>
            <a:off x="7547546" y="5080020"/>
            <a:ext cx="961679" cy="0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52733DD-CF1C-C35D-1E29-59793AE2A317}"/>
              </a:ext>
            </a:extLst>
          </p:cNvPr>
          <p:cNvSpPr txBox="1"/>
          <p:nvPr/>
        </p:nvSpPr>
        <p:spPr>
          <a:xfrm>
            <a:off x="12828194" y="4072772"/>
            <a:ext cx="10409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9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Incl. free allowance</a:t>
            </a:r>
            <a:br>
              <a:rPr lang="en-GB" sz="9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en-GB" sz="9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1,433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807A43-9645-6092-1DF4-5D8A472F96E8}"/>
              </a:ext>
            </a:extLst>
          </p:cNvPr>
          <p:cNvCxnSpPr>
            <a:cxnSpLocks/>
          </p:cNvCxnSpPr>
          <p:nvPr/>
        </p:nvCxnSpPr>
        <p:spPr>
          <a:xfrm>
            <a:off x="11923355" y="4336605"/>
            <a:ext cx="961679" cy="0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2D5F89D-60E1-900C-583F-16517AC60C32}"/>
              </a:ext>
            </a:extLst>
          </p:cNvPr>
          <p:cNvSpPr txBox="1"/>
          <p:nvPr/>
        </p:nvSpPr>
        <p:spPr>
          <a:xfrm>
            <a:off x="10507784" y="4147182"/>
            <a:ext cx="1323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9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1,418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54D7C47-D9E5-7DF5-6E62-E7C5ECBFB0EE}"/>
              </a:ext>
            </a:extLst>
          </p:cNvPr>
          <p:cNvCxnSpPr>
            <a:cxnSpLocks/>
          </p:cNvCxnSpPr>
          <p:nvPr/>
        </p:nvCxnSpPr>
        <p:spPr>
          <a:xfrm>
            <a:off x="10885409" y="4366692"/>
            <a:ext cx="961679" cy="0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CD230F8-470A-5BE9-B993-5994E6203664}"/>
              </a:ext>
            </a:extLst>
          </p:cNvPr>
          <p:cNvSpPr txBox="1"/>
          <p:nvPr/>
        </p:nvSpPr>
        <p:spPr>
          <a:xfrm>
            <a:off x="16901926" y="3574258"/>
            <a:ext cx="10438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900" b="1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Incl. free allowance</a:t>
            </a:r>
            <a:br>
              <a:rPr lang="en-GB" sz="900" b="1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en-GB" sz="900" b="1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0.495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8BD658E-C471-EB52-D081-961A274C5CEB}"/>
              </a:ext>
            </a:extLst>
          </p:cNvPr>
          <p:cNvCxnSpPr>
            <a:cxnSpLocks/>
          </p:cNvCxnSpPr>
          <p:nvPr/>
        </p:nvCxnSpPr>
        <p:spPr>
          <a:xfrm>
            <a:off x="15251647" y="4112420"/>
            <a:ext cx="961679" cy="0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24AB016-D582-36E5-74ED-4437ACF3DBF1}"/>
              </a:ext>
            </a:extLst>
          </p:cNvPr>
          <p:cNvCxnSpPr>
            <a:cxnSpLocks/>
          </p:cNvCxnSpPr>
          <p:nvPr/>
        </p:nvCxnSpPr>
        <p:spPr>
          <a:xfrm>
            <a:off x="16260539" y="4095750"/>
            <a:ext cx="961679" cy="0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3EEE76F-5AC9-1D5C-C918-CAB1370BE50D}"/>
              </a:ext>
            </a:extLst>
          </p:cNvPr>
          <p:cNvSpPr txBox="1"/>
          <p:nvPr/>
        </p:nvSpPr>
        <p:spPr>
          <a:xfrm>
            <a:off x="14877791" y="3890963"/>
            <a:ext cx="6448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900" b="1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0.493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7CDA2404-5CC0-4FCB-D983-C091A5978C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695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think-cell data - do not delete" hidden="1">
            <a:extLst>
              <a:ext uri="{FF2B5EF4-FFF2-40B4-BE49-F238E27FC236}">
                <a16:creationId xmlns:a16="http://schemas.microsoft.com/office/drawing/2014/main" id="{7CBE743A-BCDB-4A87-AA5A-391901461BC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0" imgW="395" imgH="394" progId="TCLayout.ActiveDocument.1">
                  <p:embed/>
                </p:oleObj>
              </mc:Choice>
              <mc:Fallback>
                <p:oleObj name="think-cell Slide" r:id="rId70" imgW="395" imgH="394" progId="TCLayout.ActiveDocument.1">
                  <p:embed/>
                  <p:pic>
                    <p:nvPicPr>
                      <p:cNvPr id="5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CBE743A-BCDB-4A87-AA5A-391901461B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1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8" name="Rectangle 457">
            <a:extLst>
              <a:ext uri="{FF2B5EF4-FFF2-40B4-BE49-F238E27FC236}">
                <a16:creationId xmlns:a16="http://schemas.microsoft.com/office/drawing/2014/main" id="{360086DE-DACC-3D5F-9BCF-EE7DC1B459CF}"/>
              </a:ext>
            </a:extLst>
          </p:cNvPr>
          <p:cNvSpPr>
            <a:spLocks/>
          </p:cNvSpPr>
          <p:nvPr/>
        </p:nvSpPr>
        <p:spPr>
          <a:xfrm>
            <a:off x="539714" y="1915319"/>
            <a:ext cx="17177520" cy="709486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r>
              <a:rPr lang="en-GB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Conventional vs. green alternative costs by sector (2024)</a:t>
            </a: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  <a:p>
            <a:endParaRPr lang="en-GB" sz="1575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C56428-4D95-17A9-2E27-D936E57DDB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Investments in lower-emission solutions are not viable, given significant cost difference </a:t>
            </a:r>
            <a:br>
              <a:rPr lang="en-GB" dirty="0"/>
            </a:br>
            <a:r>
              <a:rPr lang="en-GB" dirty="0"/>
              <a:t>leading to a value gap of ~€165B annually 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907879E3-7BE7-54DF-B104-DF7DF71056D8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935832" y="3945733"/>
          <a:ext cx="3209925" cy="3355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2"/>
          </a:graphicData>
        </a:graphic>
      </p:graphicFrame>
      <p:cxnSp>
        <p:nvCxnSpPr>
          <p:cNvPr id="819" name="Straight Connector 818">
            <a:extLst>
              <a:ext uri="{FF2B5EF4-FFF2-40B4-BE49-F238E27FC236}">
                <a16:creationId xmlns:a16="http://schemas.microsoft.com/office/drawing/2014/main" id="{69B9DAC8-5979-AED6-5948-05BC151D5D59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 flipV="1">
            <a:off x="1428750" y="3581401"/>
            <a:ext cx="0" cy="2026445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0" name="Straight Connector 819">
            <a:extLst>
              <a:ext uri="{FF2B5EF4-FFF2-40B4-BE49-F238E27FC236}">
                <a16:creationId xmlns:a16="http://schemas.microsoft.com/office/drawing/2014/main" id="{8CDB8E28-6B34-58C2-D5E4-C1CE4D9F610A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1428750" y="3581400"/>
            <a:ext cx="2221707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1" name="Straight Connector 820">
            <a:extLst>
              <a:ext uri="{FF2B5EF4-FFF2-40B4-BE49-F238E27FC236}">
                <a16:creationId xmlns:a16="http://schemas.microsoft.com/office/drawing/2014/main" id="{00630779-C94E-0341-44E4-DC8AFED874B9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3650457" y="3581400"/>
            <a:ext cx="0" cy="2286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FE7ED5-4A26-3E78-986D-74B0CB561935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>
            <a:off x="1059657" y="6176963"/>
            <a:ext cx="2962275" cy="0"/>
          </a:xfrm>
          <a:prstGeom prst="line">
            <a:avLst/>
          </a:prstGeom>
          <a:ln w="12700" cap="flat" cmpd="sng" algn="ctr">
            <a:solidFill>
              <a:srgbClr val="C00000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561FAD2-8685-1B72-10C4-4E6AB621FF18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114425" y="7227095"/>
            <a:ext cx="628650" cy="55007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BF-BOF</a:t>
            </a:r>
            <a:b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</a:b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-Coal</a:t>
            </a:r>
            <a:b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</a:b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(ETS €75)</a:t>
            </a:r>
            <a:endParaRPr lang="en-GB" sz="12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1A1D57-B799-2375-C857-82495EEC2979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1847851" y="7227095"/>
            <a:ext cx="642938" cy="55007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DRI-EAF</a:t>
            </a:r>
            <a:b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</a:b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- Nat. gas</a:t>
            </a:r>
            <a:b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</a:b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(ETS €75)</a:t>
            </a:r>
            <a:endParaRPr lang="en-GB" sz="12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B31F36-97D5-0CF9-ACE7-39D1DCB271EB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2547938" y="7227095"/>
            <a:ext cx="723900" cy="55007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DRI-EAF</a:t>
            </a:r>
            <a:b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</a:b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- Nat. gas</a:t>
            </a:r>
            <a:b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</a:b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(CCS 55%)</a:t>
            </a:r>
            <a:endParaRPr lang="en-GB" sz="12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2BFFC1-08CA-CD16-6F1C-C1B84D392005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3298032" y="7227095"/>
            <a:ext cx="704850" cy="366713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DRI-EAF</a:t>
            </a:r>
            <a:b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</a:b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(Green H</a:t>
            </a:r>
            <a:r>
              <a:rPr lang="en-GB" altLang="en-US" sz="1200" baseline="-250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2</a:t>
            </a: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)</a:t>
            </a:r>
            <a:endParaRPr lang="en-GB" sz="12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308D2B-089A-E67D-B312-115DC7B60474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1281113" y="5664995"/>
            <a:ext cx="295275" cy="1643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6195" tIns="0" rIns="26195" bIns="0" rtlCol="0" anchor="b"/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D5209585-2D61-4915-89E1-2B3B674EED36}" type="datetime'''4''''''''''5''''''''''''''''''''''''''''''9'''''''''''">
              <a:rPr lang="en-GB" altLang="en-US" sz="12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459</a:t>
            </a:fld>
            <a:endParaRPr lang="en-GB" sz="12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DC4995-0627-3FF8-2505-5041742D08C1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2021682" y="5705475"/>
            <a:ext cx="295275" cy="164307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6195" tIns="0" rIns="26195" bIns="0" rtlCol="0" anchor="b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D6FD6803-D1B0-4027-B5BE-CF721CE6CA96}" type="datetime'''''''''''''''''''''4''''''''''''4''''''4'''''''">
              <a:rPr lang="en-GB" altLang="en-US" sz="12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444</a:t>
            </a:fld>
            <a:endParaRPr lang="en-GB" sz="1200" b="1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7DE8FC2-CBB9-A43A-6B65-DD0554156ACE}"/>
              </a:ext>
            </a:extLst>
          </p:cNvPr>
          <p:cNvSpPr/>
          <p:nvPr>
            <p:custDataLst>
              <p:tags r:id="rId13"/>
            </p:custDataLst>
          </p:nvPr>
        </p:nvSpPr>
        <p:spPr bwMode="gray">
          <a:xfrm>
            <a:off x="2762250" y="5586413"/>
            <a:ext cx="295275" cy="1643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6195" tIns="0" rIns="26195" bIns="0" rtlCol="0" anchor="b"/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D225FED0-546F-4AC9-A643-299AEA5D66CC}" type="datetime'''''''''''''''''''4''''''8''''''''''''7'''''''''">
              <a:rPr lang="en-GB" altLang="en-US" sz="12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487</a:t>
            </a:fld>
            <a:endParaRPr lang="en-GB" sz="12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4F43CFA-D2CD-2178-3B99-2CE1DBAED0D0}"/>
              </a:ext>
            </a:extLst>
          </p:cNvPr>
          <p:cNvSpPr/>
          <p:nvPr>
            <p:custDataLst>
              <p:tags r:id="rId14"/>
            </p:custDataLst>
          </p:nvPr>
        </p:nvSpPr>
        <p:spPr bwMode="gray">
          <a:xfrm>
            <a:off x="3440907" y="3867150"/>
            <a:ext cx="419100" cy="1643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6195" tIns="0" rIns="26195" bIns="0" rtlCol="0" anchor="b"/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5F090F71-1CDC-4AA5-A2B6-C426DB230C9E}" type="datetime'''''''''''1'''''''''',''''''0''''8''''''''''''''''9'''''">
              <a:rPr lang="en-GB" altLang="en-US" sz="12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1,089</a:t>
            </a:fld>
            <a:endParaRPr lang="en-GB" sz="12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817" name="Oval 816">
            <a:extLst>
              <a:ext uri="{FF2B5EF4-FFF2-40B4-BE49-F238E27FC236}">
                <a16:creationId xmlns:a16="http://schemas.microsoft.com/office/drawing/2014/main" id="{58859504-E85C-0059-D12A-21CC419E30FA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2219325" y="3452813"/>
            <a:ext cx="640557" cy="259557"/>
          </a:xfrm>
          <a:prstGeom prst="ellipse">
            <a:avLst/>
          </a:prstGeom>
          <a:solidFill>
            <a:srgbClr val="FFFFFF"/>
          </a:solidFill>
          <a:ln w="9525" cmpd="sng" algn="ctr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2F05D126-03AD-4352-B625-C9FD4FDB28F7}" type="datetime'+1''''''3''''''7%'''''''''''''''''''''''''''''''''''''''''''">
              <a:rPr lang="en-GB" altLang="en-US" sz="1200" b="1">
                <a:solidFill>
                  <a:schemeClr val="tx1"/>
                </a:solidFill>
                <a:latin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+137%</a:t>
            </a:fld>
            <a:endParaRPr lang="en-GB" sz="12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581A06C5-B72F-AAD5-2FAB-F047171127CB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3064670" y="8555833"/>
            <a:ext cx="214313" cy="159545"/>
          </a:xfrm>
          <a:prstGeom prst="rect">
            <a:avLst/>
          </a:prstGeom>
          <a:solidFill>
            <a:srgbClr val="9DD4CF"/>
          </a:solidFill>
          <a:ln w="6350" cmpd="sng" algn="ctr">
            <a:solidFill>
              <a:srgbClr val="FFFFF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pPr algn="l"/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0" name="Rectangle 449">
            <a:extLst>
              <a:ext uri="{FF2B5EF4-FFF2-40B4-BE49-F238E27FC236}">
                <a16:creationId xmlns:a16="http://schemas.microsoft.com/office/drawing/2014/main" id="{442990CC-1434-CFC0-DC58-938D078C60E8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6072188" y="8555833"/>
            <a:ext cx="214313" cy="159545"/>
          </a:xfrm>
          <a:prstGeom prst="rect">
            <a:avLst/>
          </a:prstGeom>
          <a:solidFill>
            <a:srgbClr val="A0DCFF"/>
          </a:solidFill>
          <a:ln w="6350" cmpd="sng" algn="ctr">
            <a:solidFill>
              <a:srgbClr val="FFFFF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pPr algn="l"/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1" name="Rectangle 450">
            <a:extLst>
              <a:ext uri="{FF2B5EF4-FFF2-40B4-BE49-F238E27FC236}">
                <a16:creationId xmlns:a16="http://schemas.microsoft.com/office/drawing/2014/main" id="{4521A650-4295-40D0-E612-EDD7155299C0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6760370" y="8555833"/>
            <a:ext cx="214313" cy="159545"/>
          </a:xfrm>
          <a:prstGeom prst="rect">
            <a:avLst/>
          </a:prstGeom>
          <a:solidFill>
            <a:schemeClr val="accent6"/>
          </a:solidFill>
          <a:ln w="6350" cmpd="sng" algn="ctr">
            <a:solidFill>
              <a:srgbClr val="FFFFF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pPr algn="l"/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33C12A8B-CFE4-E844-5437-2EF6612A417F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7700963" y="8555833"/>
            <a:ext cx="214313" cy="159545"/>
          </a:xfrm>
          <a:prstGeom prst="rect">
            <a:avLst/>
          </a:prstGeom>
          <a:solidFill>
            <a:schemeClr val="accent5"/>
          </a:solidFill>
          <a:ln w="6350" cmpd="sng" algn="ctr">
            <a:solidFill>
              <a:srgbClr val="FFFFF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pPr algn="l"/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3" name="Rectangle 452">
            <a:extLst>
              <a:ext uri="{FF2B5EF4-FFF2-40B4-BE49-F238E27FC236}">
                <a16:creationId xmlns:a16="http://schemas.microsoft.com/office/drawing/2014/main" id="{2DBD21F5-6FEA-500A-1F30-BFEA61BDA68A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9079708" y="8555833"/>
            <a:ext cx="214313" cy="159545"/>
          </a:xfrm>
          <a:prstGeom prst="rect">
            <a:avLst/>
          </a:prstGeom>
          <a:solidFill>
            <a:srgbClr val="012169"/>
          </a:solidFill>
          <a:ln w="6350" cmpd="sng" algn="ctr">
            <a:solidFill>
              <a:srgbClr val="FFFFF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pPr algn="l"/>
            <a:endParaRPr lang="en-GB" sz="15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9A9865C-FFBC-27CB-A099-7910236E1ED1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3355182" y="8548688"/>
            <a:ext cx="2564607" cy="183357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12D6FC0C-7895-413F-9B2F-D03F2C2B6AB9}" type="datetime'''C''''''''''''''''''''''''C''S'''''''''''''''">
              <a:rPr lang="en-GB" altLang="en-US" sz="120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</a:pPr>
              <a:t>CCS</a:t>
            </a:fld>
            <a:r>
              <a:rPr lang="en-GB" altLang="en-US" sz="120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 (incl. CCS-specific CAPEX / OPEX)</a:t>
            </a:r>
            <a:endParaRPr lang="en-GB" sz="12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2DAD260-3746-EDD5-E968-5C9E7412399D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6362701" y="8548688"/>
            <a:ext cx="245270" cy="183357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F4A128CB-22DE-46B9-9DB7-C848FFD70EC4}" type="datetime'''E''''''''T''''''''S'''''''''''''''''''''''''''''''''">
              <a:rPr lang="en-GB" altLang="en-US" sz="120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</a:pPr>
              <a:t>ETS</a:t>
            </a:fld>
            <a:endParaRPr lang="en-GB" sz="12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073AAA9-1211-E0A5-9582-FAA6767EA211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7050882" y="8548688"/>
            <a:ext cx="497682" cy="183357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altLang="en-US" sz="120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Energy</a:t>
            </a:r>
            <a:r>
              <a:rPr lang="en-GB" altLang="en-US" sz="1200" baseline="3000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7</a:t>
            </a:r>
            <a:endParaRPr lang="en-GB" sz="1200" b="1" baseline="3000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8C0D04D-0435-4A60-525F-85A0D68407D6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7991475" y="8548688"/>
            <a:ext cx="935832" cy="183357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91DF7991-26DC-4F0C-A1D0-68353ECF828B}" type="datetime'C''''A''''''''P''''E''X'''' /'''' ''''''O''P''''''E''''X'''''">
              <a:rPr lang="en-GB" altLang="en-US" sz="120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</a:pPr>
              <a:t>CAPEX / OPEX</a:t>
            </a:fld>
            <a:endParaRPr lang="en-GB" sz="12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8CE8142-175F-6230-0642-D9DF61193B83}"/>
              </a:ext>
            </a:extLst>
          </p:cNvPr>
          <p:cNvSpPr/>
          <p:nvPr>
            <p:custDataLst>
              <p:tags r:id="rId25"/>
            </p:custDataLst>
          </p:nvPr>
        </p:nvSpPr>
        <p:spPr bwMode="auto">
          <a:xfrm>
            <a:off x="9370220" y="8548688"/>
            <a:ext cx="864395" cy="183357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fld id="{09D1CEE0-4559-4CCC-B4AA-2E6F33AD5E67}" type="datetime'R''''''''''''''''''''''a''''w'' mate''''''''''''r''ia''l'''''">
              <a:rPr lang="en-GB" altLang="en-US" sz="120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</a:pPr>
              <a:t>Raw material</a:t>
            </a:fld>
            <a:endParaRPr lang="en-GB" sz="12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507" name="Oval 506">
            <a:extLst>
              <a:ext uri="{FF2B5EF4-FFF2-40B4-BE49-F238E27FC236}">
                <a16:creationId xmlns:a16="http://schemas.microsoft.com/office/drawing/2014/main" id="{0AD8CCFF-9006-E746-6610-26DAF75F2AE3}"/>
              </a:ext>
            </a:extLst>
          </p:cNvPr>
          <p:cNvSpPr>
            <a:spLocks/>
          </p:cNvSpPr>
          <p:nvPr/>
        </p:nvSpPr>
        <p:spPr>
          <a:xfrm>
            <a:off x="10451308" y="8470107"/>
            <a:ext cx="652463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xxx</a:t>
            </a:r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A0961FA1-5466-B2F1-653B-0CDAD9963092}"/>
              </a:ext>
            </a:extLst>
          </p:cNvPr>
          <p:cNvSpPr txBox="1">
            <a:spLocks/>
          </p:cNvSpPr>
          <p:nvPr/>
        </p:nvSpPr>
        <p:spPr>
          <a:xfrm>
            <a:off x="11068050" y="8484009"/>
            <a:ext cx="153590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1200">
                <a:latin typeface="Aptos" panose="020B0004020202020204" pitchFamily="34" charset="0"/>
                <a:cs typeface="Calibri" panose="020F0502020204030204" pitchFamily="34" charset="0"/>
              </a:rPr>
              <a:t>Value gap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8EA817F-7F18-D771-D3C3-C82B23245EAC}"/>
              </a:ext>
            </a:extLst>
          </p:cNvPr>
          <p:cNvSpPr txBox="1">
            <a:spLocks/>
          </p:cNvSpPr>
          <p:nvPr>
            <p:custDataLst>
              <p:tags r:id="rId26"/>
            </p:custDataLst>
          </p:nvPr>
        </p:nvSpPr>
        <p:spPr>
          <a:xfrm>
            <a:off x="687372" y="2457451"/>
            <a:ext cx="3703320" cy="461963"/>
          </a:xfrm>
          <a:prstGeom prst="rect">
            <a:avLst/>
          </a:prstGeom>
          <a:solidFill>
            <a:srgbClr val="007CB0"/>
          </a:solidFill>
        </p:spPr>
        <p:txBody>
          <a:bodyPr wrap="square" lIns="135000" tIns="0" rIns="135000" bIns="0" rtlCol="0">
            <a:noAutofit/>
          </a:bodyPr>
          <a:lstStyle/>
          <a:p>
            <a:pPr algn="ctr"/>
            <a:r>
              <a:rPr lang="en-GB" sz="15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Steel</a:t>
            </a:r>
            <a:br>
              <a:rPr lang="en-GB" sz="15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en-GB" sz="150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(€/t)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0E6B88D-C11D-8F69-8557-7FE848E41686}"/>
              </a:ext>
            </a:extLst>
          </p:cNvPr>
          <p:cNvSpPr txBox="1">
            <a:spLocks/>
          </p:cNvSpPr>
          <p:nvPr>
            <p:custDataLst>
              <p:tags r:id="rId27"/>
            </p:custDataLst>
          </p:nvPr>
        </p:nvSpPr>
        <p:spPr>
          <a:xfrm>
            <a:off x="5105179" y="2457451"/>
            <a:ext cx="3702845" cy="461963"/>
          </a:xfrm>
          <a:prstGeom prst="rect">
            <a:avLst/>
          </a:prstGeom>
          <a:solidFill>
            <a:srgbClr val="007CB0"/>
          </a:solidFill>
        </p:spPr>
        <p:txBody>
          <a:bodyPr wrap="none" lIns="135000" tIns="0" rIns="135000" bIns="0" rtlCol="0">
            <a:noAutofit/>
          </a:bodyPr>
          <a:lstStyle/>
          <a:p>
            <a:pPr algn="ctr"/>
            <a:r>
              <a:rPr lang="en-GB" sz="15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Fertilizers</a:t>
            </a:r>
            <a:br>
              <a:rPr lang="en-GB" sz="15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en-GB" sz="150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(</a:t>
            </a:r>
            <a:r>
              <a:rPr lang="en-GB" sz="150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€/t of ammonia equivalent)</a:t>
            </a:r>
            <a:endParaRPr lang="en-GB" sz="1500" b="1">
              <a:solidFill>
                <a:schemeClr val="bg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06A99C4-97FA-6B68-2677-F7C6C19F7BD0}"/>
              </a:ext>
            </a:extLst>
          </p:cNvPr>
          <p:cNvSpPr txBox="1">
            <a:spLocks/>
          </p:cNvSpPr>
          <p:nvPr>
            <p:custDataLst>
              <p:tags r:id="rId28"/>
            </p:custDataLst>
          </p:nvPr>
        </p:nvSpPr>
        <p:spPr>
          <a:xfrm>
            <a:off x="9522508" y="2457451"/>
            <a:ext cx="3702845" cy="461963"/>
          </a:xfrm>
          <a:prstGeom prst="rect">
            <a:avLst/>
          </a:prstGeom>
          <a:solidFill>
            <a:srgbClr val="007CB0"/>
          </a:solidFill>
        </p:spPr>
        <p:txBody>
          <a:bodyPr wrap="none" lIns="135000" tIns="0" rIns="135000" bIns="0" rtlCol="0">
            <a:noAutofit/>
          </a:bodyPr>
          <a:lstStyle/>
          <a:p>
            <a:pPr algn="ctr"/>
            <a:r>
              <a:rPr lang="en-GB" sz="1500" b="1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Chemicals</a:t>
            </a:r>
            <a:br>
              <a:rPr lang="en-GB" sz="1500" b="1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en-GB" sz="1500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(naphtha-based HVC, €/t)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7FDDBD0-8EEF-336F-B917-06F9AEBD32C3}"/>
              </a:ext>
            </a:extLst>
          </p:cNvPr>
          <p:cNvSpPr txBox="1">
            <a:spLocks/>
          </p:cNvSpPr>
          <p:nvPr>
            <p:custDataLst>
              <p:tags r:id="rId29"/>
            </p:custDataLst>
          </p:nvPr>
        </p:nvSpPr>
        <p:spPr>
          <a:xfrm>
            <a:off x="13939838" y="2457451"/>
            <a:ext cx="3702845" cy="461963"/>
          </a:xfrm>
          <a:prstGeom prst="rect">
            <a:avLst/>
          </a:prstGeom>
          <a:solidFill>
            <a:srgbClr val="007CB0"/>
          </a:solidFill>
        </p:spPr>
        <p:txBody>
          <a:bodyPr wrap="none" lIns="135000" tIns="0" rIns="135000" bIns="0" rtlCol="0">
            <a:noAutofit/>
          </a:bodyPr>
          <a:lstStyle/>
          <a:p>
            <a:pPr algn="ctr"/>
            <a:r>
              <a:rPr lang="en-GB" sz="15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Refining</a:t>
            </a:r>
            <a:br>
              <a:rPr lang="en-GB" sz="1500"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en-GB" sz="150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(gasoline, gas-based refining, €/l)</a:t>
            </a:r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A8B40A74-1D61-36E7-C3C2-364C5D184C6D}"/>
              </a:ext>
            </a:extLst>
          </p:cNvPr>
          <p:cNvGraphicFramePr/>
          <p:nvPr>
            <p:custDataLst>
              <p:tags r:id="rId30"/>
            </p:custDataLst>
          </p:nvPr>
        </p:nvGraphicFramePr>
        <p:xfrm>
          <a:off x="5443538" y="3945733"/>
          <a:ext cx="3026570" cy="3355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3"/>
          </a:graphicData>
        </a:graphic>
      </p:graphicFrame>
      <p:cxnSp>
        <p:nvCxnSpPr>
          <p:cNvPr id="835" name="Straight Connector 834">
            <a:extLst>
              <a:ext uri="{FF2B5EF4-FFF2-40B4-BE49-F238E27FC236}">
                <a16:creationId xmlns:a16="http://schemas.microsoft.com/office/drawing/2014/main" id="{3673AC22-3D42-28BD-930F-E1938263CEB6}"/>
              </a:ext>
            </a:extLst>
          </p:cNvPr>
          <p:cNvCxnSpPr/>
          <p:nvPr>
            <p:custDataLst>
              <p:tags r:id="rId31"/>
            </p:custDataLst>
          </p:nvPr>
        </p:nvCxnSpPr>
        <p:spPr bwMode="auto">
          <a:xfrm flipV="1">
            <a:off x="6029325" y="3581400"/>
            <a:ext cx="0" cy="243125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6" name="Straight Connector 835">
            <a:extLst>
              <a:ext uri="{FF2B5EF4-FFF2-40B4-BE49-F238E27FC236}">
                <a16:creationId xmlns:a16="http://schemas.microsoft.com/office/drawing/2014/main" id="{6B4396F3-6FD1-C4EB-6A61-8C9C17EA3604}"/>
              </a:ext>
            </a:extLst>
          </p:cNvPr>
          <p:cNvCxnSpPr/>
          <p:nvPr>
            <p:custDataLst>
              <p:tags r:id="rId32"/>
            </p:custDataLst>
          </p:nvPr>
        </p:nvCxnSpPr>
        <p:spPr bwMode="auto">
          <a:xfrm>
            <a:off x="6029326" y="3581400"/>
            <a:ext cx="1852613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7" name="Straight Connector 836">
            <a:extLst>
              <a:ext uri="{FF2B5EF4-FFF2-40B4-BE49-F238E27FC236}">
                <a16:creationId xmlns:a16="http://schemas.microsoft.com/office/drawing/2014/main" id="{7E1B2234-FC6A-9DE6-B4E0-5E8CB077A9F4}"/>
              </a:ext>
            </a:extLst>
          </p:cNvPr>
          <p:cNvCxnSpPr/>
          <p:nvPr>
            <p:custDataLst>
              <p:tags r:id="rId33"/>
            </p:custDataLst>
          </p:nvPr>
        </p:nvCxnSpPr>
        <p:spPr bwMode="auto">
          <a:xfrm>
            <a:off x="7881938" y="3581400"/>
            <a:ext cx="0" cy="2286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FBEAF7-9912-E79B-8EF1-85927D0DD4C0}"/>
              </a:ext>
            </a:extLst>
          </p:cNvPr>
          <p:cNvCxnSpPr/>
          <p:nvPr>
            <p:custDataLst>
              <p:tags r:id="rId34"/>
            </p:custDataLst>
          </p:nvPr>
        </p:nvCxnSpPr>
        <p:spPr bwMode="gray">
          <a:xfrm>
            <a:off x="5567363" y="6760370"/>
            <a:ext cx="2778920" cy="0"/>
          </a:xfrm>
          <a:prstGeom prst="line">
            <a:avLst/>
          </a:prstGeom>
          <a:ln w="12700" cap="flat" cmpd="sng" algn="ctr">
            <a:solidFill>
              <a:srgbClr val="C00000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7" name="Rectangle 186">
            <a:extLst>
              <a:ext uri="{FF2B5EF4-FFF2-40B4-BE49-F238E27FC236}">
                <a16:creationId xmlns:a16="http://schemas.microsoft.com/office/drawing/2014/main" id="{CAFB1477-B432-392A-FBEC-C712A5C7F6B1}"/>
              </a:ext>
            </a:extLst>
          </p:cNvPr>
          <p:cNvSpPr/>
          <p:nvPr>
            <p:custDataLst>
              <p:tags r:id="rId35"/>
            </p:custDataLst>
          </p:nvPr>
        </p:nvSpPr>
        <p:spPr bwMode="auto">
          <a:xfrm>
            <a:off x="5707858" y="7227095"/>
            <a:ext cx="642938" cy="55007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SMR</a:t>
            </a:r>
            <a:b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</a:b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- Nat. gas</a:t>
            </a:r>
            <a:b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</a:b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(ETS €75)</a:t>
            </a:r>
            <a:endParaRPr lang="en-GB" sz="12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00C53A25-C5EF-E469-2597-642AEA2E296E}"/>
              </a:ext>
            </a:extLst>
          </p:cNvPr>
          <p:cNvSpPr/>
          <p:nvPr>
            <p:custDataLst>
              <p:tags r:id="rId36"/>
            </p:custDataLst>
          </p:nvPr>
        </p:nvSpPr>
        <p:spPr bwMode="auto">
          <a:xfrm>
            <a:off x="6593682" y="7227095"/>
            <a:ext cx="723900" cy="55007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SMR</a:t>
            </a:r>
            <a:b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</a:b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- Nat. gas</a:t>
            </a:r>
            <a:b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</a:b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(CCS 90%)</a:t>
            </a:r>
            <a:endParaRPr lang="en-GB" sz="12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DBF9375E-2506-F75C-5024-DBC8846AC023}"/>
              </a:ext>
            </a:extLst>
          </p:cNvPr>
          <p:cNvSpPr/>
          <p:nvPr>
            <p:custDataLst>
              <p:tags r:id="rId37"/>
            </p:custDataLst>
          </p:nvPr>
        </p:nvSpPr>
        <p:spPr bwMode="auto">
          <a:xfrm>
            <a:off x="7529513" y="7227095"/>
            <a:ext cx="704850" cy="366713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SMR</a:t>
            </a:r>
            <a:b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</a:b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(Green H</a:t>
            </a:r>
            <a:r>
              <a:rPr lang="en-GB" altLang="en-US" sz="1200" baseline="-250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2</a:t>
            </a: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)</a:t>
            </a:r>
            <a:endParaRPr lang="en-GB" sz="12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8158C0D1-ADC2-D7E2-94E2-A1F0DAFE26B3}"/>
              </a:ext>
            </a:extLst>
          </p:cNvPr>
          <p:cNvSpPr/>
          <p:nvPr>
            <p:custDataLst>
              <p:tags r:id="rId38"/>
            </p:custDataLst>
          </p:nvPr>
        </p:nvSpPr>
        <p:spPr bwMode="gray">
          <a:xfrm>
            <a:off x="5881688" y="6069807"/>
            <a:ext cx="295275" cy="1643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6195" tIns="0" rIns="26195" bIns="0" rtlCol="0" anchor="b"/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1034BF3F-F3B9-4C90-BC98-1480707B4C1F}" type="datetime'''''''''''''5''''''4''''''''''''1'''''''''''''''''''''''''">
              <a:rPr lang="en-GB" altLang="en-US" sz="12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541</a:t>
            </a:fld>
            <a:endParaRPr lang="en-GB" sz="12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3F5BCBED-CAF6-1C6C-F3A1-0754416344FC}"/>
              </a:ext>
            </a:extLst>
          </p:cNvPr>
          <p:cNvSpPr/>
          <p:nvPr>
            <p:custDataLst>
              <p:tags r:id="rId39"/>
            </p:custDataLst>
          </p:nvPr>
        </p:nvSpPr>
        <p:spPr bwMode="gray">
          <a:xfrm>
            <a:off x="6807995" y="5876925"/>
            <a:ext cx="295275" cy="1643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6195" tIns="0" rIns="26195" bIns="0" rtlCol="0" anchor="b"/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DFB0F808-8EE7-4D9D-B95C-1B589D14B364}" type="datetime'6''''''''''''''''''5''''''''''''''''''''''7'''''">
              <a:rPr lang="en-GB" altLang="en-US" sz="12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657</a:t>
            </a:fld>
            <a:endParaRPr lang="en-GB" sz="12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5485DF92-9E47-CF86-5625-97195676985B}"/>
              </a:ext>
            </a:extLst>
          </p:cNvPr>
          <p:cNvSpPr/>
          <p:nvPr>
            <p:custDataLst>
              <p:tags r:id="rId40"/>
            </p:custDataLst>
          </p:nvPr>
        </p:nvSpPr>
        <p:spPr bwMode="gray">
          <a:xfrm>
            <a:off x="7672388" y="3867150"/>
            <a:ext cx="419100" cy="1643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6195" tIns="0" rIns="26195" bIns="0" rtlCol="0" anchor="b"/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8028183D-AC26-460D-81E4-6DFF39C0FBDB}" type="datetime'''''''''''''''''''''''''''1'',''86''''0'''">
              <a:rPr lang="en-GB" altLang="en-US" sz="12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1,860</a:t>
            </a:fld>
            <a:endParaRPr lang="en-GB" sz="12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833" name="Oval 832">
            <a:extLst>
              <a:ext uri="{FF2B5EF4-FFF2-40B4-BE49-F238E27FC236}">
                <a16:creationId xmlns:a16="http://schemas.microsoft.com/office/drawing/2014/main" id="{CB55A30C-86E7-14D5-B5A3-4018E60D432B}"/>
              </a:ext>
            </a:extLst>
          </p:cNvPr>
          <p:cNvSpPr/>
          <p:nvPr>
            <p:custDataLst>
              <p:tags r:id="rId41"/>
            </p:custDataLst>
          </p:nvPr>
        </p:nvSpPr>
        <p:spPr bwMode="auto">
          <a:xfrm>
            <a:off x="6636545" y="3452813"/>
            <a:ext cx="640557" cy="259557"/>
          </a:xfrm>
          <a:prstGeom prst="ellipse">
            <a:avLst/>
          </a:prstGeom>
          <a:solidFill>
            <a:srgbClr val="FFFFFF"/>
          </a:solidFill>
          <a:ln w="9525" cmpd="sng" algn="ctr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C9E250C3-BDB2-4735-AF5D-6F3FE6ED78E6}" type="datetime'+''''''''''''''24''''''''''''''4''''''''%'''''''''">
              <a:rPr lang="en-GB" altLang="en-US" sz="1200" b="1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+244%</a:t>
            </a:fld>
            <a:endParaRPr lang="en-GB" sz="12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graphicFrame>
        <p:nvGraphicFramePr>
          <p:cNvPr id="462" name="Chart 461">
            <a:extLst>
              <a:ext uri="{FF2B5EF4-FFF2-40B4-BE49-F238E27FC236}">
                <a16:creationId xmlns:a16="http://schemas.microsoft.com/office/drawing/2014/main" id="{A6A1B21F-453F-1493-B36B-5D5DC7B1CE80}"/>
              </a:ext>
            </a:extLst>
          </p:cNvPr>
          <p:cNvGraphicFramePr/>
          <p:nvPr>
            <p:custDataLst>
              <p:tags r:id="rId42"/>
            </p:custDataLst>
          </p:nvPr>
        </p:nvGraphicFramePr>
        <p:xfrm>
          <a:off x="9734550" y="3945733"/>
          <a:ext cx="3278982" cy="3355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4"/>
          </a:graphicData>
        </a:graphic>
      </p:graphicFrame>
      <p:cxnSp>
        <p:nvCxnSpPr>
          <p:cNvPr id="783" name="Straight Connector 782">
            <a:extLst>
              <a:ext uri="{FF2B5EF4-FFF2-40B4-BE49-F238E27FC236}">
                <a16:creationId xmlns:a16="http://schemas.microsoft.com/office/drawing/2014/main" id="{533D6F28-9CD5-5E3C-27F4-F2F2DA23670C}"/>
              </a:ext>
            </a:extLst>
          </p:cNvPr>
          <p:cNvCxnSpPr/>
          <p:nvPr>
            <p:custDataLst>
              <p:tags r:id="rId43"/>
            </p:custDataLst>
          </p:nvPr>
        </p:nvCxnSpPr>
        <p:spPr bwMode="auto">
          <a:xfrm flipV="1">
            <a:off x="10234613" y="3581401"/>
            <a:ext cx="0" cy="14620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4" name="Straight Connector 783">
            <a:extLst>
              <a:ext uri="{FF2B5EF4-FFF2-40B4-BE49-F238E27FC236}">
                <a16:creationId xmlns:a16="http://schemas.microsoft.com/office/drawing/2014/main" id="{8D895E15-F936-3826-1208-D8239AED676B}"/>
              </a:ext>
            </a:extLst>
          </p:cNvPr>
          <p:cNvCxnSpPr/>
          <p:nvPr>
            <p:custDataLst>
              <p:tags r:id="rId44"/>
            </p:custDataLst>
          </p:nvPr>
        </p:nvCxnSpPr>
        <p:spPr bwMode="auto">
          <a:xfrm>
            <a:off x="10234613" y="3581400"/>
            <a:ext cx="2274095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5" name="Straight Connector 784">
            <a:extLst>
              <a:ext uri="{FF2B5EF4-FFF2-40B4-BE49-F238E27FC236}">
                <a16:creationId xmlns:a16="http://schemas.microsoft.com/office/drawing/2014/main" id="{EC672193-1ACA-755D-8358-76D9327322BB}"/>
              </a:ext>
            </a:extLst>
          </p:cNvPr>
          <p:cNvCxnSpPr/>
          <p:nvPr>
            <p:custDataLst>
              <p:tags r:id="rId45"/>
            </p:custDataLst>
          </p:nvPr>
        </p:nvCxnSpPr>
        <p:spPr bwMode="auto">
          <a:xfrm>
            <a:off x="12508707" y="3581400"/>
            <a:ext cx="0" cy="2286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7FBD35A2-0B05-E3BB-406A-54398B84525A}"/>
              </a:ext>
            </a:extLst>
          </p:cNvPr>
          <p:cNvCxnSpPr/>
          <p:nvPr>
            <p:custDataLst>
              <p:tags r:id="rId46"/>
            </p:custDataLst>
          </p:nvPr>
        </p:nvCxnSpPr>
        <p:spPr bwMode="gray">
          <a:xfrm>
            <a:off x="9858375" y="5553075"/>
            <a:ext cx="3031332" cy="0"/>
          </a:xfrm>
          <a:prstGeom prst="line">
            <a:avLst/>
          </a:prstGeom>
          <a:ln w="12700" cap="flat" cmpd="sng" algn="ctr">
            <a:solidFill>
              <a:srgbClr val="C00000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1" name="Rectangle 590">
            <a:extLst>
              <a:ext uri="{FF2B5EF4-FFF2-40B4-BE49-F238E27FC236}">
                <a16:creationId xmlns:a16="http://schemas.microsoft.com/office/drawing/2014/main" id="{FBAD5B79-91E0-E9D5-FACD-9C50A6A332C2}"/>
              </a:ext>
            </a:extLst>
          </p:cNvPr>
          <p:cNvSpPr/>
          <p:nvPr>
            <p:custDataLst>
              <p:tags r:id="rId47"/>
            </p:custDataLst>
          </p:nvPr>
        </p:nvSpPr>
        <p:spPr bwMode="auto">
          <a:xfrm>
            <a:off x="9920288" y="7227095"/>
            <a:ext cx="628650" cy="366713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Cracker</a:t>
            </a:r>
            <a:b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</a:b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(ETS €75)</a:t>
            </a:r>
            <a:endParaRPr lang="en-GB" sz="12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593" name="Rectangle 592">
            <a:extLst>
              <a:ext uri="{FF2B5EF4-FFF2-40B4-BE49-F238E27FC236}">
                <a16:creationId xmlns:a16="http://schemas.microsoft.com/office/drawing/2014/main" id="{A2D0FCCE-42B4-0DE5-EB99-9C61FFC50A85}"/>
              </a:ext>
            </a:extLst>
          </p:cNvPr>
          <p:cNvSpPr/>
          <p:nvPr>
            <p:custDataLst>
              <p:tags r:id="rId48"/>
            </p:custDataLst>
          </p:nvPr>
        </p:nvSpPr>
        <p:spPr bwMode="auto">
          <a:xfrm>
            <a:off x="10632282" y="7227095"/>
            <a:ext cx="723900" cy="366713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Cracker</a:t>
            </a:r>
            <a:b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</a:b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(CCS 90%)</a:t>
            </a:r>
            <a:endParaRPr lang="en-GB" sz="12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595" name="Rectangle 594">
            <a:extLst>
              <a:ext uri="{FF2B5EF4-FFF2-40B4-BE49-F238E27FC236}">
                <a16:creationId xmlns:a16="http://schemas.microsoft.com/office/drawing/2014/main" id="{F5C948E7-8430-C4F1-E0E2-07A762E5145E}"/>
              </a:ext>
            </a:extLst>
          </p:cNvPr>
          <p:cNvSpPr/>
          <p:nvPr>
            <p:custDataLst>
              <p:tags r:id="rId49"/>
            </p:custDataLst>
          </p:nvPr>
        </p:nvSpPr>
        <p:spPr bwMode="auto">
          <a:xfrm>
            <a:off x="11425238" y="7227095"/>
            <a:ext cx="654845" cy="183357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E-cracker</a:t>
            </a:r>
            <a:endParaRPr lang="en-GB" sz="1200" b="1" baseline="30000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92C721-9553-9F04-63B9-BFB2B671D4BF}"/>
              </a:ext>
            </a:extLst>
          </p:cNvPr>
          <p:cNvSpPr/>
          <p:nvPr>
            <p:custDataLst>
              <p:tags r:id="rId50"/>
            </p:custDataLst>
          </p:nvPr>
        </p:nvSpPr>
        <p:spPr bwMode="auto">
          <a:xfrm>
            <a:off x="12194382" y="7227095"/>
            <a:ext cx="628650" cy="55007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79F9CA61-5AEE-4191-BE32-1877D0144DB5}" type="datetime'Cra''ck''er (py''r''. oil)'''''''' (ET''S €''7''''5'''')'''">
              <a:rPr lang="en-GB" altLang="en-US" sz="12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Cracker (pyr. oil) (ETS €75)</a:t>
            </a:fld>
            <a:endParaRPr lang="en-GB" sz="120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597" name="Rectangle 596">
            <a:extLst>
              <a:ext uri="{FF2B5EF4-FFF2-40B4-BE49-F238E27FC236}">
                <a16:creationId xmlns:a16="http://schemas.microsoft.com/office/drawing/2014/main" id="{B06D793D-741E-C69A-A661-1E3510F1E014}"/>
              </a:ext>
            </a:extLst>
          </p:cNvPr>
          <p:cNvSpPr/>
          <p:nvPr>
            <p:custDataLst>
              <p:tags r:id="rId51"/>
            </p:custDataLst>
          </p:nvPr>
        </p:nvSpPr>
        <p:spPr bwMode="gray">
          <a:xfrm>
            <a:off x="10025063" y="5100638"/>
            <a:ext cx="419100" cy="1643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6195" tIns="0" rIns="26195" bIns="0" rtlCol="0" anchor="b"/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85F314E8-0D76-403D-B66C-A6A793C196E5}" type="datetime'''''1'''''''''''''''''',5''''0''''''''''''''''''1'''">
              <a:rPr lang="en-GB" altLang="en-US" sz="12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/>
              <a:t>1,501</a:t>
            </a:fld>
            <a:endParaRPr lang="en-GB" sz="12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599" name="Rectangle 598">
            <a:extLst>
              <a:ext uri="{FF2B5EF4-FFF2-40B4-BE49-F238E27FC236}">
                <a16:creationId xmlns:a16="http://schemas.microsoft.com/office/drawing/2014/main" id="{1A70ACD3-2537-621B-EDCB-8732CA0D0282}"/>
              </a:ext>
            </a:extLst>
          </p:cNvPr>
          <p:cNvSpPr/>
          <p:nvPr>
            <p:custDataLst>
              <p:tags r:id="rId52"/>
            </p:custDataLst>
          </p:nvPr>
        </p:nvSpPr>
        <p:spPr bwMode="gray">
          <a:xfrm>
            <a:off x="10784682" y="4991100"/>
            <a:ext cx="419100" cy="1643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6195" tIns="0" rIns="26195" bIns="0" rtlCol="0" anchor="b"/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036E0BA2-ECA5-4F42-BCC5-0F95DEA8E972}" type="datetime'1'''''''''''''''''''''',''5''''89'''''''''''">
              <a:rPr lang="en-GB" altLang="en-US" sz="12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/>
              <a:t>1,589</a:t>
            </a:fld>
            <a:endParaRPr lang="en-GB" sz="12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601" name="Rectangle 600">
            <a:extLst>
              <a:ext uri="{FF2B5EF4-FFF2-40B4-BE49-F238E27FC236}">
                <a16:creationId xmlns:a16="http://schemas.microsoft.com/office/drawing/2014/main" id="{9085BD4A-3D02-BD46-0148-80DF56868A94}"/>
              </a:ext>
            </a:extLst>
          </p:cNvPr>
          <p:cNvSpPr/>
          <p:nvPr>
            <p:custDataLst>
              <p:tags r:id="rId53"/>
            </p:custDataLst>
          </p:nvPr>
        </p:nvSpPr>
        <p:spPr bwMode="gray">
          <a:xfrm>
            <a:off x="11541920" y="4991100"/>
            <a:ext cx="419100" cy="1643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6195" tIns="0" rIns="26195" bIns="0" rtlCol="0" anchor="b"/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BC5CB2C0-08E5-4A5E-BBF0-AF8353F9E582}" type="datetime'''''''''''''''1'''''',''5''''''88'''''''''''''''">
              <a:rPr lang="en-GB" altLang="en-US" sz="12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/>
              <a:t>1,588</a:t>
            </a:fld>
            <a:endParaRPr lang="en-GB" sz="12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459" name="Rectangle 458">
            <a:extLst>
              <a:ext uri="{FF2B5EF4-FFF2-40B4-BE49-F238E27FC236}">
                <a16:creationId xmlns:a16="http://schemas.microsoft.com/office/drawing/2014/main" id="{7BC90AB0-A93A-ABC6-FC0A-49926D1F50AE}"/>
              </a:ext>
            </a:extLst>
          </p:cNvPr>
          <p:cNvSpPr/>
          <p:nvPr>
            <p:custDataLst>
              <p:tags r:id="rId54"/>
            </p:custDataLst>
          </p:nvPr>
        </p:nvSpPr>
        <p:spPr bwMode="gray">
          <a:xfrm>
            <a:off x="12299157" y="3867150"/>
            <a:ext cx="419100" cy="164307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6195" tIns="0" rIns="26195" bIns="0" rtlCol="0" anchor="b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8F6BA477-2A4E-4DE8-9011-7A40A27E57C2}" type="datetime'2,''''''4''8''''8'''''''''''''''">
              <a:rPr lang="en-GB" altLang="en-US" sz="12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pPr/>
              <a:t>2,488</a:t>
            </a:fld>
            <a:endParaRPr lang="en-GB" sz="1200" b="1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781" name="Oval 780">
            <a:extLst>
              <a:ext uri="{FF2B5EF4-FFF2-40B4-BE49-F238E27FC236}">
                <a16:creationId xmlns:a16="http://schemas.microsoft.com/office/drawing/2014/main" id="{8DEE1541-0089-799F-BFD6-C8948CE8AA7F}"/>
              </a:ext>
            </a:extLst>
          </p:cNvPr>
          <p:cNvSpPr/>
          <p:nvPr>
            <p:custDataLst>
              <p:tags r:id="rId55"/>
            </p:custDataLst>
          </p:nvPr>
        </p:nvSpPr>
        <p:spPr bwMode="auto">
          <a:xfrm>
            <a:off x="11108532" y="3452813"/>
            <a:ext cx="526257" cy="259557"/>
          </a:xfrm>
          <a:prstGeom prst="ellipse">
            <a:avLst/>
          </a:prstGeom>
          <a:solidFill>
            <a:srgbClr val="FFFFFF"/>
          </a:solidFill>
          <a:ln w="9525" cmpd="sng" algn="ctr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5DD98542-0274-4BF7-884E-11D4FA0A1DDC}" type="datetime'+''''''''''''''66''''''''''''''''%'''''''''''''">
              <a:rPr lang="en-GB" altLang="en-US" sz="1200" b="1">
                <a:solidFill>
                  <a:schemeClr val="tx1"/>
                </a:solidFill>
                <a:latin typeface="Aptos" panose="020B0004020202020204" pitchFamily="34" charset="0"/>
              </a:rPr>
              <a:pPr/>
              <a:t>+66%</a:t>
            </a:fld>
            <a:endParaRPr lang="en-GB" sz="12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C2371ECC-8115-1B9F-7F5B-9BB31C516038}"/>
              </a:ext>
            </a:extLst>
          </p:cNvPr>
          <p:cNvGraphicFramePr/>
          <p:nvPr>
            <p:custDataLst>
              <p:tags r:id="rId56"/>
            </p:custDataLst>
          </p:nvPr>
        </p:nvGraphicFramePr>
        <p:xfrm>
          <a:off x="14277976" y="3945733"/>
          <a:ext cx="3026570" cy="3355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5"/>
          </a:graphicData>
        </a:graphic>
      </p:graphicFrame>
      <p:cxnSp>
        <p:nvCxnSpPr>
          <p:cNvPr id="799" name="Straight Connector 798">
            <a:extLst>
              <a:ext uri="{FF2B5EF4-FFF2-40B4-BE49-F238E27FC236}">
                <a16:creationId xmlns:a16="http://schemas.microsoft.com/office/drawing/2014/main" id="{64EB497C-1E1E-FFD5-C289-276894DABAD1}"/>
              </a:ext>
            </a:extLst>
          </p:cNvPr>
          <p:cNvCxnSpPr/>
          <p:nvPr>
            <p:custDataLst>
              <p:tags r:id="rId57"/>
            </p:custDataLst>
          </p:nvPr>
        </p:nvCxnSpPr>
        <p:spPr bwMode="auto">
          <a:xfrm flipV="1">
            <a:off x="14863763" y="3581401"/>
            <a:ext cx="0" cy="43577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0" name="Straight Connector 799">
            <a:extLst>
              <a:ext uri="{FF2B5EF4-FFF2-40B4-BE49-F238E27FC236}">
                <a16:creationId xmlns:a16="http://schemas.microsoft.com/office/drawing/2014/main" id="{9AF5FF7D-80F6-981F-AC35-E74EEB6A2DD0}"/>
              </a:ext>
            </a:extLst>
          </p:cNvPr>
          <p:cNvCxnSpPr/>
          <p:nvPr>
            <p:custDataLst>
              <p:tags r:id="rId58"/>
            </p:custDataLst>
          </p:nvPr>
        </p:nvCxnSpPr>
        <p:spPr bwMode="auto">
          <a:xfrm>
            <a:off x="14863763" y="3581400"/>
            <a:ext cx="1852613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1" name="Straight Connector 800">
            <a:extLst>
              <a:ext uri="{FF2B5EF4-FFF2-40B4-BE49-F238E27FC236}">
                <a16:creationId xmlns:a16="http://schemas.microsoft.com/office/drawing/2014/main" id="{6C785065-E6DE-0AA4-5433-80764EB95B48}"/>
              </a:ext>
            </a:extLst>
          </p:cNvPr>
          <p:cNvCxnSpPr/>
          <p:nvPr>
            <p:custDataLst>
              <p:tags r:id="rId59"/>
            </p:custDataLst>
          </p:nvPr>
        </p:nvCxnSpPr>
        <p:spPr bwMode="auto">
          <a:xfrm>
            <a:off x="16716375" y="3581400"/>
            <a:ext cx="0" cy="2286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2" name="Straight Connector 601">
            <a:extLst>
              <a:ext uri="{FF2B5EF4-FFF2-40B4-BE49-F238E27FC236}">
                <a16:creationId xmlns:a16="http://schemas.microsoft.com/office/drawing/2014/main" id="{6EEC59DB-1EA2-1EFC-61A6-8A415602C537}"/>
              </a:ext>
            </a:extLst>
          </p:cNvPr>
          <p:cNvCxnSpPr/>
          <p:nvPr>
            <p:custDataLst>
              <p:tags r:id="rId60"/>
            </p:custDataLst>
          </p:nvPr>
        </p:nvCxnSpPr>
        <p:spPr bwMode="gray">
          <a:xfrm>
            <a:off x="14401801" y="4591050"/>
            <a:ext cx="2778920" cy="0"/>
          </a:xfrm>
          <a:prstGeom prst="line">
            <a:avLst/>
          </a:prstGeom>
          <a:ln w="12700" cap="flat" cmpd="sng" algn="ctr">
            <a:solidFill>
              <a:srgbClr val="C00000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0" name="Rectangle 579">
            <a:extLst>
              <a:ext uri="{FF2B5EF4-FFF2-40B4-BE49-F238E27FC236}">
                <a16:creationId xmlns:a16="http://schemas.microsoft.com/office/drawing/2014/main" id="{DC121A65-595A-00EE-386F-64112CF3D056}"/>
              </a:ext>
            </a:extLst>
          </p:cNvPr>
          <p:cNvSpPr/>
          <p:nvPr>
            <p:custDataLst>
              <p:tags r:id="rId61"/>
            </p:custDataLst>
          </p:nvPr>
        </p:nvSpPr>
        <p:spPr bwMode="auto">
          <a:xfrm>
            <a:off x="14549438" y="7227095"/>
            <a:ext cx="628650" cy="366713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Refining</a:t>
            </a:r>
            <a:b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</a:b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(ETS €75)</a:t>
            </a:r>
            <a:endParaRPr lang="en-GB" sz="12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583" name="Rectangle 582">
            <a:extLst>
              <a:ext uri="{FF2B5EF4-FFF2-40B4-BE49-F238E27FC236}">
                <a16:creationId xmlns:a16="http://schemas.microsoft.com/office/drawing/2014/main" id="{8A690500-4579-8D0E-6394-24F109540B75}"/>
              </a:ext>
            </a:extLst>
          </p:cNvPr>
          <p:cNvSpPr/>
          <p:nvPr>
            <p:custDataLst>
              <p:tags r:id="rId62"/>
            </p:custDataLst>
          </p:nvPr>
        </p:nvSpPr>
        <p:spPr bwMode="auto">
          <a:xfrm>
            <a:off x="15428120" y="7227095"/>
            <a:ext cx="723900" cy="366713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Refining</a:t>
            </a:r>
            <a:r>
              <a:rPr lang="en-GB" altLang="en-US" sz="1200" baseline="300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 </a:t>
            </a: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(CCS 90%)</a:t>
            </a:r>
            <a:endParaRPr lang="en-GB" sz="12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584" name="Rectangle 583">
            <a:extLst>
              <a:ext uri="{FF2B5EF4-FFF2-40B4-BE49-F238E27FC236}">
                <a16:creationId xmlns:a16="http://schemas.microsoft.com/office/drawing/2014/main" id="{A3EF9A1F-D0BC-D61F-515E-63F63F6DF649}"/>
              </a:ext>
            </a:extLst>
          </p:cNvPr>
          <p:cNvSpPr/>
          <p:nvPr>
            <p:custDataLst>
              <p:tags r:id="rId63"/>
            </p:custDataLst>
          </p:nvPr>
        </p:nvSpPr>
        <p:spPr bwMode="auto">
          <a:xfrm>
            <a:off x="16330613" y="7227095"/>
            <a:ext cx="771525" cy="55007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Refining (CCS 90</a:t>
            </a:r>
            <a:r>
              <a:rPr lang="en-GB" altLang="en-US" sz="120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% </a:t>
            </a:r>
            <a:fld id="{AA827DBE-FFD5-4577-A9CD-6CF0533486C4}" type="datetime' '">
              <a:rPr lang="en-GB" altLang="en-US" sz="1200">
                <a:solidFill>
                  <a:schemeClr val="tx1"/>
                </a:solidFill>
                <a:latin typeface="Aptos" panose="020B0004020202020204" pitchFamily="34" charset="0"/>
              </a:rPr>
              <a:pPr/>
              <a:t> </a:t>
            </a:fld>
            <a:br>
              <a:rPr lang="en-GB" altLang="en-US" sz="12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GB" altLang="en-US" sz="120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+ </a:t>
            </a: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Green H</a:t>
            </a:r>
            <a:r>
              <a:rPr lang="en-GB" altLang="en-US" sz="1200" baseline="-250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2</a:t>
            </a:r>
            <a:r>
              <a:rPr lang="en-GB" altLang="en-US" sz="1200" dirty="0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t>)</a:t>
            </a:r>
            <a:endParaRPr lang="en-GB" sz="1200" b="1" dirty="0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612" name="Rectangle 611">
            <a:extLst>
              <a:ext uri="{FF2B5EF4-FFF2-40B4-BE49-F238E27FC236}">
                <a16:creationId xmlns:a16="http://schemas.microsoft.com/office/drawing/2014/main" id="{D3F4B766-7B82-50E1-F731-3C465EA83927}"/>
              </a:ext>
            </a:extLst>
          </p:cNvPr>
          <p:cNvSpPr/>
          <p:nvPr>
            <p:custDataLst>
              <p:tags r:id="rId64"/>
            </p:custDataLst>
          </p:nvPr>
        </p:nvSpPr>
        <p:spPr bwMode="gray">
          <a:xfrm>
            <a:off x="14654213" y="4074320"/>
            <a:ext cx="419100" cy="1643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6195" tIns="0" rIns="26195" bIns="0" rtlCol="0" anchor="b"/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FC206FF7-C592-4810-97AE-58D2F1CB4AFA}" type="datetime'0''''''''''''''.''''''''5''''''''''05'''''''''''''''''''''">
              <a:rPr lang="en-GB" altLang="en-US" sz="12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0.505</a:t>
            </a:fld>
            <a:endParaRPr lang="en-GB" sz="12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614" name="Rectangle 613">
            <a:extLst>
              <a:ext uri="{FF2B5EF4-FFF2-40B4-BE49-F238E27FC236}">
                <a16:creationId xmlns:a16="http://schemas.microsoft.com/office/drawing/2014/main" id="{55AF33C9-06FA-8B19-93F8-1EA939484EA5}"/>
              </a:ext>
            </a:extLst>
          </p:cNvPr>
          <p:cNvSpPr/>
          <p:nvPr>
            <p:custDataLst>
              <p:tags r:id="rId65"/>
            </p:custDataLst>
          </p:nvPr>
        </p:nvSpPr>
        <p:spPr bwMode="gray">
          <a:xfrm>
            <a:off x="15580520" y="4005263"/>
            <a:ext cx="419100" cy="1643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6195" tIns="0" rIns="26195" bIns="0" rtlCol="0" anchor="b"/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26EF207E-5704-466B-AD77-DF6754EF88D6}" type="datetime'''''''''0''''''''''''''''''.''''5''''''''''''''1''''6'''''''">
              <a:rPr lang="en-GB" altLang="en-US" sz="12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0.516</a:t>
            </a:fld>
            <a:endParaRPr lang="en-GB" sz="12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616" name="Rectangle 615">
            <a:extLst>
              <a:ext uri="{FF2B5EF4-FFF2-40B4-BE49-F238E27FC236}">
                <a16:creationId xmlns:a16="http://schemas.microsoft.com/office/drawing/2014/main" id="{C45ADCF5-6FE1-C90E-3D4D-E199450A63D0}"/>
              </a:ext>
            </a:extLst>
          </p:cNvPr>
          <p:cNvSpPr/>
          <p:nvPr>
            <p:custDataLst>
              <p:tags r:id="rId66"/>
            </p:custDataLst>
          </p:nvPr>
        </p:nvSpPr>
        <p:spPr bwMode="gray">
          <a:xfrm>
            <a:off x="16506825" y="3867150"/>
            <a:ext cx="419100" cy="1643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6195" tIns="0" rIns="26195" bIns="0" rtlCol="0" anchor="b"/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7FC2EF11-A557-47B0-8B29-8928485A2801}" type="datetime'''''''0''''''''''.''''''''''''''5''''''41'''''''''''''''''''''">
              <a:rPr lang="en-GB" altLang="en-US" sz="1200">
                <a:solidFill>
                  <a:srgbClr val="000000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pPr lvl="0"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0.541</a:t>
            </a:fld>
            <a:endParaRPr lang="en-GB" sz="1200">
              <a:solidFill>
                <a:srgbClr val="000000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797" name="Oval 796">
            <a:extLst>
              <a:ext uri="{FF2B5EF4-FFF2-40B4-BE49-F238E27FC236}">
                <a16:creationId xmlns:a16="http://schemas.microsoft.com/office/drawing/2014/main" id="{4BD25A9D-0997-5361-35E4-6CFBFE87E28B}"/>
              </a:ext>
            </a:extLst>
          </p:cNvPr>
          <p:cNvSpPr/>
          <p:nvPr>
            <p:custDataLst>
              <p:tags r:id="rId67"/>
            </p:custDataLst>
          </p:nvPr>
        </p:nvSpPr>
        <p:spPr bwMode="auto">
          <a:xfrm>
            <a:off x="15585282" y="3452813"/>
            <a:ext cx="411957" cy="259557"/>
          </a:xfrm>
          <a:prstGeom prst="ellipse">
            <a:avLst/>
          </a:prstGeom>
          <a:solidFill>
            <a:srgbClr val="FFFFFF"/>
          </a:solidFill>
          <a:ln w="9525" cmpd="sng" algn="ctr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94E500F6-EA34-471B-9554-5077F138F18A}" type="datetime'''''''''''''''''''''''''''''''+''7''''%'''''''''''''''''''">
              <a:rPr lang="en-GB" altLang="en-US" sz="1200" b="1">
                <a:solidFill>
                  <a:schemeClr val="tx1"/>
                </a:solidFill>
                <a:latin typeface="Aptos" panose="020B0004020202020204" pitchFamily="34" charset="0"/>
                <a:sym typeface="Aptos" panose="020B0004020202020204" pitchFamily="34" charset="0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+7%</a:t>
            </a:fld>
            <a:endParaRPr lang="en-GB" sz="1200" b="1">
              <a:solidFill>
                <a:schemeClr val="tx1"/>
              </a:solidFill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555" name="TextBox 554">
            <a:extLst>
              <a:ext uri="{FF2B5EF4-FFF2-40B4-BE49-F238E27FC236}">
                <a16:creationId xmlns:a16="http://schemas.microsoft.com/office/drawing/2014/main" id="{D6E947AD-51E9-3582-3992-B4C9BD7DEB8D}"/>
              </a:ext>
            </a:extLst>
          </p:cNvPr>
          <p:cNvSpPr txBox="1"/>
          <p:nvPr/>
        </p:nvSpPr>
        <p:spPr>
          <a:xfrm>
            <a:off x="7623965" y="5156481"/>
            <a:ext cx="526257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H</a:t>
            </a:r>
            <a:r>
              <a:rPr lang="en-GB" sz="1500" baseline="-25000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2</a:t>
            </a:r>
            <a:endParaRPr lang="en-GB" sz="1500" dirty="0">
              <a:solidFill>
                <a:schemeClr val="bg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F5F79A-DAC8-394E-7EF9-C1EF0C1403CB}"/>
              </a:ext>
            </a:extLst>
          </p:cNvPr>
          <p:cNvSpPr txBox="1"/>
          <p:nvPr/>
        </p:nvSpPr>
        <p:spPr>
          <a:xfrm>
            <a:off x="3396203" y="4995863"/>
            <a:ext cx="526257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H</a:t>
            </a:r>
            <a:r>
              <a:rPr lang="en-GB" sz="1500" baseline="-25000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2</a:t>
            </a:r>
            <a:endParaRPr lang="en-GB" sz="1500" dirty="0">
              <a:solidFill>
                <a:schemeClr val="bg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60" name="TextBox 459">
            <a:extLst>
              <a:ext uri="{FF2B5EF4-FFF2-40B4-BE49-F238E27FC236}">
                <a16:creationId xmlns:a16="http://schemas.microsoft.com/office/drawing/2014/main" id="{E4631B74-61A8-7D82-5897-12C8A077F7FA}"/>
              </a:ext>
            </a:extLst>
          </p:cNvPr>
          <p:cNvSpPr txBox="1"/>
          <p:nvPr/>
        </p:nvSpPr>
        <p:spPr>
          <a:xfrm>
            <a:off x="4002219" y="5872840"/>
            <a:ext cx="7826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900" b="1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Import parity</a:t>
            </a:r>
          </a:p>
          <a:p>
            <a:pPr algn="l"/>
            <a:r>
              <a:rPr lang="en-GB" sz="900" b="1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338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5DFD69-55BD-EA6F-499E-3EADDB731B37}"/>
              </a:ext>
            </a:extLst>
          </p:cNvPr>
          <p:cNvSpPr txBox="1"/>
          <p:nvPr/>
        </p:nvSpPr>
        <p:spPr>
          <a:xfrm>
            <a:off x="8273051" y="6483371"/>
            <a:ext cx="7826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900" b="1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Import parity</a:t>
            </a:r>
          </a:p>
          <a:p>
            <a:pPr algn="l"/>
            <a:r>
              <a:rPr lang="en-GB" sz="900" b="1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265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D7097B-CFF6-D872-81B9-82AEC96ED32C}"/>
              </a:ext>
            </a:extLst>
          </p:cNvPr>
          <p:cNvSpPr>
            <a:spLocks/>
          </p:cNvSpPr>
          <p:nvPr/>
        </p:nvSpPr>
        <p:spPr>
          <a:xfrm>
            <a:off x="4087583" y="3500438"/>
            <a:ext cx="484016" cy="26432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2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1,249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7D3F79-2A80-16BF-A735-5FF6CE0DC141}"/>
              </a:ext>
            </a:extLst>
          </p:cNvPr>
          <p:cNvSpPr>
            <a:spLocks/>
          </p:cNvSpPr>
          <p:nvPr/>
        </p:nvSpPr>
        <p:spPr>
          <a:xfrm>
            <a:off x="4087583" y="4381500"/>
            <a:ext cx="484016" cy="2667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2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929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985473-8125-E104-E955-F9561B65497D}"/>
              </a:ext>
            </a:extLst>
          </p:cNvPr>
          <p:cNvCxnSpPr>
            <a:cxnSpLocks/>
          </p:cNvCxnSpPr>
          <p:nvPr/>
        </p:nvCxnSpPr>
        <p:spPr>
          <a:xfrm>
            <a:off x="3984846" y="3626645"/>
            <a:ext cx="0" cy="888207"/>
          </a:xfrm>
          <a:prstGeom prst="line">
            <a:avLst/>
          </a:prstGeom>
          <a:ln w="3175"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0C5EBE6-7B15-85C1-25D3-08AC5BC32373}"/>
              </a:ext>
            </a:extLst>
          </p:cNvPr>
          <p:cNvSpPr>
            <a:spLocks/>
          </p:cNvSpPr>
          <p:nvPr/>
        </p:nvSpPr>
        <p:spPr>
          <a:xfrm>
            <a:off x="3196198" y="5836445"/>
            <a:ext cx="400013" cy="26432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2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470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84C520-CC84-2CCC-8D1B-2C0672A272C0}"/>
              </a:ext>
            </a:extLst>
          </p:cNvPr>
          <p:cNvSpPr>
            <a:spLocks/>
          </p:cNvSpPr>
          <p:nvPr/>
        </p:nvSpPr>
        <p:spPr>
          <a:xfrm>
            <a:off x="3196198" y="5419726"/>
            <a:ext cx="400013" cy="26432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2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503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E4B013-1CF2-75DD-A04F-A58C1309BAA8}"/>
              </a:ext>
            </a:extLst>
          </p:cNvPr>
          <p:cNvCxnSpPr>
            <a:cxnSpLocks/>
          </p:cNvCxnSpPr>
          <p:nvPr/>
        </p:nvCxnSpPr>
        <p:spPr>
          <a:xfrm>
            <a:off x="3169119" y="5650708"/>
            <a:ext cx="0" cy="223838"/>
          </a:xfrm>
          <a:prstGeom prst="line">
            <a:avLst/>
          </a:prstGeom>
          <a:ln w="3175"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4" name="Straight Connector 533">
            <a:extLst>
              <a:ext uri="{FF2B5EF4-FFF2-40B4-BE49-F238E27FC236}">
                <a16:creationId xmlns:a16="http://schemas.microsoft.com/office/drawing/2014/main" id="{93ADE05B-72A5-0011-053C-47BE2274D058}"/>
              </a:ext>
            </a:extLst>
          </p:cNvPr>
          <p:cNvCxnSpPr>
            <a:cxnSpLocks/>
          </p:cNvCxnSpPr>
          <p:nvPr/>
        </p:nvCxnSpPr>
        <p:spPr>
          <a:xfrm>
            <a:off x="11507262" y="5143892"/>
            <a:ext cx="0" cy="188120"/>
          </a:xfrm>
          <a:prstGeom prst="line">
            <a:avLst/>
          </a:prstGeom>
          <a:ln w="3175"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7" name="Rectangle 556">
            <a:extLst>
              <a:ext uri="{FF2B5EF4-FFF2-40B4-BE49-F238E27FC236}">
                <a16:creationId xmlns:a16="http://schemas.microsoft.com/office/drawing/2014/main" id="{F0DFD119-D96D-92EB-8ACF-57EB0E12709A}"/>
              </a:ext>
            </a:extLst>
          </p:cNvPr>
          <p:cNvSpPr>
            <a:spLocks/>
          </p:cNvSpPr>
          <p:nvPr/>
        </p:nvSpPr>
        <p:spPr>
          <a:xfrm>
            <a:off x="11192912" y="4871043"/>
            <a:ext cx="484016" cy="2667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2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1,645</a:t>
            </a:r>
          </a:p>
        </p:txBody>
      </p:sp>
      <p:sp>
        <p:nvSpPr>
          <p:cNvPr id="558" name="Rectangle 557">
            <a:extLst>
              <a:ext uri="{FF2B5EF4-FFF2-40B4-BE49-F238E27FC236}">
                <a16:creationId xmlns:a16="http://schemas.microsoft.com/office/drawing/2014/main" id="{DDDF3EEA-A598-8BE1-690C-0632C177B2F8}"/>
              </a:ext>
            </a:extLst>
          </p:cNvPr>
          <p:cNvSpPr>
            <a:spLocks/>
          </p:cNvSpPr>
          <p:nvPr/>
        </p:nvSpPr>
        <p:spPr>
          <a:xfrm>
            <a:off x="11192912" y="5341060"/>
            <a:ext cx="484016" cy="26432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2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1,530</a:t>
            </a:r>
          </a:p>
        </p:txBody>
      </p:sp>
      <p:sp>
        <p:nvSpPr>
          <p:cNvPr id="559" name="Rectangle 558">
            <a:extLst>
              <a:ext uri="{FF2B5EF4-FFF2-40B4-BE49-F238E27FC236}">
                <a16:creationId xmlns:a16="http://schemas.microsoft.com/office/drawing/2014/main" id="{99F8B1D9-5D08-114A-8C16-9F4FF480821A}"/>
              </a:ext>
            </a:extLst>
          </p:cNvPr>
          <p:cNvSpPr>
            <a:spLocks/>
          </p:cNvSpPr>
          <p:nvPr/>
        </p:nvSpPr>
        <p:spPr>
          <a:xfrm>
            <a:off x="7316323" y="6167321"/>
            <a:ext cx="400013" cy="26432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2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580</a:t>
            </a:r>
          </a:p>
        </p:txBody>
      </p:sp>
      <p:sp>
        <p:nvSpPr>
          <p:cNvPr id="560" name="Rectangle 559">
            <a:extLst>
              <a:ext uri="{FF2B5EF4-FFF2-40B4-BE49-F238E27FC236}">
                <a16:creationId xmlns:a16="http://schemas.microsoft.com/office/drawing/2014/main" id="{1EBCDCFF-42BE-1635-A157-DCB8897049AB}"/>
              </a:ext>
            </a:extLst>
          </p:cNvPr>
          <p:cNvSpPr>
            <a:spLocks/>
          </p:cNvSpPr>
          <p:nvPr/>
        </p:nvSpPr>
        <p:spPr>
          <a:xfrm>
            <a:off x="7316323" y="5738696"/>
            <a:ext cx="400013" cy="26432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2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735</a:t>
            </a:r>
          </a:p>
        </p:txBody>
      </p:sp>
      <p:cxnSp>
        <p:nvCxnSpPr>
          <p:cNvPr id="561" name="Straight Connector 560">
            <a:extLst>
              <a:ext uri="{FF2B5EF4-FFF2-40B4-BE49-F238E27FC236}">
                <a16:creationId xmlns:a16="http://schemas.microsoft.com/office/drawing/2014/main" id="{0E76D16D-AADA-AA40-001E-E8B1D99A89CF}"/>
              </a:ext>
            </a:extLst>
          </p:cNvPr>
          <p:cNvCxnSpPr>
            <a:cxnSpLocks/>
          </p:cNvCxnSpPr>
          <p:nvPr/>
        </p:nvCxnSpPr>
        <p:spPr>
          <a:xfrm>
            <a:off x="7245512" y="5976821"/>
            <a:ext cx="0" cy="226220"/>
          </a:xfrm>
          <a:prstGeom prst="line">
            <a:avLst/>
          </a:prstGeom>
          <a:ln w="3175"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0" name="Group 719">
            <a:extLst>
              <a:ext uri="{FF2B5EF4-FFF2-40B4-BE49-F238E27FC236}">
                <a16:creationId xmlns:a16="http://schemas.microsoft.com/office/drawing/2014/main" id="{B825A98E-3FD7-2897-9E31-F9C501F7054C}"/>
              </a:ext>
            </a:extLst>
          </p:cNvPr>
          <p:cNvGrpSpPr>
            <a:grpSpLocks/>
          </p:cNvGrpSpPr>
          <p:nvPr/>
        </p:nvGrpSpPr>
        <p:grpSpPr>
          <a:xfrm>
            <a:off x="13794583" y="8484011"/>
            <a:ext cx="902495" cy="276999"/>
            <a:chOff x="2373044" y="-957360"/>
            <a:chExt cx="602312" cy="184276"/>
          </a:xfrm>
        </p:grpSpPr>
        <p:cxnSp>
          <p:nvCxnSpPr>
            <p:cNvPr id="553" name="Straight Connector 552">
              <a:extLst>
                <a:ext uri="{FF2B5EF4-FFF2-40B4-BE49-F238E27FC236}">
                  <a16:creationId xmlns:a16="http://schemas.microsoft.com/office/drawing/2014/main" id="{8A5E77EC-5BCA-B0B5-B5C8-719F71309605}"/>
                </a:ext>
              </a:extLst>
            </p:cNvPr>
            <p:cNvCxnSpPr>
              <a:cxnSpLocks/>
            </p:cNvCxnSpPr>
            <p:nvPr/>
          </p:nvCxnSpPr>
          <p:spPr>
            <a:xfrm>
              <a:off x="2373044" y="-944418"/>
              <a:ext cx="0" cy="158391"/>
            </a:xfrm>
            <a:prstGeom prst="line">
              <a:avLst/>
            </a:prstGeom>
            <a:ln w="1270">
              <a:solidFill>
                <a:schemeClr val="tx1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3D1EA5A-093C-6D23-A287-883DB25E6A98}"/>
                </a:ext>
              </a:extLst>
            </p:cNvPr>
            <p:cNvSpPr txBox="1">
              <a:spLocks/>
            </p:cNvSpPr>
            <p:nvPr/>
          </p:nvSpPr>
          <p:spPr>
            <a:xfrm>
              <a:off x="2397370" y="-957360"/>
              <a:ext cx="577986" cy="1842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GB" sz="1200" dirty="0">
                  <a:latin typeface="Aptos" panose="020B0004020202020204" pitchFamily="34" charset="0"/>
                  <a:cs typeface="Calibri" panose="020F0502020204030204" pitchFamily="34" charset="0"/>
                </a:rPr>
                <a:t>Range</a:t>
              </a:r>
              <a:endParaRPr lang="en-GB" sz="1200" baseline="30000" dirty="0">
                <a:latin typeface="Aptos" panose="020B000402020202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id="{D4E97445-2170-3A54-8517-BB58413B13FB}"/>
              </a:ext>
            </a:extLst>
          </p:cNvPr>
          <p:cNvSpPr txBox="1"/>
          <p:nvPr/>
        </p:nvSpPr>
        <p:spPr>
          <a:xfrm>
            <a:off x="9242978" y="5270278"/>
            <a:ext cx="7826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9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Import parity</a:t>
            </a:r>
          </a:p>
          <a:p>
            <a:pPr algn="l"/>
            <a:r>
              <a:rPr lang="en-GB" sz="9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1,298</a:t>
            </a:r>
          </a:p>
        </p:txBody>
      </p:sp>
      <p:sp>
        <p:nvSpPr>
          <p:cNvPr id="611" name="TextBox 610">
            <a:extLst>
              <a:ext uri="{FF2B5EF4-FFF2-40B4-BE49-F238E27FC236}">
                <a16:creationId xmlns:a16="http://schemas.microsoft.com/office/drawing/2014/main" id="{F5B8AA25-1BD9-7501-99A3-FAF6D4E166AE}"/>
              </a:ext>
            </a:extLst>
          </p:cNvPr>
          <p:cNvSpPr txBox="1"/>
          <p:nvPr/>
        </p:nvSpPr>
        <p:spPr>
          <a:xfrm>
            <a:off x="13737200" y="4314052"/>
            <a:ext cx="7826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900" b="1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Import parity</a:t>
            </a:r>
          </a:p>
          <a:p>
            <a:pPr algn="l"/>
            <a:r>
              <a:rPr lang="en-GB" sz="900" b="1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0.472</a:t>
            </a:r>
          </a:p>
        </p:txBody>
      </p:sp>
      <p:cxnSp>
        <p:nvCxnSpPr>
          <p:cNvPr id="635" name="Straight Connector 634">
            <a:extLst>
              <a:ext uri="{FF2B5EF4-FFF2-40B4-BE49-F238E27FC236}">
                <a16:creationId xmlns:a16="http://schemas.microsoft.com/office/drawing/2014/main" id="{9453A5A3-1D08-37E6-FA4F-29E019FB0D99}"/>
              </a:ext>
            </a:extLst>
          </p:cNvPr>
          <p:cNvCxnSpPr>
            <a:cxnSpLocks/>
          </p:cNvCxnSpPr>
          <p:nvPr/>
        </p:nvCxnSpPr>
        <p:spPr>
          <a:xfrm>
            <a:off x="17055984" y="3922777"/>
            <a:ext cx="0" cy="172742"/>
          </a:xfrm>
          <a:prstGeom prst="line">
            <a:avLst/>
          </a:prstGeom>
          <a:ln w="3175"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6" name="Rectangle 635">
            <a:extLst>
              <a:ext uri="{FF2B5EF4-FFF2-40B4-BE49-F238E27FC236}">
                <a16:creationId xmlns:a16="http://schemas.microsoft.com/office/drawing/2014/main" id="{2844274C-3F24-97AA-584A-25350B806326}"/>
              </a:ext>
            </a:extLst>
          </p:cNvPr>
          <p:cNvSpPr>
            <a:spLocks/>
          </p:cNvSpPr>
          <p:nvPr/>
        </p:nvSpPr>
        <p:spPr>
          <a:xfrm>
            <a:off x="17006888" y="3634414"/>
            <a:ext cx="484016" cy="26432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2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0.554</a:t>
            </a:r>
          </a:p>
        </p:txBody>
      </p:sp>
      <p:sp>
        <p:nvSpPr>
          <p:cNvPr id="637" name="Rectangle 636">
            <a:extLst>
              <a:ext uri="{FF2B5EF4-FFF2-40B4-BE49-F238E27FC236}">
                <a16:creationId xmlns:a16="http://schemas.microsoft.com/office/drawing/2014/main" id="{73710E04-AA01-04EF-46D9-0A688E76EF4D}"/>
              </a:ext>
            </a:extLst>
          </p:cNvPr>
          <p:cNvSpPr>
            <a:spLocks/>
          </p:cNvSpPr>
          <p:nvPr/>
        </p:nvSpPr>
        <p:spPr>
          <a:xfrm>
            <a:off x="17006888" y="4105043"/>
            <a:ext cx="484016" cy="26432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2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0.527</a:t>
            </a:r>
          </a:p>
        </p:txBody>
      </p:sp>
      <p:cxnSp>
        <p:nvCxnSpPr>
          <p:cNvPr id="638" name="Straight Connector 637">
            <a:extLst>
              <a:ext uri="{FF2B5EF4-FFF2-40B4-BE49-F238E27FC236}">
                <a16:creationId xmlns:a16="http://schemas.microsoft.com/office/drawing/2014/main" id="{98098D77-F580-4119-7BD2-D0C26C1E20E9}"/>
              </a:ext>
            </a:extLst>
          </p:cNvPr>
          <p:cNvCxnSpPr>
            <a:cxnSpLocks/>
          </p:cNvCxnSpPr>
          <p:nvPr/>
        </p:nvCxnSpPr>
        <p:spPr>
          <a:xfrm>
            <a:off x="16139555" y="4131818"/>
            <a:ext cx="0" cy="130970"/>
          </a:xfrm>
          <a:prstGeom prst="line">
            <a:avLst/>
          </a:prstGeom>
          <a:ln w="3175"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9" name="Rectangle 638">
            <a:extLst>
              <a:ext uri="{FF2B5EF4-FFF2-40B4-BE49-F238E27FC236}">
                <a16:creationId xmlns:a16="http://schemas.microsoft.com/office/drawing/2014/main" id="{B0B74B00-370F-E101-689B-BAA82CBC03DD}"/>
              </a:ext>
            </a:extLst>
          </p:cNvPr>
          <p:cNvSpPr>
            <a:spLocks/>
          </p:cNvSpPr>
          <p:nvPr/>
        </p:nvSpPr>
        <p:spPr>
          <a:xfrm>
            <a:off x="16090459" y="3869881"/>
            <a:ext cx="484016" cy="26432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2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0.524</a:t>
            </a:r>
          </a:p>
        </p:txBody>
      </p:sp>
      <p:sp>
        <p:nvSpPr>
          <p:cNvPr id="704" name="Rectangle 703">
            <a:extLst>
              <a:ext uri="{FF2B5EF4-FFF2-40B4-BE49-F238E27FC236}">
                <a16:creationId xmlns:a16="http://schemas.microsoft.com/office/drawing/2014/main" id="{0C5A5D8A-0B8B-1E8B-18BB-FFD87094F221}"/>
              </a:ext>
            </a:extLst>
          </p:cNvPr>
          <p:cNvSpPr>
            <a:spLocks/>
          </p:cNvSpPr>
          <p:nvPr/>
        </p:nvSpPr>
        <p:spPr>
          <a:xfrm>
            <a:off x="16090459" y="4272311"/>
            <a:ext cx="484016" cy="26432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2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0.508</a:t>
            </a:r>
          </a:p>
        </p:txBody>
      </p:sp>
      <p:sp>
        <p:nvSpPr>
          <p:cNvPr id="762" name="Rectangle 761">
            <a:extLst>
              <a:ext uri="{FF2B5EF4-FFF2-40B4-BE49-F238E27FC236}">
                <a16:creationId xmlns:a16="http://schemas.microsoft.com/office/drawing/2014/main" id="{26D02752-469D-D1F2-BF29-8FBF00CFBBB3}"/>
              </a:ext>
            </a:extLst>
          </p:cNvPr>
          <p:cNvSpPr>
            <a:spLocks/>
          </p:cNvSpPr>
          <p:nvPr/>
        </p:nvSpPr>
        <p:spPr>
          <a:xfrm>
            <a:off x="8293315" y="3500438"/>
            <a:ext cx="484016" cy="26432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2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2,212</a:t>
            </a:r>
          </a:p>
        </p:txBody>
      </p:sp>
      <p:sp>
        <p:nvSpPr>
          <p:cNvPr id="763" name="Rectangle 762">
            <a:extLst>
              <a:ext uri="{FF2B5EF4-FFF2-40B4-BE49-F238E27FC236}">
                <a16:creationId xmlns:a16="http://schemas.microsoft.com/office/drawing/2014/main" id="{27829AC9-B436-C1C8-8CDF-E7E9B7A35604}"/>
              </a:ext>
            </a:extLst>
          </p:cNvPr>
          <p:cNvSpPr>
            <a:spLocks/>
          </p:cNvSpPr>
          <p:nvPr/>
        </p:nvSpPr>
        <p:spPr>
          <a:xfrm>
            <a:off x="8293315" y="4381500"/>
            <a:ext cx="484016" cy="2667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2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1,508</a:t>
            </a:r>
          </a:p>
        </p:txBody>
      </p:sp>
      <p:cxnSp>
        <p:nvCxnSpPr>
          <p:cNvPr id="764" name="Straight Connector 763">
            <a:extLst>
              <a:ext uri="{FF2B5EF4-FFF2-40B4-BE49-F238E27FC236}">
                <a16:creationId xmlns:a16="http://schemas.microsoft.com/office/drawing/2014/main" id="{97BD0071-0C55-2C31-3D2F-3EB6DEF9DE82}"/>
              </a:ext>
            </a:extLst>
          </p:cNvPr>
          <p:cNvCxnSpPr>
            <a:cxnSpLocks/>
          </p:cNvCxnSpPr>
          <p:nvPr/>
        </p:nvCxnSpPr>
        <p:spPr>
          <a:xfrm>
            <a:off x="8190578" y="3626645"/>
            <a:ext cx="0" cy="888207"/>
          </a:xfrm>
          <a:prstGeom prst="line">
            <a:avLst/>
          </a:prstGeom>
          <a:ln w="3175"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581B6EB-4824-4282-2F31-802F4AD236FD}"/>
              </a:ext>
            </a:extLst>
          </p:cNvPr>
          <p:cNvCxnSpPr>
            <a:cxnSpLocks/>
          </p:cNvCxnSpPr>
          <p:nvPr/>
        </p:nvCxnSpPr>
        <p:spPr>
          <a:xfrm>
            <a:off x="12192001" y="8622507"/>
            <a:ext cx="366713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B6BF4C9-D95B-0735-7FB7-AF1422E15C39}"/>
              </a:ext>
            </a:extLst>
          </p:cNvPr>
          <p:cNvSpPr txBox="1">
            <a:spLocks/>
          </p:cNvSpPr>
          <p:nvPr/>
        </p:nvSpPr>
        <p:spPr>
          <a:xfrm>
            <a:off x="12530138" y="8484009"/>
            <a:ext cx="153590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1200">
                <a:latin typeface="Aptos" panose="020B0004020202020204" pitchFamily="34" charset="0"/>
                <a:cs typeface="Calibri" panose="020F0502020204030204" pitchFamily="34" charset="0"/>
              </a:rPr>
              <a:t>Import parity</a:t>
            </a:r>
          </a:p>
        </p:txBody>
      </p:sp>
      <p:sp>
        <p:nvSpPr>
          <p:cNvPr id="465" name="Text Placeholder 464">
            <a:extLst>
              <a:ext uri="{FF2B5EF4-FFF2-40B4-BE49-F238E27FC236}">
                <a16:creationId xmlns:a16="http://schemas.microsoft.com/office/drawing/2014/main" id="{E8F18F1F-B799-05EC-ADB2-C0650CD522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91" name="Table 490">
            <a:extLst>
              <a:ext uri="{FF2B5EF4-FFF2-40B4-BE49-F238E27FC236}">
                <a16:creationId xmlns:a16="http://schemas.microsoft.com/office/drawing/2014/main" id="{1EFDD29D-05CF-AD86-E43B-CAB2C708251E}"/>
              </a:ext>
            </a:extLst>
          </p:cNvPr>
          <p:cNvGraphicFramePr>
            <a:graphicFrameLocks noGrp="1"/>
          </p:cNvGraphicFramePr>
          <p:nvPr/>
        </p:nvGraphicFramePr>
        <p:xfrm>
          <a:off x="1007268" y="7880507"/>
          <a:ext cx="3014664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666">
                  <a:extLst>
                    <a:ext uri="{9D8B030D-6E8A-4147-A177-3AD203B41FA5}">
                      <a16:colId xmlns:a16="http://schemas.microsoft.com/office/drawing/2014/main" val="2621941288"/>
                    </a:ext>
                  </a:extLst>
                </a:gridCol>
                <a:gridCol w="753666">
                  <a:extLst>
                    <a:ext uri="{9D8B030D-6E8A-4147-A177-3AD203B41FA5}">
                      <a16:colId xmlns:a16="http://schemas.microsoft.com/office/drawing/2014/main" val="1030001800"/>
                    </a:ext>
                  </a:extLst>
                </a:gridCol>
                <a:gridCol w="753666">
                  <a:extLst>
                    <a:ext uri="{9D8B030D-6E8A-4147-A177-3AD203B41FA5}">
                      <a16:colId xmlns:a16="http://schemas.microsoft.com/office/drawing/2014/main" val="267701662"/>
                    </a:ext>
                  </a:extLst>
                </a:gridCol>
                <a:gridCol w="753666">
                  <a:extLst>
                    <a:ext uri="{9D8B030D-6E8A-4147-A177-3AD203B41FA5}">
                      <a16:colId xmlns:a16="http://schemas.microsoft.com/office/drawing/2014/main" val="2843906385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137160" marR="137160" marT="68580" marB="68580"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BB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DD7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89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361440"/>
                  </a:ext>
                </a:extLst>
              </a:tr>
            </a:tbl>
          </a:graphicData>
        </a:graphic>
      </p:graphicFrame>
      <p:graphicFrame>
        <p:nvGraphicFramePr>
          <p:cNvPr id="505" name="Table 504">
            <a:extLst>
              <a:ext uri="{FF2B5EF4-FFF2-40B4-BE49-F238E27FC236}">
                <a16:creationId xmlns:a16="http://schemas.microsoft.com/office/drawing/2014/main" id="{661C53C2-9282-8C75-312A-1E561A363900}"/>
              </a:ext>
            </a:extLst>
          </p:cNvPr>
          <p:cNvGraphicFramePr>
            <a:graphicFrameLocks noGrp="1"/>
          </p:cNvGraphicFramePr>
          <p:nvPr/>
        </p:nvGraphicFramePr>
        <p:xfrm>
          <a:off x="9866598" y="7880507"/>
          <a:ext cx="3014664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666">
                  <a:extLst>
                    <a:ext uri="{9D8B030D-6E8A-4147-A177-3AD203B41FA5}">
                      <a16:colId xmlns:a16="http://schemas.microsoft.com/office/drawing/2014/main" val="2621941288"/>
                    </a:ext>
                  </a:extLst>
                </a:gridCol>
                <a:gridCol w="753666">
                  <a:extLst>
                    <a:ext uri="{9D8B030D-6E8A-4147-A177-3AD203B41FA5}">
                      <a16:colId xmlns:a16="http://schemas.microsoft.com/office/drawing/2014/main" val="1030001800"/>
                    </a:ext>
                  </a:extLst>
                </a:gridCol>
                <a:gridCol w="753666">
                  <a:extLst>
                    <a:ext uri="{9D8B030D-6E8A-4147-A177-3AD203B41FA5}">
                      <a16:colId xmlns:a16="http://schemas.microsoft.com/office/drawing/2014/main" val="267701662"/>
                    </a:ext>
                  </a:extLst>
                </a:gridCol>
                <a:gridCol w="753666">
                  <a:extLst>
                    <a:ext uri="{9D8B030D-6E8A-4147-A177-3AD203B41FA5}">
                      <a16:colId xmlns:a16="http://schemas.microsoft.com/office/drawing/2014/main" val="2843906385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137160" marR="137160" marT="68580" marB="68580"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BB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DD7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89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361440"/>
                  </a:ext>
                </a:extLst>
              </a:tr>
            </a:tbl>
          </a:graphicData>
        </a:graphic>
      </p:graphicFrame>
      <p:graphicFrame>
        <p:nvGraphicFramePr>
          <p:cNvPr id="506" name="Table 505">
            <a:extLst>
              <a:ext uri="{FF2B5EF4-FFF2-40B4-BE49-F238E27FC236}">
                <a16:creationId xmlns:a16="http://schemas.microsoft.com/office/drawing/2014/main" id="{591FBD86-31F6-E91C-B6B3-C020C790F04A}"/>
              </a:ext>
            </a:extLst>
          </p:cNvPr>
          <p:cNvGraphicFramePr>
            <a:graphicFrameLocks noGrp="1"/>
          </p:cNvGraphicFramePr>
          <p:nvPr/>
        </p:nvGraphicFramePr>
        <p:xfrm>
          <a:off x="5561915" y="7880504"/>
          <a:ext cx="2784372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124">
                  <a:extLst>
                    <a:ext uri="{9D8B030D-6E8A-4147-A177-3AD203B41FA5}">
                      <a16:colId xmlns:a16="http://schemas.microsoft.com/office/drawing/2014/main" val="2621941288"/>
                    </a:ext>
                  </a:extLst>
                </a:gridCol>
                <a:gridCol w="928124">
                  <a:extLst>
                    <a:ext uri="{9D8B030D-6E8A-4147-A177-3AD203B41FA5}">
                      <a16:colId xmlns:a16="http://schemas.microsoft.com/office/drawing/2014/main" val="267701662"/>
                    </a:ext>
                  </a:extLst>
                </a:gridCol>
                <a:gridCol w="928124">
                  <a:extLst>
                    <a:ext uri="{9D8B030D-6E8A-4147-A177-3AD203B41FA5}">
                      <a16:colId xmlns:a16="http://schemas.microsoft.com/office/drawing/2014/main" val="2843906385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137160" marR="137160" marT="68580" marB="68580"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BB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DD7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89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361440"/>
                  </a:ext>
                </a:extLst>
              </a:tr>
            </a:tbl>
          </a:graphicData>
        </a:graphic>
      </p:graphicFrame>
      <p:graphicFrame>
        <p:nvGraphicFramePr>
          <p:cNvPr id="509" name="Table 508">
            <a:extLst>
              <a:ext uri="{FF2B5EF4-FFF2-40B4-BE49-F238E27FC236}">
                <a16:creationId xmlns:a16="http://schemas.microsoft.com/office/drawing/2014/main" id="{EA0E1359-807E-7D7C-F39B-EB827C40D0F0}"/>
              </a:ext>
            </a:extLst>
          </p:cNvPr>
          <p:cNvGraphicFramePr>
            <a:graphicFrameLocks noGrp="1"/>
          </p:cNvGraphicFramePr>
          <p:nvPr/>
        </p:nvGraphicFramePr>
        <p:xfrm>
          <a:off x="14393632" y="7880504"/>
          <a:ext cx="2784372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124">
                  <a:extLst>
                    <a:ext uri="{9D8B030D-6E8A-4147-A177-3AD203B41FA5}">
                      <a16:colId xmlns:a16="http://schemas.microsoft.com/office/drawing/2014/main" val="2621941288"/>
                    </a:ext>
                  </a:extLst>
                </a:gridCol>
                <a:gridCol w="928124">
                  <a:extLst>
                    <a:ext uri="{9D8B030D-6E8A-4147-A177-3AD203B41FA5}">
                      <a16:colId xmlns:a16="http://schemas.microsoft.com/office/drawing/2014/main" val="267701662"/>
                    </a:ext>
                  </a:extLst>
                </a:gridCol>
                <a:gridCol w="928124">
                  <a:extLst>
                    <a:ext uri="{9D8B030D-6E8A-4147-A177-3AD203B41FA5}">
                      <a16:colId xmlns:a16="http://schemas.microsoft.com/office/drawing/2014/main" val="2843906385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137160" marR="137160" marT="68580" marB="68580"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BBB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DD7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89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361440"/>
                  </a:ext>
                </a:extLst>
              </a:tr>
            </a:tbl>
          </a:graphicData>
        </a:graphic>
      </p:graphicFrame>
      <p:sp>
        <p:nvSpPr>
          <p:cNvPr id="510" name="TextBox 509">
            <a:extLst>
              <a:ext uri="{FF2B5EF4-FFF2-40B4-BE49-F238E27FC236}">
                <a16:creationId xmlns:a16="http://schemas.microsoft.com/office/drawing/2014/main" id="{C9107DC0-A48E-371E-453B-BED099679A91}"/>
              </a:ext>
            </a:extLst>
          </p:cNvPr>
          <p:cNvSpPr txBox="1"/>
          <p:nvPr/>
        </p:nvSpPr>
        <p:spPr>
          <a:xfrm>
            <a:off x="418839" y="7820170"/>
            <a:ext cx="782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latin typeface="Aptos" panose="020B0004020202020204" pitchFamily="34" charset="0"/>
                <a:cs typeface="Calibri" panose="020F0502020204030204" pitchFamily="34" charset="0"/>
              </a:rPr>
              <a:t>Type</a:t>
            </a:r>
          </a:p>
        </p:txBody>
      </p:sp>
      <p:cxnSp>
        <p:nvCxnSpPr>
          <p:cNvPr id="463" name="Straight Connector 462">
            <a:extLst>
              <a:ext uri="{FF2B5EF4-FFF2-40B4-BE49-F238E27FC236}">
                <a16:creationId xmlns:a16="http://schemas.microsoft.com/office/drawing/2014/main" id="{EDFE6CF5-5C5D-CFAF-016B-250EBA1AF40E}"/>
              </a:ext>
            </a:extLst>
          </p:cNvPr>
          <p:cNvCxnSpPr>
            <a:cxnSpLocks/>
          </p:cNvCxnSpPr>
          <p:nvPr/>
        </p:nvCxnSpPr>
        <p:spPr>
          <a:xfrm>
            <a:off x="10717962" y="5143892"/>
            <a:ext cx="0" cy="188120"/>
          </a:xfrm>
          <a:prstGeom prst="line">
            <a:avLst/>
          </a:prstGeom>
          <a:ln w="3175"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4" name="Rectangle 463">
            <a:extLst>
              <a:ext uri="{FF2B5EF4-FFF2-40B4-BE49-F238E27FC236}">
                <a16:creationId xmlns:a16="http://schemas.microsoft.com/office/drawing/2014/main" id="{64DA297F-11D0-AC6D-B2F0-51983E7849A3}"/>
              </a:ext>
            </a:extLst>
          </p:cNvPr>
          <p:cNvSpPr>
            <a:spLocks/>
          </p:cNvSpPr>
          <p:nvPr/>
        </p:nvSpPr>
        <p:spPr>
          <a:xfrm>
            <a:off x="10403612" y="4871043"/>
            <a:ext cx="484016" cy="2667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2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1,647</a:t>
            </a:r>
          </a:p>
        </p:txBody>
      </p:sp>
      <p:sp>
        <p:nvSpPr>
          <p:cNvPr id="466" name="Rectangle 465">
            <a:extLst>
              <a:ext uri="{FF2B5EF4-FFF2-40B4-BE49-F238E27FC236}">
                <a16:creationId xmlns:a16="http://schemas.microsoft.com/office/drawing/2014/main" id="{5A52B468-74DB-38E3-57E0-BD35731DACDA}"/>
              </a:ext>
            </a:extLst>
          </p:cNvPr>
          <p:cNvSpPr>
            <a:spLocks/>
          </p:cNvSpPr>
          <p:nvPr/>
        </p:nvSpPr>
        <p:spPr>
          <a:xfrm>
            <a:off x="10403612" y="5341060"/>
            <a:ext cx="484016" cy="26432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2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1,530</a:t>
            </a:r>
          </a:p>
        </p:txBody>
      </p:sp>
    </p:spTree>
    <p:extLst>
      <p:ext uri="{BB962C8B-B14F-4D97-AF65-F5344CB8AC3E}">
        <p14:creationId xmlns:p14="http://schemas.microsoft.com/office/powerpoint/2010/main" val="1877575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think-cell data - do not delete" hidden="1">
            <a:extLst>
              <a:ext uri="{FF2B5EF4-FFF2-40B4-BE49-F238E27FC236}">
                <a16:creationId xmlns:a16="http://schemas.microsoft.com/office/drawing/2014/main" id="{5E629EEF-337D-9903-9E70-8265AA75578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606" imgH="605" progId="TCLayout.ActiveDocument.1">
                  <p:embed/>
                </p:oleObj>
              </mc:Choice>
              <mc:Fallback>
                <p:oleObj name="think-cell Slide" r:id="rId34" imgW="606" imgH="605" progId="TCLayout.ActiveDocument.1">
                  <p:embed/>
                  <p:pic>
                    <p:nvPicPr>
                      <p:cNvPr id="4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629EEF-337D-9903-9E70-8265AA7557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1575B4-68F2-7CDC-8088-299AE380AC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263" y="598156"/>
            <a:ext cx="17303121" cy="762119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Extend current policies tightening CBAM and implementing demand-side mandates</a:t>
            </a:r>
            <a:endParaRPr lang="en-GB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59208A9-FA68-B472-D357-C90220341DC9}"/>
              </a:ext>
            </a:extLst>
          </p:cNvPr>
          <p:cNvSpPr>
            <a:spLocks/>
          </p:cNvSpPr>
          <p:nvPr/>
        </p:nvSpPr>
        <p:spPr>
          <a:xfrm>
            <a:off x="539715" y="1915322"/>
            <a:ext cx="17172432" cy="737631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0200" rtlCol="0" anchor="t"/>
          <a:lstStyle/>
          <a:p>
            <a:r>
              <a:rPr lang="en-GB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Potential policy instruments to improve EU competitiveness and boost uptake of sustainable products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0FEAB44-817A-BF75-BD8F-A4BF8A7F8B5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62584" y="5350979"/>
            <a:ext cx="1961399" cy="790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54000" rtlCol="0" anchor="ctr"/>
          <a:lstStyle/>
          <a:p>
            <a:pPr algn="ctr"/>
            <a:r>
              <a:rPr lang="en-GB" sz="15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Energy </a:t>
            </a:r>
            <a:br>
              <a:rPr lang="en-GB" sz="15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</a:br>
            <a:r>
              <a:rPr lang="en-GB" sz="15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suppliers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121F001-3889-2495-2F5E-5E17CA84DF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355993" y="5350979"/>
            <a:ext cx="1961399" cy="790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54000" rtlCol="0" anchor="ctr"/>
          <a:lstStyle/>
          <a:p>
            <a:pPr algn="ctr"/>
            <a:r>
              <a:rPr lang="en-GB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Heavy </a:t>
            </a:r>
            <a:br>
              <a:rPr lang="en-GB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</a:br>
            <a:r>
              <a:rPr lang="en-GB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industry producers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801968A-A39F-A754-3F59-814FD77C8F9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2930544" y="5350979"/>
            <a:ext cx="1961399" cy="790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54000" rtlCol="0" anchor="ctr"/>
          <a:lstStyle/>
          <a:p>
            <a:pPr algn="ctr"/>
            <a:r>
              <a:rPr lang="en-GB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B2C</a:t>
            </a:r>
            <a:br>
              <a:rPr lang="en-GB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</a:br>
            <a:r>
              <a:rPr lang="en-GB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Channels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1B49B68-B28B-6645-C833-D3DD154BF85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537135" y="5350979"/>
            <a:ext cx="1961399" cy="790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54000" rtlCol="0" anchor="ctr"/>
          <a:lstStyle/>
          <a:p>
            <a:pPr algn="ctr"/>
            <a:r>
              <a:rPr lang="en-GB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B2B</a:t>
            </a:r>
          </a:p>
          <a:p>
            <a:pPr algn="ctr"/>
            <a:r>
              <a:rPr lang="en-GB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Channels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1DE21C5-8A88-E88A-4611-6B10257B283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5323954" y="5350979"/>
            <a:ext cx="1961399" cy="790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54000" rtlCol="0" anchor="ctr"/>
          <a:lstStyle/>
          <a:p>
            <a:pPr algn="ctr"/>
            <a:r>
              <a:rPr lang="en-GB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Consumers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C84613D-8001-BA37-8869-C547F1FBFFA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143723" y="5350979"/>
            <a:ext cx="1961399" cy="790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54000" rtlCol="0" anchor="ctr"/>
          <a:lstStyle/>
          <a:p>
            <a:pPr algn="ctr"/>
            <a:r>
              <a:rPr lang="en-GB" sz="15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Users</a:t>
            </a:r>
            <a:br>
              <a:rPr lang="en-GB" sz="15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</a:br>
            <a:r>
              <a:rPr lang="en-GB" sz="1200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of heavy industry products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8BDBFF1-B919-5192-B6BD-A1BA05BBFE9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749401" y="5350979"/>
            <a:ext cx="1962309" cy="790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54000" rtlCol="0" anchor="ctr"/>
          <a:lstStyle/>
          <a:p>
            <a:pPr algn="ctr"/>
            <a:r>
              <a:rPr lang="en-GB" sz="150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Intermediaries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D3937EA2-330B-8C0F-41B3-7193B8FB6FB1}"/>
              </a:ext>
            </a:extLst>
          </p:cNvPr>
          <p:cNvCxnSpPr>
            <a:cxnSpLocks/>
            <a:stCxn id="82" idx="3"/>
            <a:endCxn id="90" idx="1"/>
          </p:cNvCxnSpPr>
          <p:nvPr>
            <p:custDataLst>
              <p:tags r:id="rId9"/>
            </p:custDataLst>
          </p:nvPr>
        </p:nvCxnSpPr>
        <p:spPr>
          <a:xfrm>
            <a:off x="5317391" y="5746473"/>
            <a:ext cx="432011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01E53255-9359-317E-F219-96154616830D}"/>
              </a:ext>
            </a:extLst>
          </p:cNvPr>
          <p:cNvCxnSpPr>
            <a:cxnSpLocks/>
            <a:stCxn id="80" idx="3"/>
            <a:endCxn id="82" idx="1"/>
          </p:cNvCxnSpPr>
          <p:nvPr>
            <p:custDataLst>
              <p:tags r:id="rId10"/>
            </p:custDataLst>
          </p:nvPr>
        </p:nvCxnSpPr>
        <p:spPr>
          <a:xfrm>
            <a:off x="2923982" y="5746473"/>
            <a:ext cx="432011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7F8EF9A-1785-FFA9-F785-2FB68400DFD9}"/>
              </a:ext>
            </a:extLst>
          </p:cNvPr>
          <p:cNvCxnSpPr>
            <a:cxnSpLocks/>
            <a:stCxn id="90" idx="3"/>
            <a:endCxn id="89" idx="1"/>
          </p:cNvCxnSpPr>
          <p:nvPr>
            <p:custDataLst>
              <p:tags r:id="rId11"/>
            </p:custDataLst>
          </p:nvPr>
        </p:nvCxnSpPr>
        <p:spPr>
          <a:xfrm>
            <a:off x="7711712" y="5746473"/>
            <a:ext cx="432011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2E6B92C-AB9C-4832-586A-34F4FB6DC818}"/>
              </a:ext>
            </a:extLst>
          </p:cNvPr>
          <p:cNvCxnSpPr>
            <a:cxnSpLocks/>
            <a:stCxn id="89" idx="3"/>
            <a:endCxn id="86" idx="1"/>
          </p:cNvCxnSpPr>
          <p:nvPr>
            <p:custDataLst>
              <p:tags r:id="rId12"/>
            </p:custDataLst>
          </p:nvPr>
        </p:nvCxnSpPr>
        <p:spPr>
          <a:xfrm>
            <a:off x="10105121" y="5746473"/>
            <a:ext cx="432014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4A36436D-AB8B-BF2F-6341-BDC5755029D7}"/>
              </a:ext>
            </a:extLst>
          </p:cNvPr>
          <p:cNvCxnSpPr>
            <a:cxnSpLocks/>
            <a:stCxn id="86" idx="3"/>
            <a:endCxn id="85" idx="1"/>
          </p:cNvCxnSpPr>
          <p:nvPr>
            <p:custDataLst>
              <p:tags r:id="rId13"/>
            </p:custDataLst>
          </p:nvPr>
        </p:nvCxnSpPr>
        <p:spPr>
          <a:xfrm>
            <a:off x="12498533" y="5746473"/>
            <a:ext cx="432011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9C66CEC3-CE1E-C4DF-0FE7-4817D943F713}"/>
              </a:ext>
            </a:extLst>
          </p:cNvPr>
          <p:cNvCxnSpPr>
            <a:cxnSpLocks/>
            <a:stCxn id="85" idx="3"/>
            <a:endCxn id="87" idx="1"/>
          </p:cNvCxnSpPr>
          <p:nvPr>
            <p:custDataLst>
              <p:tags r:id="rId14"/>
            </p:custDataLst>
          </p:nvPr>
        </p:nvCxnSpPr>
        <p:spPr>
          <a:xfrm>
            <a:off x="14891942" y="5746473"/>
            <a:ext cx="432011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DCB6A6C-8DCC-C425-0F97-9402E138C57E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>
            <a:off x="964740" y="6570642"/>
            <a:ext cx="163369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5B08E81-FD8C-DB2C-CB41-DB404D7C76D5}"/>
              </a:ext>
            </a:extLst>
          </p:cNvPr>
          <p:cNvGrpSpPr/>
          <p:nvPr/>
        </p:nvGrpSpPr>
        <p:grpSpPr>
          <a:xfrm>
            <a:off x="964744" y="4609070"/>
            <a:ext cx="4352648" cy="532220"/>
            <a:chOff x="642455" y="3057881"/>
            <a:chExt cx="1480901" cy="371120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ECBA4F9-023E-A123-F6CB-024A4FEF1EFE}"/>
                </a:ext>
              </a:extLst>
            </p:cNvPr>
            <p:cNvCxnSpPr>
              <a:cxnSpLocks/>
            </p:cNvCxnSpPr>
            <p:nvPr>
              <p:custDataLst>
                <p:tags r:id="rId30"/>
              </p:custDataLst>
            </p:nvPr>
          </p:nvCxnSpPr>
          <p:spPr>
            <a:xfrm>
              <a:off x="642455" y="3429000"/>
              <a:ext cx="1480901" cy="0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20D56B70-43B3-EFF6-3E27-A357B82E5C17}"/>
                </a:ext>
              </a:extLst>
            </p:cNvPr>
            <p:cNvCxnSpPr>
              <a:cxnSpLocks/>
            </p:cNvCxnSpPr>
            <p:nvPr>
              <p:custDataLst>
                <p:tags r:id="rId31"/>
              </p:custDataLst>
            </p:nvPr>
          </p:nvCxnSpPr>
          <p:spPr>
            <a:xfrm>
              <a:off x="1372581" y="3057881"/>
              <a:ext cx="0" cy="371120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CB07C939-B755-48A0-2556-BBAA92625F19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>
          <a:xfrm>
            <a:off x="2923982" y="6569327"/>
            <a:ext cx="0" cy="55668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Rectangle 274">
            <a:extLst>
              <a:ext uri="{FF2B5EF4-FFF2-40B4-BE49-F238E27FC236}">
                <a16:creationId xmlns:a16="http://schemas.microsoft.com/office/drawing/2014/main" id="{B9BB50BC-91CB-DF7F-20B3-FD551961ED90}"/>
              </a:ext>
            </a:extLst>
          </p:cNvPr>
          <p:cNvSpPr>
            <a:spLocks/>
          </p:cNvSpPr>
          <p:nvPr>
            <p:custDataLst>
              <p:tags r:id="rId17"/>
            </p:custDataLst>
          </p:nvPr>
        </p:nvSpPr>
        <p:spPr>
          <a:xfrm>
            <a:off x="962580" y="7144882"/>
            <a:ext cx="16307367" cy="1676144"/>
          </a:xfrm>
          <a:prstGeom prst="rect">
            <a:avLst/>
          </a:prstGeom>
          <a:noFill/>
          <a:ln w="9525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582521-EE81-25C3-727E-8976CB4D87D1}"/>
              </a:ext>
            </a:extLst>
          </p:cNvPr>
          <p:cNvSpPr>
            <a:spLocks/>
          </p:cNvSpPr>
          <p:nvPr>
            <p:custDataLst>
              <p:tags r:id="rId18"/>
            </p:custDataLst>
          </p:nvPr>
        </p:nvSpPr>
        <p:spPr>
          <a:xfrm>
            <a:off x="1428665" y="7510807"/>
            <a:ext cx="2469635" cy="9603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en-GB" b="1"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CBAM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3568A4-9CE8-39E5-DEA5-2347B6D9A006}"/>
              </a:ext>
            </a:extLst>
          </p:cNvPr>
          <p:cNvSpPr>
            <a:spLocks/>
          </p:cNvSpPr>
          <p:nvPr>
            <p:custDataLst>
              <p:tags r:id="rId19"/>
            </p:custDataLst>
          </p:nvPr>
        </p:nvSpPr>
        <p:spPr>
          <a:xfrm>
            <a:off x="3898299" y="7510807"/>
            <a:ext cx="13000095" cy="960353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CBAM broadening and tightening</a:t>
            </a:r>
            <a:br>
              <a:rPr lang="en-GB" b="1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</a:br>
            <a:r>
              <a:rPr lang="en-GB" sz="1500" dirty="0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(e.g., extend to processed goods, exempt export, disallow resource shuffling)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322DC6-CFD0-534F-6C59-06076E1668D2}"/>
              </a:ext>
            </a:extLst>
          </p:cNvPr>
          <p:cNvSpPr>
            <a:spLocks/>
          </p:cNvSpPr>
          <p:nvPr>
            <p:custDataLst>
              <p:tags r:id="rId20"/>
            </p:custDataLst>
          </p:nvPr>
        </p:nvSpPr>
        <p:spPr>
          <a:xfrm>
            <a:off x="962583" y="2642875"/>
            <a:ext cx="8798826" cy="1970666"/>
          </a:xfrm>
          <a:prstGeom prst="rect">
            <a:avLst/>
          </a:prstGeom>
          <a:noFill/>
          <a:ln w="9525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53C848-9547-A51D-FC3A-95C3AE7AD028}"/>
              </a:ext>
            </a:extLst>
          </p:cNvPr>
          <p:cNvSpPr>
            <a:spLocks/>
          </p:cNvSpPr>
          <p:nvPr>
            <p:custDataLst>
              <p:tags r:id="rId21"/>
            </p:custDataLst>
          </p:nvPr>
        </p:nvSpPr>
        <p:spPr>
          <a:xfrm>
            <a:off x="10537135" y="2638405"/>
            <a:ext cx="6748220" cy="1970666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B4B2DA3-A8FD-0496-63EE-31276F00F39E}"/>
              </a:ext>
            </a:extLst>
          </p:cNvPr>
          <p:cNvCxnSpPr>
            <a:cxnSpLocks/>
          </p:cNvCxnSpPr>
          <p:nvPr>
            <p:custDataLst>
              <p:tags r:id="rId22"/>
            </p:custDataLst>
          </p:nvPr>
        </p:nvCxnSpPr>
        <p:spPr>
          <a:xfrm>
            <a:off x="5749401" y="5143500"/>
            <a:ext cx="9083607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3437FF-362E-5F44-D18C-9B7B4406F24D}"/>
              </a:ext>
            </a:extLst>
          </p:cNvPr>
          <p:cNvCxnSpPr>
            <a:cxnSpLocks/>
          </p:cNvCxnSpPr>
          <p:nvPr>
            <p:custDataLst>
              <p:tags r:id="rId23"/>
            </p:custDataLst>
          </p:nvPr>
        </p:nvCxnSpPr>
        <p:spPr>
          <a:xfrm>
            <a:off x="12565758" y="4609070"/>
            <a:ext cx="0" cy="534432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D865778-BB3A-6EB6-3438-D4E136AAAAD1}"/>
              </a:ext>
            </a:extLst>
          </p:cNvPr>
          <p:cNvSpPr>
            <a:spLocks/>
          </p:cNvSpPr>
          <p:nvPr>
            <p:custDataLst>
              <p:tags r:id="rId24"/>
            </p:custDataLst>
          </p:nvPr>
        </p:nvSpPr>
        <p:spPr>
          <a:xfrm>
            <a:off x="10924085" y="3013389"/>
            <a:ext cx="2987156" cy="957096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en-GB" b="1" dirty="0"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Demand mandates</a:t>
            </a:r>
            <a:endParaRPr lang="en-GB" dirty="0">
              <a:latin typeface="Aptos" panose="020B0004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ptos" panose="020B00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704068-D789-CE31-B1B2-C18A0AD1A410}"/>
              </a:ext>
            </a:extLst>
          </p:cNvPr>
          <p:cNvSpPr>
            <a:spLocks/>
          </p:cNvSpPr>
          <p:nvPr>
            <p:custDataLst>
              <p:tags r:id="rId25"/>
            </p:custDataLst>
          </p:nvPr>
        </p:nvSpPr>
        <p:spPr>
          <a:xfrm>
            <a:off x="13911238" y="3013389"/>
            <a:ext cx="2987156" cy="957096"/>
          </a:xfrm>
          <a:prstGeom prst="rect">
            <a:avLst/>
          </a:prstGeom>
          <a:solidFill>
            <a:srgbClr val="0C47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EU origin requirements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4845FD4-6329-3D90-CCFC-E57EFD4903AC}"/>
              </a:ext>
            </a:extLst>
          </p:cNvPr>
          <p:cNvGrpSpPr/>
          <p:nvPr/>
        </p:nvGrpSpPr>
        <p:grpSpPr>
          <a:xfrm>
            <a:off x="1428665" y="2994041"/>
            <a:ext cx="7949876" cy="1325292"/>
            <a:chOff x="800296" y="1996027"/>
            <a:chExt cx="2704784" cy="63806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ED570E5-ADE8-FB02-3E29-3376672D0AF8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728505" y="1996027"/>
              <a:ext cx="840243" cy="63806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0200" rIns="0" bIns="70200" rtlCol="0" anchor="ctr"/>
            <a:lstStyle/>
            <a:p>
              <a:pPr algn="ctr"/>
              <a:r>
                <a:rPr lang="en-GB" b="1" dirty="0">
                  <a:latin typeface="Aptos" panose="020B000402020202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ptos" panose="020B0004020202020204" pitchFamily="34" charset="0"/>
                </a:rPr>
                <a:t>Supply subsidies</a:t>
              </a:r>
              <a:br>
                <a:rPr lang="en-GB" b="1" dirty="0">
                  <a:latin typeface="Aptos" panose="020B000402020202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ptos" panose="020B0004020202020204" pitchFamily="34" charset="0"/>
                </a:rPr>
              </a:br>
              <a:r>
                <a:rPr lang="en-GB" sz="1500" dirty="0">
                  <a:latin typeface="Aptos" panose="020B000402020202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ptos" panose="020B0004020202020204" pitchFamily="34" charset="0"/>
                </a:rPr>
                <a:t>(incl. tax breaks)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3B6A61F-3A1C-44DD-9895-0AF33ECEE039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2664837" y="1996027"/>
              <a:ext cx="840243" cy="63806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rIns="108000" rtlCol="0" anchor="ctr"/>
            <a:lstStyle/>
            <a:p>
              <a:pPr algn="ctr"/>
              <a:r>
                <a:rPr lang="en-GB" b="1" dirty="0">
                  <a:latin typeface="Aptos" panose="020B000402020202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ptos" panose="020B0004020202020204" pitchFamily="34" charset="0"/>
                </a:rPr>
                <a:t>Supply mandates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09DFD49-4FEC-CEE1-F396-A2F602872F0C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800296" y="1996027"/>
              <a:ext cx="840243" cy="63806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rIns="108000" rtlCol="0" anchor="ctr"/>
            <a:lstStyle/>
            <a:p>
              <a:pPr algn="ctr"/>
              <a:r>
                <a:rPr lang="en-GB" b="1" dirty="0">
                  <a:latin typeface="Aptos" panose="020B000402020202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ptos" panose="020B0004020202020204" pitchFamily="34" charset="0"/>
                </a:rPr>
                <a:t>ETS</a:t>
              </a:r>
              <a:br>
                <a:rPr lang="en-GB" b="1" dirty="0">
                  <a:latin typeface="Aptos" panose="020B000402020202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ptos" panose="020B0004020202020204" pitchFamily="34" charset="0"/>
                </a:rPr>
              </a:br>
              <a:r>
                <a:rPr lang="en-GB" sz="1500" dirty="0">
                  <a:latin typeface="Aptos" panose="020B000402020202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Aptos" panose="020B0004020202020204" pitchFamily="34" charset="0"/>
                </a:rPr>
                <a:t>(and other taxes)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130BCD2-7284-7288-5855-BC7868D0CACD}"/>
              </a:ext>
            </a:extLst>
          </p:cNvPr>
          <p:cNvSpPr txBox="1">
            <a:spLocks/>
          </p:cNvSpPr>
          <p:nvPr/>
        </p:nvSpPr>
        <p:spPr>
          <a:xfrm>
            <a:off x="4623653" y="2463752"/>
            <a:ext cx="147668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latin typeface="Aptos" panose="020B0004020202020204" pitchFamily="34" charset="0"/>
                <a:cs typeface="Calibri" panose="020F0502020204030204" pitchFamily="34" charset="0"/>
              </a:rPr>
              <a:t>Supply push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2F0F42-C97F-E2C4-B286-3170E4EA509C}"/>
              </a:ext>
            </a:extLst>
          </p:cNvPr>
          <p:cNvSpPr txBox="1">
            <a:spLocks/>
          </p:cNvSpPr>
          <p:nvPr/>
        </p:nvSpPr>
        <p:spPr>
          <a:xfrm>
            <a:off x="8084861" y="6950778"/>
            <a:ext cx="206280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>
                <a:latin typeface="Aptos" panose="020B0004020202020204" pitchFamily="34" charset="0"/>
                <a:cs typeface="Calibri" panose="020F0502020204030204" pitchFamily="34" charset="0"/>
              </a:rPr>
              <a:t>Level playing field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FF26A2-29BA-F1A8-407E-FB555C594DED}"/>
              </a:ext>
            </a:extLst>
          </p:cNvPr>
          <p:cNvSpPr txBox="1">
            <a:spLocks/>
          </p:cNvSpPr>
          <p:nvPr/>
        </p:nvSpPr>
        <p:spPr>
          <a:xfrm>
            <a:off x="13146452" y="2463752"/>
            <a:ext cx="152958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latin typeface="Aptos" panose="020B0004020202020204" pitchFamily="34" charset="0"/>
                <a:cs typeface="Calibri" panose="020F0502020204030204" pitchFamily="34" charset="0"/>
              </a:rPr>
              <a:t>Demand pull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E9B5D04-492E-A74E-AED9-0A62FE652442}"/>
              </a:ext>
            </a:extLst>
          </p:cNvPr>
          <p:cNvSpPr>
            <a:spLocks/>
          </p:cNvSpPr>
          <p:nvPr>
            <p:custDataLst>
              <p:tags r:id="rId26"/>
            </p:custDataLst>
          </p:nvPr>
        </p:nvSpPr>
        <p:spPr>
          <a:xfrm>
            <a:off x="10924085" y="3951137"/>
            <a:ext cx="5974299" cy="3681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ptos" panose="020B00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ptos" panose="020B0004020202020204" pitchFamily="34" charset="0"/>
              </a:rPr>
              <a:t>Value chain enablers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1585DA0-D3C0-FDA2-5455-3EE3CC44DDF8}"/>
              </a:ext>
            </a:extLst>
          </p:cNvPr>
          <p:cNvSpPr txBox="1"/>
          <p:nvPr/>
        </p:nvSpPr>
        <p:spPr>
          <a:xfrm>
            <a:off x="10851395" y="2661065"/>
            <a:ext cx="18721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500" b="1" dirty="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Focus of this report</a:t>
            </a:r>
          </a:p>
        </p:txBody>
      </p:sp>
      <p:pic>
        <p:nvPicPr>
          <p:cNvPr id="6" name="Picture 19" descr="© INSCALE GmbH, 25.06.2010">
            <a:extLst>
              <a:ext uri="{FF2B5EF4-FFF2-40B4-BE49-F238E27FC236}">
                <a16:creationId xmlns:a16="http://schemas.microsoft.com/office/drawing/2014/main" id="{484F6049-8926-63CD-B774-7FAEBBAF2F4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395" y="3068417"/>
            <a:ext cx="476378" cy="301178"/>
          </a:xfrm>
          <a:prstGeom prst="rect">
            <a:avLst/>
          </a:prstGeom>
          <a:noFill/>
          <a:ln w="63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8EA57E-3E7A-9734-5593-F6B9E00B09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057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PeOO09FUfyjLi1sM4oob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DUKKiFYTM.i17ix61_LE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6u4qLl3haYcYreQfYxO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t4Yas29GIVJOonf0bjIG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08rrb2JogYaJbK4aY_u2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upzR3N8zIuklGByqDT.a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WmW039O3rT4oAtDZwd6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1XN5QAxCxO0UMPwERnMx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24SuZIc1Z0_tG7m6VftY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WUG2lxcC0LGC9ch0Cycy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XEH3fxCYqd3tnsQrCR1I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Ro.DhDReR80DJC5A9cay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4eIpijONMAPPEB.wMDKFg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fS.9qyD.NzoKGuEnuJRU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q1.ccFMLMFn6ukYHjig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udip6UthimPbX1gxS8joQ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DNiG.icopm9RqspgWqD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nPdp_2DOpqnAGVRXLxdW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PEGWN75DeK.Bla0AAhz1g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U0GWc9kc2TzsDdCRWXJIw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AElVuwgnSLCbYLbuXO_p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U.Uj3dGwJOuJZ8a8.Zmq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VY_rCr7abuOtV6zF9EWcA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qCr8wIdG3z6HxMkJLVvq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bRgvoiyL_E2ExYw4TOfTg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5BUQiaasyBSciFeyHWRTQ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QpudPqX6EtRSTGTw5tzc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dIEMKgCRPDmqBcRCtDuG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IshSs4UDNy4EA9e4kARu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oMSj1znGVNR65qJd38Sg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k4ST0BIv3hEil2HNSTABw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8LO4VDsyexyEZ8oN4FNhw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qXIGpykUqR1.wGon6dPK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38s3oWPZXpfNm0UdwMcW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VBMgeeQVFf86v1grCeMg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GOXlit2UYAJRscHqRhGV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gic.lYf8TvDmsxkuq08J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.x2qaxUEDvY4uL.jLdhQ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8pJL3J5K7H4IoQq4zDZE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IeDxjTiWaHs94cw8mI_qw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rYPhhBuErbpXFmpBDxXF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Jo5nzbI7PLxJ2E0raBcL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1R00iNGqoXGuST94_1Q3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AC6kAuDJ0eFQLc71JFm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T.x7oZGFI8gIsjs177YH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.X3RDMP_GjtjhI87R_qj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pGKvqe8xWEFI4wj3M9vtg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R88ofeizX03OAnzhfOFZg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Fieep0jnaoNmStDXya16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a9uTcpU.SMqUJKXw7.B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htyrNBASizSROHNJMkNww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fc1HrL.K_y4NDZP5_5rjg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oIyeK0reaGiwXpSWCwm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JysUKWWJC77cXMNZ45T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Aypg14bSnV2JB0IafnSQ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Nak5lcVzY4SIYCEdkS5Q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r95UKtJYv7BUD10lKt.p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3N.pVhAxm9v8yuesy8ctw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u6Ef5FzFYswdKh0ePIoGg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M8yQWoot5QYAvDmsOVZJ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3N.pVhAxm9v8yuesy8ctw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UZiN.SlrH6seJAwELdE7w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yxSoubz8sX5QNdbMPha7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jrMy1M6.nJM4070nUmCz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hr27w620w1hGLzq.tW9q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7EPviM4wCwAD5GjygIdA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drQbt4cXhn0UPuJmKn6VQ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hr27w620w1hGLzq.tW9qw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3A3_r3BWaBie9KoE4cml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sL9I9PjLp60byW3x7rkM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mKpVzGDSl5qRcGLIw_QQ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48OJUFQokAfnCqgqqjvQ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jrMy1M6.nJM4070nUmCzA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U5t_UIyq.dgPgFwF9aRw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EPFXN_PXb3cGqzVfZZ8j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0oLWa0fknMnByGMsatpcw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apJGqeLnwUPW0Fm9GeBpg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v9Q9Hr.IHcKxzRGrKrTu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43x5tk1P6uNPTfGM_v__Q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Ap8.XZBuiE1CGiMN6S90Q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MKOtqFN7bSMd7uByvAk2g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230sLMLv3TM5ZzzxZefA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0knKlh74vLews9eC3jqww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k9b2hyy7uPp0VoH2Z.WkA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WrbnUFAWCEBrqQQKYXZMA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Ukxj8Bs24f9e7xioME5U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JQ_P0o9MNoFU1pA4gwsw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HV1MyGk8jbZDlK9p5AMvg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6_BsLJDcUIQ8gZyHqz5cA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vAk1mXko886hHSLtqlWTA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2vcLGlHVc0XZIHCFkQM8Q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vMqpez0lSn4udMY90k_aQ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UVf8yHa3PiwXrW33KSOBQ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yRZvJcg6aaTOj2xeh3dw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3ivLm9x_JhWPVvp7iN9IQ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E4tDAJjMK0jYfnU5Ls4zQ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OQ.FmwBfnwBGh9Rh_oy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RAjHlawwnMBEQ._NQvAvA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buredXCl.lfbTg5MlJMVQ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mkdStkYNfSpHxjGW340Sw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3HuF.e_wzC6KCvjSQzxiw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f1LWMZ454HxM3uAy7fzj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rMaqmLHX3OiO0gql_vgU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jvtFd0SjL6BBXnzcYYPtQ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TWYAtBgl4ZFw95ufqVbI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fhr4.zZz7M8g6GXMnLEg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iKtO0Ip16NNHGWdy3UzEw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7CDgT.WVS2k3OXz7dTvF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8o2euQBo_AICcR6jqLU7A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3D9dUSbKc7cfxF27Ss4A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JuVMDIo71jaRd7BCsbpTA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SvmBPmyg1cQhGRwfVyF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b3rxTToP9w5dKsSxbPw0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SvmBPmyg1cQhGRwfVyF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b3rxTToP9w5dKsSxbPw0A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dM2zda4X6atZiFP5sXAw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0XE_ielJKi4eZ.5O0gyA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pZlNJ2zkd8Y4WYP.Jfshw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AIXXwoyi428cNokdFCYWw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qmTRDfhEY1bNmu_m.CY7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bWgWolj7rF9kjGbNqLb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2qqs3Tro9kzdTQTPKQU6g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SwIos3..A_KPLw..Hp6g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IJc6RrJMzv5WvEeuJQG4w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IvGkY6tHWjG_hFLCLO8Fw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fjBFrAJnO6WCW8Ub_TaPw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EIiiO_XnUPBwUh7ru.5Ww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079jbiy6jLHOSw4maMdE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n_.G2UY2XAI_NJPtNwpwQ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P3C7xW7cC_0uij3MMEmvw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qy25VcjIKUHyCt89KcQw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y_lpJyrcYgS0IbdIeJPTg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EBP8DV39Ghv_XjoxZWfg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0wL6lNF0z5yD7XQ4DBLiA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pwVYnwBK52prPJBCsnlw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cmi.PEFIROuBVh5gabvQQ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.fhtNKLueSo8Ox2.243rg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_lT.PLXQV_hRValps3NZ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E4ccY1v6oI1yRm7MtPuq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8aVQ93H159_206mASAFNA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I6.Ez3VfKnsgngrFEsyFw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W5TyeqI2FgMGjDNyal7w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YMCA5eaNdZjPMBItBoNw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oP94JZpSQa4Z16.9HhCrg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qj03tMHZ0H7BqVUZ4kC0w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8ffwzh2ebLDo5gSw62PQ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In3h.m7CDCxZWekXpoBng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9hqgr1azYRVQDv_yQehEg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3JPyjPoMZ33KxGMOJMOw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yMpK8SZgq60N1ywpBaTT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x9BkAtDiNhwtWehAXZSRA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BKE4KTZ44Arj2BU0MZGTg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ybKIzKzsaA7wSuybnViR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a3N2rIYzE7JN9_jz6V76A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C5AEDVBLb9PShpHeAYXS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PT_I5j9QPTHVPzCPHhbGg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8lmemHkO8W1_8GljZPsfw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ygjAjm4pUl78TIHAilhTA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mhc.SAV6Z9fCsc.YI1xtA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W4GON8EmXV.DiTSuEOZgw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OITpEwBJ9bG2az9X1N5IQ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9b3.razKmjYBZFpCVSw0w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LT9cBvodX6chekLAI0N4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WL0OTgNmXVETq6.vU8a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QoP8AmZKnrQ3RC73P3N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HvCqOpHOLz9XtCTcw6.z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Pn4lwwd9R69vfZyRPNLq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dAO.vhbqwlgedJUTWDmJ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2ywc5uUcKyUaMBc5KZO.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4rmTcpQDc0XHQPWFGmtA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whLZRSibIDvk74Az5Vo2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PmpL6_1mZidE0h2GV6hP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HormeSRgh4oVnTjqr2z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Hdd6FSYu8fKr3zxlXHir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KZV1bzpGer_oYNZZlAk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rY3Txyd3_tN.ZfjWY3T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YEZdCPZFsu.uzfmp.ntC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Qk_IcAu8MfXzLITDvH2L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SSlqkdL3D_EwqgzJkThq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FFx9dJKaDFVY44BJRIQg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xlTJKR9KhdWG_6JU26eI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NxEoK6ezXGodVVNDvUFa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3drvq6epe7nhpjAOkJnu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qfLa87UCr3JWhXk4BkMt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1qUCjwdLp_mKjXhHcCU4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7Q3hSaAbYpxSYrIQNsi9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Dleor6X16Iy9U_C2hzZ5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bMH2blZE_FnYoy5UHa06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I6sTabrPnEdJgGhzCjgX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81hweqVikOy4fQ9VlxU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142UBpmPLHg5GmyM3oo3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_IF637S_JF2GXU9Rja4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eoCvIrz9eAzXA3CMOX.f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PFF3G9iCMyscuxYloHQ_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Tmd_dgCQ2dkYNxwApNJ_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D7UDltlybOPXbXpksjT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N7NYtOVCJipOwlgnzn1_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9uWC8B2bY07x3JyiT81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iRGzs0rFIqXie.dK.9Z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EweP3ORIicD1sEnf_TfV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N9xHw4LgAjKqtJYA4C4j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FcWIpP3e5CxkOS0X4bjg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OyZY6ndRPcakdpvYhEN.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tEFaZTtvbl3YFfL.rhtE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4OecQd2XM6oCCg3o5BZP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fvglcVXmBmPuj6xK1Npe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Ry28MEZjZEXxNq8IwXzu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wOCKI7up6crJl1u7.OVx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Uuv4xACSfSpz8tbx2DXS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T1DPJPY0Rms1Ex2enlI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lmwPoM78Z5XAcfsONpY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vG8Q5vAcwKNuhf65jrn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2.Vt0RY1wVo5ZmCnM_Lu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QrfXyJkNPmkbtXKxp0gf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I2tY1zQi2S1Yc_8iq534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9GV6XjU1Lz9Lf6tFn.l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itlihfuNqaduFkhwmNAG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RW5QRU6yzNHbfoDNs.tL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KFvKcMX.jVK5lC97NZa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chW2MlyPFmbJinEBmzBu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7Rrrt0yciHZZuljVVBA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gCg57qN3mfB9Z5bC3Og2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ucr8Y0knr4zXF41EbRF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UFiX9wLCPrhfLX6fKQO9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qu1F3zlbJq3qUwIqcYwR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StpL_3ZOt7XqB3.LKHPj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rEk1sG7aeUdVYwMbDT6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SFVA8ISoS0gVG7xgxtRO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AuzM3RxURg.VRWVZtBvw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YY7dL4Ojwk3yoFtvHe.d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37qE_cpuVBnPSLBe5lNf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X5A_0bTScJaX44ssh02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BQGAft1ydpnkkeTFilB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7DyesEovTdtKRomFcdV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3QyfdON7oxDl_CxncN85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.u9bV1mKnIZ8xiMXeZIp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etzhn2Agydvl2gbDNfXc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a696529-0f72-48e4-b036-bce29b55c904">
      <Terms xmlns="http://schemas.microsoft.com/office/infopath/2007/PartnerControls"/>
    </lcf76f155ced4ddcb4097134ff3c332f>
    <TaxCatchAll xmlns="f894a7f0-1331-4600-a3be-94d01ccb6ac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2C9ACDEA16A541BD4EADE0B7724EC1" ma:contentTypeVersion="18" ma:contentTypeDescription="Create a new document." ma:contentTypeScope="" ma:versionID="b6e831e5b25706b6ef04371ca99da1fa">
  <xsd:schema xmlns:xsd="http://www.w3.org/2001/XMLSchema" xmlns:xs="http://www.w3.org/2001/XMLSchema" xmlns:p="http://schemas.microsoft.com/office/2006/metadata/properties" xmlns:ns2="0a696529-0f72-48e4-b036-bce29b55c904" xmlns:ns3="f894a7f0-1331-4600-a3be-94d01ccb6ac0" targetNamespace="http://schemas.microsoft.com/office/2006/metadata/properties" ma:root="true" ma:fieldsID="49f7af8730f91f25ec174c0ab017cce3" ns2:_="" ns3:_="">
    <xsd:import namespace="0a696529-0f72-48e4-b036-bce29b55c904"/>
    <xsd:import namespace="f894a7f0-1331-4600-a3be-94d01ccb6a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LengthInSecond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696529-0f72-48e4-b036-bce29b55c9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0b8c353-3ab4-4110-803d-4eda959e43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94a7f0-1331-4600-a3be-94d01ccb6ac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51bd241-1dcc-48c4-b671-c7e73fbddb47}" ma:internalName="TaxCatchAll" ma:showField="CatchAllData" ma:web="f894a7f0-1331-4600-a3be-94d01ccb6a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F896C4-401D-4BB9-8699-86DAAD3460D5}">
  <ds:schemaRefs>
    <ds:schemaRef ds:uri="http://schemas.microsoft.com/office/2006/metadata/properties"/>
    <ds:schemaRef ds:uri="http://schemas.microsoft.com/office/infopath/2007/PartnerControls"/>
    <ds:schemaRef ds:uri="0a696529-0f72-48e4-b036-bce29b55c904"/>
    <ds:schemaRef ds:uri="f894a7f0-1331-4600-a3be-94d01ccb6ac0"/>
  </ds:schemaRefs>
</ds:datastoreItem>
</file>

<file path=customXml/itemProps2.xml><?xml version="1.0" encoding="utf-8"?>
<ds:datastoreItem xmlns:ds="http://schemas.openxmlformats.org/officeDocument/2006/customXml" ds:itemID="{7847B70B-138F-4E4C-A0DA-EC29F47430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696529-0f72-48e4-b036-bce29b55c904"/>
    <ds:schemaRef ds:uri="f894a7f0-1331-4600-a3be-94d01ccb6a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4E84327-31DF-47CE-8C12-8E837DB3AB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2841</Words>
  <Application>Microsoft Office PowerPoint</Application>
  <PresentationFormat>Custom</PresentationFormat>
  <Paragraphs>931</Paragraphs>
  <Slides>25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Wingdings 2</vt:lpstr>
      <vt:lpstr>Calibri</vt:lpstr>
      <vt:lpstr>Aptos Light</vt:lpstr>
      <vt:lpstr>Poppins Bold</vt:lpstr>
      <vt:lpstr>Calibri Light</vt:lpstr>
      <vt:lpstr>Cera Pro 1</vt:lpstr>
      <vt:lpstr>Wingdings</vt:lpstr>
      <vt:lpstr>Aptos</vt:lpstr>
      <vt:lpstr>Cera Pro 2</vt:lpstr>
      <vt:lpstr>Arial</vt:lpstr>
      <vt:lpstr>Office Theme</vt:lpstr>
      <vt:lpstr>think-cell Slide</vt:lpstr>
      <vt:lpstr>PowerPoint Presentation</vt:lpstr>
      <vt:lpstr>PowerPoint Presentation</vt:lpstr>
      <vt:lpstr>PowerPoint Presentation</vt:lpstr>
      <vt:lpstr>Mobilizing consumer demand  for sustainable investments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Parliament event Presentation </dc:title>
  <cp:lastModifiedBy>Ilias Grampas | EBCD</cp:lastModifiedBy>
  <cp:revision>1</cp:revision>
  <dcterms:created xsi:type="dcterms:W3CDTF">2006-08-16T00:00:00Z</dcterms:created>
  <dcterms:modified xsi:type="dcterms:W3CDTF">2025-12-04T01:17:37Z</dcterms:modified>
  <dc:identifier>DAG6fvK77f4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0x010100A32C9ACDEA16A541BD4EADE0B7724EC1</vt:lpwstr>
  </property>
  <property fmtid="{D5CDD505-2E9C-101B-9397-08002B2CF9AE}" pid="3" name="MediaServiceImageTags">
    <vt:lpwstr/>
  </property>
</Properties>
</file>