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6" r:id="rId2"/>
    <p:sldId id="317" r:id="rId3"/>
    <p:sldId id="318" r:id="rId4"/>
    <p:sldId id="320" r:id="rId5"/>
    <p:sldId id="322" r:id="rId6"/>
    <p:sldId id="321" r:id="rId7"/>
    <p:sldId id="323" r:id="rId8"/>
    <p:sldId id="324" r:id="rId9"/>
    <p:sldId id="32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2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81594-610B-8358-D3BE-197AC177DA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0C71D1-4B97-4B83-E484-3E1026678C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F9E44C-D3DE-73D7-2619-AE3B3FFFC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2CFD0-695A-4449-9DE5-7EE39B759B9B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C09A4E-FFAE-D1D5-FE67-95E06B8BB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C4A35-341A-CD1E-5B51-9E2395E93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1EF03-0EAB-4C1F-AB5A-B5F7970514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9684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73A4A-54E4-E264-4E72-7050A6E15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116B4-475A-E1B6-DB5E-285C4896A6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284CA6-6A95-ABC4-7C3E-8ACAF1B04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2CFD0-695A-4449-9DE5-7EE39B759B9B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BBBE17-D2BE-8E7E-1579-E09E69F7C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ABF93D-B5DD-7C92-632F-4AF18B918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1EF03-0EAB-4C1F-AB5A-B5F7970514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3260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15743-06AE-FE08-751D-07B1AF524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848B77-7519-3C0A-860D-4376F27DE9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C79AE3-6912-4F7D-345B-70B7C9739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2CFD0-695A-4449-9DE5-7EE39B759B9B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3F6D70-675F-5931-48B6-A8E947F38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FDAEEC-E3BD-9D71-3A18-64783A69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1EF03-0EAB-4C1F-AB5A-B5F7970514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910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BFF7B-2628-432E-8187-26F69D645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812408-45D2-E5A0-05E3-D8DE08BDE0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DF01FD-9100-E739-86DB-B9F3109C1D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144AC2-EA08-D099-40F0-3885A2E31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2CFD0-695A-4449-9DE5-7EE39B759B9B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8C3F08-B203-8BE9-2229-66372DD9A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074FEE-DE13-E7E0-1EDF-FF84B9E8D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1EF03-0EAB-4C1F-AB5A-B5F7970514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4932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9C7EF-AA06-3D54-808D-6DEDCDEBE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243BA4-6974-E752-4C3D-F1AB6AF098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F61F7B-87C6-FC30-7C10-531979B938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3A45C5-43F9-2DC7-9C08-2F541FB573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D180CA-9B56-3F86-4E3B-D9DA326350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C510D0-41C7-6F76-91EB-BA652E9CE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2CFD0-695A-4449-9DE5-7EE39B759B9B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3AC456-2C1E-CFDD-943E-F2E3C92D1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F19B20-D844-577E-56D3-FDED0B887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1EF03-0EAB-4C1F-AB5A-B5F7970514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1750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61DB5-2B69-480A-FCEB-DEDB41552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72D684-72A9-C163-0186-B58B34842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2CFD0-695A-4449-9DE5-7EE39B759B9B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D0D745-421E-8AD4-E4F6-D5356D444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53A2B3-59EF-6177-E3F4-C950EE6A4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1EF03-0EAB-4C1F-AB5A-B5F7970514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7703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65EC5E-FAC5-0586-F01F-CE537C766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2CFD0-695A-4449-9DE5-7EE39B759B9B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5ACA5B-7D38-B5B5-00DA-936244144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6F7849-7989-B2A4-25AC-412930D64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1EF03-0EAB-4C1F-AB5A-B5F7970514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2665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E7ECD-CB8A-37D6-8EC3-6B389D5F9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B44A3-5930-4FA5-3C24-479CCF2AD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14B307-B584-0EA4-4CA3-AA062EC77B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0551EA-FBA6-0EE5-083E-07EC53DE3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2CFD0-695A-4449-9DE5-7EE39B759B9B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B65BF2-E692-D05D-BB91-EDE63E3AF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D52970-1A76-D3D9-CBDF-A8DBC95BC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1EF03-0EAB-4C1F-AB5A-B5F7970514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0090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04B00-5292-151D-62B3-B7F5DE68C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85C079-3908-2751-A914-15C6DEF49F0F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E22206-1BF1-C2F3-E2AA-9704EF8950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A774E8-EA51-79DB-6388-5E4CC9D42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2CFD0-695A-4449-9DE5-7EE39B759B9B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AB8E6-B267-1697-6593-68A5EEAC6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1F492F-470B-C5B1-61EA-7D6F60087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1EF03-0EAB-4C1F-AB5A-B5F7970514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0013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79D29-F94A-3D27-7E83-7D1158561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20857C-C21D-75EA-558D-B231BF73C4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75EE77-8C09-60A1-304F-E20B15817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2CFD0-695A-4449-9DE5-7EE39B759B9B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E5E301-543C-F3A5-24BC-9ED70EF55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6462C4-31CD-D542-9FEA-10A7118AF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1EF03-0EAB-4C1F-AB5A-B5F7970514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8403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E658F6-23E0-C96A-BB76-469AD59C16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9C1FDE-1F1A-E535-6057-51AEA4CFD2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D658D8-755C-DA4C-CDBF-67C050C76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2CFD0-695A-4449-9DE5-7EE39B759B9B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C78D00-D1AE-F152-5163-262DC2A37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C588A5-A961-823C-41E9-D08D91B78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1EF03-0EAB-4C1F-AB5A-B5F7970514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00654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4_Chapter Divid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42E36-8693-8340-B73F-9ACA41C1CB6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1041" y="2406946"/>
            <a:ext cx="5350599" cy="2179071"/>
          </a:xfrm>
        </p:spPr>
        <p:txBody>
          <a:bodyPr lIns="0" tIns="0" rIns="0" bIns="0" anchor="ctr" anchorCtr="0"/>
          <a:lstStyle>
            <a:lvl1pPr algn="l">
              <a:lnSpc>
                <a:spcPct val="80000"/>
              </a:lnSpc>
              <a:defRPr sz="6000" b="1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Chapter divider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A88C13-6F81-FA49-BFCB-9BD85E3959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04606" y="6096"/>
            <a:ext cx="12181163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42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68A28E-1A88-2B7B-D65E-61E360A14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AD1981-B41A-8FC4-9CBA-EE3E41FBBE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B61A51-4F73-8AD4-2DE8-1556F37AA7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D2CFD0-695A-4449-9DE5-7EE39B759B9B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5093B9-64A9-1B5A-9399-C4FD2E83C4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FD713C-BDC4-64A5-C017-290FF2E674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11EF03-0EAB-4C1F-AB5A-B5F7970514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0602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1CDF-5288-4978-9D72-C51DD5B982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1041" y="2406946"/>
            <a:ext cx="7602735" cy="2179071"/>
          </a:xfrm>
        </p:spPr>
        <p:txBody>
          <a:bodyPr>
            <a:noAutofit/>
          </a:bodyPr>
          <a:lstStyle/>
          <a:p>
            <a:r>
              <a:rPr lang="en-GB" sz="4400" dirty="0"/>
              <a:t>Progress towards GBF Target 9</a:t>
            </a:r>
            <a:br>
              <a:rPr lang="en-GB" sz="4400" dirty="0"/>
            </a:br>
            <a:br>
              <a:rPr lang="en-GB" sz="4400" dirty="0"/>
            </a:br>
            <a:r>
              <a:rPr lang="de-DE" sz="2800" dirty="0"/>
              <a:t>Dr. Dilys Roe, </a:t>
            </a:r>
            <a:br>
              <a:rPr lang="de-DE" sz="2800" dirty="0"/>
            </a:br>
            <a:r>
              <a:rPr lang="de-DE" sz="2800" dirty="0"/>
              <a:t>IIED &amp; IUCN SULi </a:t>
            </a:r>
            <a:br>
              <a:rPr lang="en-GB" sz="2800" dirty="0"/>
            </a:b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461237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74A3860-9CD6-D44B-9712-910336BB53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31" y="670408"/>
            <a:ext cx="9067910" cy="5172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260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FDAC5D2-097B-866A-A136-3BA80C228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302" y="194553"/>
            <a:ext cx="6614809" cy="6663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78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A6E3EA-43DD-4BE0-3065-E7F493244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428" y="412595"/>
            <a:ext cx="9615286" cy="5754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6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0408CE9-1C64-C814-7617-9E6ED64B70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8644"/>
            <a:ext cx="10743302" cy="4817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375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67768-2E57-5382-90E7-2F12219A2C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56" y="120946"/>
            <a:ext cx="11093066" cy="811079"/>
          </a:xfrm>
        </p:spPr>
        <p:txBody>
          <a:bodyPr>
            <a:normAutofit/>
          </a:bodyPr>
          <a:lstStyle/>
          <a:p>
            <a:r>
              <a:rPr lang="en-US" sz="3600" dirty="0"/>
              <a:t>Wildlife economy in Southern Africa</a:t>
            </a:r>
            <a:endParaRPr lang="en-GB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3EA84B-7C0A-D552-0D4A-415171E27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7058"/>
            <a:ext cx="2978303" cy="42356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5E9DE2-DA59-3943-9011-17A3CB884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0625" y="1403835"/>
            <a:ext cx="4385560" cy="40503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A059325-727F-2650-6FAB-479F010ABE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1419" y="2622332"/>
            <a:ext cx="3114766" cy="42356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80D7DEA-8293-239D-4790-7DD1E85FB7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6314" y="2053444"/>
            <a:ext cx="3067208" cy="4254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788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FB41A-A467-AF1A-B854-2B846C29A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 and opportunities in the region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30F08D-1F3C-35E6-96F3-BE36C12BD5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8053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Successful and effective CBNRM networks and associations across the region</a:t>
            </a:r>
          </a:p>
          <a:p>
            <a:r>
              <a:rPr lang="en-US" dirty="0"/>
              <a:t>Unique natural capital representing a significant development opportunity</a:t>
            </a:r>
          </a:p>
          <a:p>
            <a:pPr marL="0" indent="0">
              <a:buNone/>
            </a:pPr>
            <a:r>
              <a:rPr lang="en-US" dirty="0"/>
              <a:t>BUT</a:t>
            </a:r>
          </a:p>
          <a:p>
            <a:r>
              <a:rPr lang="en-US" dirty="0"/>
              <a:t>Resource constraints to develop and implement biodiversity based activities, products and services </a:t>
            </a:r>
          </a:p>
          <a:p>
            <a:r>
              <a:rPr lang="en-US" dirty="0"/>
              <a:t>External policy environment against wildlife utilization (</a:t>
            </a:r>
            <a:r>
              <a:rPr lang="en-US" dirty="0" err="1"/>
              <a:t>eg</a:t>
            </a:r>
            <a:r>
              <a:rPr lang="en-US" dirty="0"/>
              <a:t> trophy import bans)</a:t>
            </a:r>
          </a:p>
          <a:p>
            <a:r>
              <a:rPr lang="en-US" dirty="0"/>
              <a:t>Methodological and data challenges in monitoring benefits from sustainable use</a:t>
            </a:r>
          </a:p>
          <a:p>
            <a:endParaRPr lang="en-US" dirty="0"/>
          </a:p>
          <a:p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7803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F4C1F-9E11-0E64-408B-3FAF3A294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the EU can help	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891B2-4DCE-5680-2D4F-44F8EB5B75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Support efforts to raise profile of, and increase support for, sustainable use (</a:t>
            </a:r>
            <a:r>
              <a:rPr lang="en-US" dirty="0" err="1"/>
              <a:t>eg</a:t>
            </a:r>
            <a:r>
              <a:rPr lang="en-US" dirty="0"/>
              <a:t> within CBD: Brazil proposal for a new PoW, adoption of SWM guidance)</a:t>
            </a:r>
          </a:p>
          <a:p>
            <a:r>
              <a:rPr lang="en-US" dirty="0"/>
              <a:t>Increase efforts to recognize and strengthen rights of local communities (</a:t>
            </a:r>
            <a:r>
              <a:rPr lang="en-US" dirty="0" err="1"/>
              <a:t>eg</a:t>
            </a:r>
            <a:r>
              <a:rPr lang="en-US" dirty="0"/>
              <a:t> within CBD and CITES support and strengthen efforts to include local communities in CITES decision-making </a:t>
            </a:r>
          </a:p>
          <a:p>
            <a:r>
              <a:rPr lang="en-US" dirty="0"/>
              <a:t>Promote inclusive, equitable, biodiversity-positive approaches to bioeconomy (</a:t>
            </a:r>
            <a:r>
              <a:rPr lang="en-US" dirty="0" err="1"/>
              <a:t>eg</a:t>
            </a:r>
            <a:r>
              <a:rPr lang="en-US" dirty="0"/>
              <a:t> through G20 continuation of bioeconomy initiative and high level principles)</a:t>
            </a:r>
          </a:p>
          <a:p>
            <a:r>
              <a:rPr lang="en-US" dirty="0"/>
              <a:t>Avoid unilateral measures that inadvertently undermine progress towards T9 (</a:t>
            </a:r>
            <a:r>
              <a:rPr lang="en-US" dirty="0" err="1"/>
              <a:t>eg</a:t>
            </a:r>
            <a:r>
              <a:rPr lang="en-US" dirty="0"/>
              <a:t> domestic measures to curtail hunting even if evidence available on sustainability)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3219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097EB94-A27E-639E-0859-94B9C05D55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Thank You</a:t>
            </a:r>
            <a:br>
              <a:rPr lang="en-US" dirty="0"/>
            </a:br>
            <a:br>
              <a:rPr lang="en-US" dirty="0"/>
            </a:br>
            <a:r>
              <a:rPr lang="en-US" dirty="0"/>
              <a:t>dilys.roe@iied.org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48354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203</Words>
  <Application>Microsoft Office PowerPoint</Application>
  <PresentationFormat>Widescreen</PresentationFormat>
  <Paragraphs>16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Progress towards GBF Target 9  Dr. Dilys Roe,  IIED &amp; IUCN SULi  </vt:lpstr>
      <vt:lpstr>PowerPoint Presentation</vt:lpstr>
      <vt:lpstr>PowerPoint Presentation</vt:lpstr>
      <vt:lpstr>PowerPoint Presentation</vt:lpstr>
      <vt:lpstr>PowerPoint Presentation</vt:lpstr>
      <vt:lpstr>Wildlife economy in Southern Africa</vt:lpstr>
      <vt:lpstr>Challenges and opportunities in the region</vt:lpstr>
      <vt:lpstr>How the EU can help </vt:lpstr>
      <vt:lpstr>Thank You  dilys.roe@iied.org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Dilys Roe</dc:creator>
  <cp:lastModifiedBy>Dilys Roe</cp:lastModifiedBy>
  <cp:revision>1</cp:revision>
  <dcterms:created xsi:type="dcterms:W3CDTF">2026-10-12T10:25:30Z</dcterms:created>
  <dcterms:modified xsi:type="dcterms:W3CDTF">2026-10-12T11:35:42Z</dcterms:modified>
</cp:coreProperties>
</file>