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32" r:id="rId2"/>
    <p:sldId id="350" r:id="rId3"/>
    <p:sldId id="351" r:id="rId4"/>
    <p:sldId id="278" r:id="rId5"/>
    <p:sldId id="271" r:id="rId6"/>
    <p:sldId id="303" r:id="rId7"/>
    <p:sldId id="304" r:id="rId8"/>
    <p:sldId id="306" r:id="rId9"/>
    <p:sldId id="353" r:id="rId10"/>
    <p:sldId id="352" r:id="rId11"/>
  </p:sldIdLst>
  <p:sldSz cx="12193588" cy="6858000"/>
  <p:notesSz cx="6858000" cy="9144000"/>
  <p:defaultTextStyle>
    <a:defPPr>
      <a:defRPr lang="en-US"/>
    </a:defPPr>
    <a:lvl1pPr marL="0" algn="l" defTabSz="1219261" rtl="0" eaLnBrk="1" latinLnBrk="0" hangingPunct="1">
      <a:defRPr sz="2400" kern="1200">
        <a:solidFill>
          <a:schemeClr val="tx1"/>
        </a:solidFill>
        <a:latin typeface="+mn-lt"/>
        <a:ea typeface="+mn-ea"/>
        <a:cs typeface="+mn-cs"/>
      </a:defRPr>
    </a:lvl1pPr>
    <a:lvl2pPr marL="609630" algn="l" defTabSz="1219261" rtl="0" eaLnBrk="1" latinLnBrk="0" hangingPunct="1">
      <a:defRPr sz="2400" kern="1200">
        <a:solidFill>
          <a:schemeClr val="tx1"/>
        </a:solidFill>
        <a:latin typeface="+mn-lt"/>
        <a:ea typeface="+mn-ea"/>
        <a:cs typeface="+mn-cs"/>
      </a:defRPr>
    </a:lvl2pPr>
    <a:lvl3pPr marL="1219261" algn="l" defTabSz="1219261" rtl="0" eaLnBrk="1" latinLnBrk="0" hangingPunct="1">
      <a:defRPr sz="2400" kern="1200">
        <a:solidFill>
          <a:schemeClr val="tx1"/>
        </a:solidFill>
        <a:latin typeface="+mn-lt"/>
        <a:ea typeface="+mn-ea"/>
        <a:cs typeface="+mn-cs"/>
      </a:defRPr>
    </a:lvl3pPr>
    <a:lvl4pPr marL="1828891" algn="l" defTabSz="1219261" rtl="0" eaLnBrk="1" latinLnBrk="0" hangingPunct="1">
      <a:defRPr sz="2400" kern="1200">
        <a:solidFill>
          <a:schemeClr val="tx1"/>
        </a:solidFill>
        <a:latin typeface="+mn-lt"/>
        <a:ea typeface="+mn-ea"/>
        <a:cs typeface="+mn-cs"/>
      </a:defRPr>
    </a:lvl4pPr>
    <a:lvl5pPr marL="2438522" algn="l" defTabSz="1219261" rtl="0" eaLnBrk="1" latinLnBrk="0" hangingPunct="1">
      <a:defRPr sz="2400" kern="1200">
        <a:solidFill>
          <a:schemeClr val="tx1"/>
        </a:solidFill>
        <a:latin typeface="+mn-lt"/>
        <a:ea typeface="+mn-ea"/>
        <a:cs typeface="+mn-cs"/>
      </a:defRPr>
    </a:lvl5pPr>
    <a:lvl6pPr marL="3048152" algn="l" defTabSz="1219261" rtl="0" eaLnBrk="1" latinLnBrk="0" hangingPunct="1">
      <a:defRPr sz="2400" kern="1200">
        <a:solidFill>
          <a:schemeClr val="tx1"/>
        </a:solidFill>
        <a:latin typeface="+mn-lt"/>
        <a:ea typeface="+mn-ea"/>
        <a:cs typeface="+mn-cs"/>
      </a:defRPr>
    </a:lvl6pPr>
    <a:lvl7pPr marL="3657783" algn="l" defTabSz="1219261" rtl="0" eaLnBrk="1" latinLnBrk="0" hangingPunct="1">
      <a:defRPr sz="2400" kern="1200">
        <a:solidFill>
          <a:schemeClr val="tx1"/>
        </a:solidFill>
        <a:latin typeface="+mn-lt"/>
        <a:ea typeface="+mn-ea"/>
        <a:cs typeface="+mn-cs"/>
      </a:defRPr>
    </a:lvl7pPr>
    <a:lvl8pPr marL="4267413" algn="l" defTabSz="1219261" rtl="0" eaLnBrk="1" latinLnBrk="0" hangingPunct="1">
      <a:defRPr sz="2400" kern="1200">
        <a:solidFill>
          <a:schemeClr val="tx1"/>
        </a:solidFill>
        <a:latin typeface="+mn-lt"/>
        <a:ea typeface="+mn-ea"/>
        <a:cs typeface="+mn-cs"/>
      </a:defRPr>
    </a:lvl8pPr>
    <a:lvl9pPr marL="4877044" algn="l" defTabSz="1219261"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565C"/>
    <a:srgbClr val="0077A0"/>
    <a:srgbClr val="43CAEF"/>
    <a:srgbClr val="BEE9F4"/>
    <a:srgbClr val="0088CF"/>
    <a:srgbClr val="71BF44"/>
    <a:srgbClr val="96C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24"/>
    <p:restoredTop sz="95915" autoAdjust="0"/>
  </p:normalViewPr>
  <p:slideViewPr>
    <p:cSldViewPr>
      <p:cViewPr varScale="1">
        <p:scale>
          <a:sx n="101" d="100"/>
          <a:sy n="101" d="100"/>
        </p:scale>
        <p:origin x="364" y="76"/>
      </p:cViewPr>
      <p:guideLst>
        <p:guide orient="horz" pos="2160"/>
        <p:guide pos="3841"/>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sle Jansen" userId="c3014ea6-1138-4617-8692-76e041e29342" providerId="ADAL" clId="{E8775C18-11FC-4EBC-9030-98FCA03742B4}"/>
    <pc:docChg chg="modSld">
      <pc:chgData name="Lesle Jansen" userId="c3014ea6-1138-4617-8692-76e041e29342" providerId="ADAL" clId="{E8775C18-11FC-4EBC-9030-98FCA03742B4}" dt="2026-10-10T17:42:24.397" v="67" actId="14100"/>
      <pc:docMkLst>
        <pc:docMk/>
      </pc:docMkLst>
      <pc:sldChg chg="modSp mod">
        <pc:chgData name="Lesle Jansen" userId="c3014ea6-1138-4617-8692-76e041e29342" providerId="ADAL" clId="{E8775C18-11FC-4EBC-9030-98FCA03742B4}" dt="2026-10-10T17:42:24.397" v="67" actId="14100"/>
        <pc:sldMkLst>
          <pc:docMk/>
          <pc:sldMk cId="2803028845" sldId="306"/>
        </pc:sldMkLst>
        <pc:spChg chg="mod">
          <ac:chgData name="Lesle Jansen" userId="c3014ea6-1138-4617-8692-76e041e29342" providerId="ADAL" clId="{E8775C18-11FC-4EBC-9030-98FCA03742B4}" dt="2026-10-10T17:41:52.713" v="51" actId="20577"/>
          <ac:spMkLst>
            <pc:docMk/>
            <pc:sldMk cId="2803028845" sldId="306"/>
            <ac:spMk id="20" creationId="{64151224-AA94-2410-0482-FC718B329EBE}"/>
          </ac:spMkLst>
        </pc:spChg>
        <pc:spChg chg="mod">
          <ac:chgData name="Lesle Jansen" userId="c3014ea6-1138-4617-8692-76e041e29342" providerId="ADAL" clId="{E8775C18-11FC-4EBC-9030-98FCA03742B4}" dt="2026-10-10T17:42:12.876" v="65" actId="20577"/>
          <ac:spMkLst>
            <pc:docMk/>
            <pc:sldMk cId="2803028845" sldId="306"/>
            <ac:spMk id="21" creationId="{44BB6EEB-93DF-BB14-67E5-D957A86A341C}"/>
          </ac:spMkLst>
        </pc:spChg>
        <pc:picChg chg="mod">
          <ac:chgData name="Lesle Jansen" userId="c3014ea6-1138-4617-8692-76e041e29342" providerId="ADAL" clId="{E8775C18-11FC-4EBC-9030-98FCA03742B4}" dt="2026-10-10T17:42:24.397" v="67" actId="14100"/>
          <ac:picMkLst>
            <pc:docMk/>
            <pc:sldMk cId="2803028845" sldId="306"/>
            <ac:picMk id="6" creationId="{DD6DF446-5D6D-6169-E9BC-FC3AA53F6A8D}"/>
          </ac:picMkLst>
        </pc:picChg>
        <pc:picChg chg="mod">
          <ac:chgData name="Lesle Jansen" userId="c3014ea6-1138-4617-8692-76e041e29342" providerId="ADAL" clId="{E8775C18-11FC-4EBC-9030-98FCA03742B4}" dt="2026-10-10T17:42:19.017" v="66" actId="14100"/>
          <ac:picMkLst>
            <pc:docMk/>
            <pc:sldMk cId="2803028845" sldId="306"/>
            <ac:picMk id="8" creationId="{905800BC-EC6B-E09B-67F8-720091168DC7}"/>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3T10:34:43.351"/>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3T10:34:45.553"/>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270 202 0,'-263'-189'0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3T10:34:53.536"/>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3T10:34:55.982"/>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5B46BA-DE02-0345-B626-18AD76F3EF49}" type="datetimeFigureOut">
              <a:rPr lang="en-US" smtClean="0"/>
              <a:t>10/10/2026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78D8F1-9A0B-F54D-A0A6-756F747F7145}" type="slidenum">
              <a:rPr lang="en-US" smtClean="0"/>
              <a:t>‹#›</a:t>
            </a:fld>
            <a:endParaRPr lang="en-US"/>
          </a:p>
        </p:txBody>
      </p:sp>
    </p:spTree>
    <p:extLst>
      <p:ext uri="{BB962C8B-B14F-4D97-AF65-F5344CB8AC3E}">
        <p14:creationId xmlns:p14="http://schemas.microsoft.com/office/powerpoint/2010/main" val="1808534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ZA" dirty="0"/>
              <a:t>Main network </a:t>
            </a:r>
          </a:p>
          <a:p>
            <a:pPr marL="171450" indent="-171450">
              <a:buFontTx/>
              <a:buChar char="-"/>
            </a:pPr>
            <a:r>
              <a:rPr lang="en-ZA" dirty="0"/>
              <a:t>Geographical areas (SA, Namibia, Botswana) </a:t>
            </a:r>
          </a:p>
        </p:txBody>
      </p:sp>
      <p:sp>
        <p:nvSpPr>
          <p:cNvPr id="4" name="Slide Number Placeholder 3"/>
          <p:cNvSpPr>
            <a:spLocks noGrp="1"/>
          </p:cNvSpPr>
          <p:nvPr>
            <p:ph type="sldNum" sz="quarter" idx="5"/>
          </p:nvPr>
        </p:nvSpPr>
        <p:spPr/>
        <p:txBody>
          <a:bodyPr/>
          <a:lstStyle/>
          <a:p>
            <a:fld id="{E7771E75-EC6D-4EE4-B77B-354B0A265B79}" type="slidenum">
              <a:rPr lang="en-US" smtClean="0"/>
              <a:t>4</a:t>
            </a:fld>
            <a:endParaRPr lang="en-US"/>
          </a:p>
        </p:txBody>
      </p:sp>
    </p:spTree>
    <p:extLst>
      <p:ext uri="{BB962C8B-B14F-4D97-AF65-F5344CB8AC3E}">
        <p14:creationId xmlns:p14="http://schemas.microsoft.com/office/powerpoint/2010/main" val="4193598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7F78D8F1-9A0B-F54D-A0A6-756F747F7145}" type="slidenum">
              <a:rPr lang="en-US" smtClean="0"/>
              <a:t>5</a:t>
            </a:fld>
            <a:endParaRPr lang="en-US"/>
          </a:p>
        </p:txBody>
      </p:sp>
    </p:spTree>
    <p:extLst>
      <p:ext uri="{BB962C8B-B14F-4D97-AF65-F5344CB8AC3E}">
        <p14:creationId xmlns:p14="http://schemas.microsoft.com/office/powerpoint/2010/main" val="1713500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7F78D8F1-9A0B-F54D-A0A6-756F747F7145}" type="slidenum">
              <a:rPr lang="en-US" smtClean="0"/>
              <a:t>7</a:t>
            </a:fld>
            <a:endParaRPr lang="en-US"/>
          </a:p>
        </p:txBody>
      </p:sp>
    </p:spTree>
    <p:extLst>
      <p:ext uri="{BB962C8B-B14F-4D97-AF65-F5344CB8AC3E}">
        <p14:creationId xmlns:p14="http://schemas.microsoft.com/office/powerpoint/2010/main" val="2546684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519" y="2130426"/>
            <a:ext cx="1036455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9038" y="3886200"/>
            <a:ext cx="8535512"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0D65F81E-1B85-4C13-82EA-75A87C752B31}" type="datetimeFigureOut">
              <a:rPr lang="en-US" smtClean="0"/>
              <a:pPr/>
              <a:t>10/10/2026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C3124E4-33FF-4D53-8A11-AD376F521E6F}" type="slidenum">
              <a:rPr lang="en-ZA" smtClean="0"/>
              <a:pPr/>
              <a:t>‹#›</a:t>
            </a:fld>
            <a:endParaRPr lang="en-Z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0D65F81E-1B85-4C13-82EA-75A87C752B31}" type="datetimeFigureOut">
              <a:rPr lang="en-US" smtClean="0"/>
              <a:pPr/>
              <a:t>10/10/2026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C3124E4-33FF-4D53-8A11-AD376F521E6F}" type="slidenum">
              <a:rPr lang="en-ZA" smtClean="0"/>
              <a:pPr/>
              <a:t>‹#›</a:t>
            </a:fld>
            <a:endParaRPr lang="en-Z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209" y="4406901"/>
            <a:ext cx="10364550" cy="1362075"/>
          </a:xfrm>
        </p:spPr>
        <p:txBody>
          <a:bodyPr anchor="t"/>
          <a:lstStyle>
            <a:lvl1pPr algn="l">
              <a:defRPr sz="5333" b="1" cap="all"/>
            </a:lvl1pPr>
          </a:lstStyle>
          <a:p>
            <a:r>
              <a:rPr lang="en-US"/>
              <a:t>Click to edit Master title style</a:t>
            </a:r>
            <a:endParaRPr lang="en-ZA"/>
          </a:p>
        </p:txBody>
      </p:sp>
      <p:sp>
        <p:nvSpPr>
          <p:cNvPr id="3" name="Text Placeholder 2"/>
          <p:cNvSpPr>
            <a:spLocks noGrp="1"/>
          </p:cNvSpPr>
          <p:nvPr>
            <p:ph type="body" idx="1"/>
          </p:nvPr>
        </p:nvSpPr>
        <p:spPr>
          <a:xfrm>
            <a:off x="963209" y="2906713"/>
            <a:ext cx="1036455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65F81E-1B85-4C13-82EA-75A87C752B31}" type="datetimeFigureOut">
              <a:rPr lang="en-US" smtClean="0"/>
              <a:pPr/>
              <a:t>10/10/2026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C3124E4-33FF-4D53-8A11-AD376F521E6F}" type="slidenum">
              <a:rPr lang="en-ZA" smtClean="0"/>
              <a:pPr/>
              <a:t>‹#›</a:t>
            </a:fld>
            <a:endParaRPr lang="en-Z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09680" y="1600201"/>
            <a:ext cx="5385501"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98407" y="1600201"/>
            <a:ext cx="5385501"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0D65F81E-1B85-4C13-82EA-75A87C752B31}" type="datetimeFigureOut">
              <a:rPr lang="en-US" smtClean="0"/>
              <a:pPr/>
              <a:t>10/10/2026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3C3124E4-33FF-4D53-8A11-AD376F521E6F}" type="slidenum">
              <a:rPr lang="en-ZA" smtClean="0"/>
              <a:pPr/>
              <a:t>‹#›</a:t>
            </a:fld>
            <a:endParaRPr lang="en-Z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79" y="1535113"/>
            <a:ext cx="5387619"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79" y="2174875"/>
            <a:ext cx="5387619"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4175" y="1535113"/>
            <a:ext cx="5389735"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4175" y="2174875"/>
            <a:ext cx="5389735"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0D65F81E-1B85-4C13-82EA-75A87C752B31}" type="datetimeFigureOut">
              <a:rPr lang="en-US" smtClean="0"/>
              <a:pPr/>
              <a:t>10/10/2026</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3C3124E4-33FF-4D53-8A11-AD376F521E6F}" type="slidenum">
              <a:rPr lang="en-ZA" smtClean="0"/>
              <a:pPr/>
              <a:t>‹#›</a:t>
            </a:fld>
            <a:endParaRPr lang="en-Z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0D65F81E-1B85-4C13-82EA-75A87C752B31}" type="datetimeFigureOut">
              <a:rPr lang="en-US" smtClean="0"/>
              <a:pPr/>
              <a:t>10/10/2026</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3C3124E4-33FF-4D53-8A11-AD376F521E6F}" type="slidenum">
              <a:rPr lang="en-ZA" smtClean="0"/>
              <a:pPr/>
              <a:t>‹#›</a:t>
            </a:fld>
            <a:endParaRPr lang="en-Z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82" y="273049"/>
            <a:ext cx="4011606" cy="1162051"/>
          </a:xfrm>
        </p:spPr>
        <p:txBody>
          <a:bodyPr anchor="b"/>
          <a:lstStyle>
            <a:lvl1pPr algn="l">
              <a:defRPr sz="2667" b="1"/>
            </a:lvl1pPr>
          </a:lstStyle>
          <a:p>
            <a:r>
              <a:rPr lang="en-US"/>
              <a:t>Click to edit Master title style</a:t>
            </a:r>
            <a:endParaRPr lang="en-ZA"/>
          </a:p>
        </p:txBody>
      </p:sp>
      <p:sp>
        <p:nvSpPr>
          <p:cNvPr id="3" name="Content Placeholder 2"/>
          <p:cNvSpPr>
            <a:spLocks noGrp="1"/>
          </p:cNvSpPr>
          <p:nvPr>
            <p:ph idx="1"/>
          </p:nvPr>
        </p:nvSpPr>
        <p:spPr>
          <a:xfrm>
            <a:off x="4767354" y="273052"/>
            <a:ext cx="6816554"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82" y="1435102"/>
            <a:ext cx="4011606"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D65F81E-1B85-4C13-82EA-75A87C752B31}" type="datetimeFigureOut">
              <a:rPr lang="en-US" smtClean="0"/>
              <a:pPr/>
              <a:t>10/10/2026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3C3124E4-33FF-4D53-8A11-AD376F521E6F}" type="slidenum">
              <a:rPr lang="en-ZA" smtClean="0"/>
              <a:pPr/>
              <a:t>‹#›</a:t>
            </a:fld>
            <a:endParaRPr lang="en-Z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028" y="4800600"/>
            <a:ext cx="7316153" cy="566739"/>
          </a:xfrm>
        </p:spPr>
        <p:txBody>
          <a:bodyPr anchor="b"/>
          <a:lstStyle>
            <a:lvl1pPr algn="l">
              <a:defRPr sz="2667" b="1"/>
            </a:lvl1pPr>
          </a:lstStyle>
          <a:p>
            <a:r>
              <a:rPr lang="en-US"/>
              <a:t>Click to edit Master title style</a:t>
            </a:r>
            <a:endParaRPr lang="en-ZA"/>
          </a:p>
        </p:txBody>
      </p:sp>
      <p:sp>
        <p:nvSpPr>
          <p:cNvPr id="3" name="Picture Placeholder 2"/>
          <p:cNvSpPr>
            <a:spLocks noGrp="1"/>
          </p:cNvSpPr>
          <p:nvPr>
            <p:ph type="pic" idx="1"/>
          </p:nvPr>
        </p:nvSpPr>
        <p:spPr>
          <a:xfrm>
            <a:off x="2390028" y="612775"/>
            <a:ext cx="7316153"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ZA"/>
          </a:p>
        </p:txBody>
      </p:sp>
      <p:sp>
        <p:nvSpPr>
          <p:cNvPr id="4" name="Text Placeholder 3"/>
          <p:cNvSpPr>
            <a:spLocks noGrp="1"/>
          </p:cNvSpPr>
          <p:nvPr>
            <p:ph type="body" sz="half" idx="2"/>
          </p:nvPr>
        </p:nvSpPr>
        <p:spPr>
          <a:xfrm>
            <a:off x="2390028" y="5367338"/>
            <a:ext cx="7316153"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0D65F81E-1B85-4C13-82EA-75A87C752B31}" type="datetimeFigureOut">
              <a:rPr lang="en-US" smtClean="0"/>
              <a:pPr/>
              <a:t>10/10/2026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3C3124E4-33FF-4D53-8A11-AD376F521E6F}" type="slidenum">
              <a:rPr lang="en-ZA" smtClean="0"/>
              <a:pPr/>
              <a:t>‹#›</a:t>
            </a:fld>
            <a:endParaRPr lang="en-Z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0D65F81E-1B85-4C13-82EA-75A87C752B31}" type="datetimeFigureOut">
              <a:rPr lang="en-US" smtClean="0"/>
              <a:pPr/>
              <a:t>10/10/2026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C3124E4-33FF-4D53-8A11-AD376F521E6F}" type="slidenum">
              <a:rPr lang="en-ZA" smtClean="0"/>
              <a:pPr/>
              <a:t>‹#›</a:t>
            </a:fld>
            <a:endParaRPr lang="en-Z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40351" y="274639"/>
            <a:ext cx="2743557"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09680" y="274639"/>
            <a:ext cx="8027445"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0D65F81E-1B85-4C13-82EA-75A87C752B31}" type="datetimeFigureOut">
              <a:rPr lang="en-US" smtClean="0"/>
              <a:pPr/>
              <a:t>10/10/2026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3C3124E4-33FF-4D53-8A11-AD376F521E6F}" type="slidenum">
              <a:rPr lang="en-ZA" smtClean="0"/>
              <a:pPr/>
              <a:t>‹#›</a:t>
            </a:fld>
            <a:endParaRPr lang="en-Z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80" y="274639"/>
            <a:ext cx="10974229"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609680" y="1600201"/>
            <a:ext cx="10974229"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609679" y="6356351"/>
            <a:ext cx="2845171"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0D65F81E-1B85-4C13-82EA-75A87C752B31}" type="datetimeFigureOut">
              <a:rPr lang="en-US" smtClean="0"/>
              <a:pPr/>
              <a:t>10/10/2026</a:t>
            </a:fld>
            <a:endParaRPr lang="en-ZA"/>
          </a:p>
        </p:txBody>
      </p:sp>
      <p:sp>
        <p:nvSpPr>
          <p:cNvPr id="5" name="Footer Placeholder 4"/>
          <p:cNvSpPr>
            <a:spLocks noGrp="1"/>
          </p:cNvSpPr>
          <p:nvPr>
            <p:ph type="ftr" sz="quarter" idx="3"/>
          </p:nvPr>
        </p:nvSpPr>
        <p:spPr>
          <a:xfrm>
            <a:off x="4166143" y="6356351"/>
            <a:ext cx="3861303"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738738" y="6356351"/>
            <a:ext cx="2845171"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3C3124E4-33FF-4D53-8A11-AD376F521E6F}" type="slidenum">
              <a:rPr lang="en-ZA" smtClean="0"/>
              <a:pPr/>
              <a:t>‹#›</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hyperlink" Target="https://www.cbd.int/gbf/targets/9/" TargetMode="External"/><Relationship Id="rId7" Type="http://schemas.openxmlformats.org/officeDocument/2006/relationships/image" Target="../media/image51.png"/><Relationship Id="rId2" Type="http://schemas.openxmlformats.org/officeDocument/2006/relationships/hyperlink" Target="https://www.cbd.int/gbf/targets/5/" TargetMode="External"/><Relationship Id="rId1" Type="http://schemas.openxmlformats.org/officeDocument/2006/relationships/slideLayout" Target="../slideLayouts/slideLayout4.xml"/><Relationship Id="rId6" Type="http://schemas.openxmlformats.org/officeDocument/2006/relationships/customXml" Target="../ink/ink2.xml"/><Relationship Id="rId11" Type="http://schemas.openxmlformats.org/officeDocument/2006/relationships/image" Target="../media/image53.png"/><Relationship Id="rId5" Type="http://schemas.openxmlformats.org/officeDocument/2006/relationships/image" Target="../media/image50.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52.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4.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31.jpg"/><Relationship Id="rId4" Type="http://schemas.openxmlformats.org/officeDocument/2006/relationships/image" Target="../media/image30.jpg"/></Relationships>
</file>

<file path=ppt/slides/_rels/slide9.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1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7.xml"/><Relationship Id="rId5" Type="http://schemas.openxmlformats.org/officeDocument/2006/relationships/image" Target="../media/image41.jpg"/><Relationship Id="rId4" Type="http://schemas.openxmlformats.org/officeDocument/2006/relationships/image" Target="../media/image4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318E7A-7496-1A5F-07BB-846E73E9BA5B}"/>
            </a:ext>
          </a:extLst>
        </p:cNvPr>
        <p:cNvGrpSpPr/>
        <p:nvPr/>
      </p:nvGrpSpPr>
      <p:grpSpPr>
        <a:xfrm>
          <a:off x="0" y="0"/>
          <a:ext cx="0" cy="0"/>
          <a:chOff x="0" y="0"/>
          <a:chExt cx="0" cy="0"/>
        </a:xfrm>
      </p:grpSpPr>
      <p:pic>
        <p:nvPicPr>
          <p:cNvPr id="24" name="Picture 23">
            <a:extLst>
              <a:ext uri="{FF2B5EF4-FFF2-40B4-BE49-F238E27FC236}">
                <a16:creationId xmlns:a16="http://schemas.microsoft.com/office/drawing/2014/main" id="{D25D693D-6E66-79C8-C8F7-1811B57F1C3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06" y="4244"/>
            <a:ext cx="8138510" cy="5510317"/>
          </a:xfrm>
          <a:prstGeom prst="rect">
            <a:avLst/>
          </a:prstGeom>
        </p:spPr>
      </p:pic>
      <p:sp>
        <p:nvSpPr>
          <p:cNvPr id="25" name="Rectangle 24">
            <a:extLst>
              <a:ext uri="{FF2B5EF4-FFF2-40B4-BE49-F238E27FC236}">
                <a16:creationId xmlns:a16="http://schemas.microsoft.com/office/drawing/2014/main" id="{833007F2-403B-18E8-AA23-D2E17C1386FF}"/>
              </a:ext>
            </a:extLst>
          </p:cNvPr>
          <p:cNvSpPr>
            <a:spLocks/>
          </p:cNvSpPr>
          <p:nvPr/>
        </p:nvSpPr>
        <p:spPr>
          <a:xfrm flipV="1">
            <a:off x="-1606" y="0"/>
            <a:ext cx="8258640" cy="5160690"/>
          </a:xfrm>
          <a:prstGeom prst="rect">
            <a:avLst/>
          </a:prstGeom>
          <a:gradFill flip="none" rotWithShape="1">
            <a:gsLst>
              <a:gs pos="0">
                <a:schemeClr val="bg2">
                  <a:alpha val="0"/>
                </a:schemeClr>
              </a:gs>
              <a:gs pos="42000">
                <a:schemeClr val="bg2"/>
              </a:gs>
            </a:gsLst>
            <a:lin ang="5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D11F7D9F-357E-A357-0D70-A1FC1661EF73}"/>
              </a:ext>
            </a:extLst>
          </p:cNvPr>
          <p:cNvSpPr>
            <a:spLocks/>
          </p:cNvSpPr>
          <p:nvPr/>
        </p:nvSpPr>
        <p:spPr>
          <a:xfrm>
            <a:off x="0" y="5518806"/>
            <a:ext cx="8257034" cy="133919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BC235AA-6FA5-5733-F7BC-39CC4EC94495}"/>
              </a:ext>
            </a:extLst>
          </p:cNvPr>
          <p:cNvSpPr/>
          <p:nvPr/>
        </p:nvSpPr>
        <p:spPr>
          <a:xfrm>
            <a:off x="-1" y="5319892"/>
            <a:ext cx="8270223" cy="4239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2A45B4E-9417-FEBE-4D84-344F0CBD1BA6}"/>
              </a:ext>
            </a:extLst>
          </p:cNvPr>
          <p:cNvSpPr txBox="1"/>
          <p:nvPr/>
        </p:nvSpPr>
        <p:spPr>
          <a:xfrm>
            <a:off x="0" y="5413136"/>
            <a:ext cx="8088854" cy="246221"/>
          </a:xfrm>
          <a:prstGeom prst="rect">
            <a:avLst/>
          </a:prstGeom>
          <a:noFill/>
        </p:spPr>
        <p:txBody>
          <a:bodyPr wrap="square" rtlCol="0">
            <a:spAutoFit/>
          </a:bodyPr>
          <a:lstStyle/>
          <a:p>
            <a:pPr algn="ctr"/>
            <a:r>
              <a:rPr lang="en-US" sz="1000" dirty="0">
                <a:solidFill>
                  <a:schemeClr val="bg1"/>
                </a:solidFill>
                <a:latin typeface="Montserrat" pitchFamily="2" charset="77"/>
              </a:rPr>
              <a:t>Achieving Climate Justice through the Biocultural Rights of Indigenous Peoples and Local Communities</a:t>
            </a:r>
          </a:p>
        </p:txBody>
      </p:sp>
      <p:pic>
        <p:nvPicPr>
          <p:cNvPr id="22" name="Picture 21" descr="A logo with text and scales&#10;&#10;AI-generated content may be incorrect.">
            <a:extLst>
              <a:ext uri="{FF2B5EF4-FFF2-40B4-BE49-F238E27FC236}">
                <a16:creationId xmlns:a16="http://schemas.microsoft.com/office/drawing/2014/main" id="{92ECB9E6-FECB-18C6-6841-71C89EA001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3483" y="814417"/>
            <a:ext cx="4161888" cy="1153391"/>
          </a:xfrm>
          <a:prstGeom prst="rect">
            <a:avLst/>
          </a:prstGeom>
        </p:spPr>
      </p:pic>
      <p:pic>
        <p:nvPicPr>
          <p:cNvPr id="27" name="Graphic 26">
            <a:extLst>
              <a:ext uri="{FF2B5EF4-FFF2-40B4-BE49-F238E27FC236}">
                <a16:creationId xmlns:a16="http://schemas.microsoft.com/office/drawing/2014/main" id="{BD10C4A8-5B6F-0C96-BB7C-5A00963B970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82327" y="5877272"/>
            <a:ext cx="3124200" cy="685800"/>
          </a:xfrm>
          <a:prstGeom prst="rect">
            <a:avLst/>
          </a:prstGeom>
        </p:spPr>
      </p:pic>
      <p:pic>
        <p:nvPicPr>
          <p:cNvPr id="32" name="Picture 31">
            <a:extLst>
              <a:ext uri="{FF2B5EF4-FFF2-40B4-BE49-F238E27FC236}">
                <a16:creationId xmlns:a16="http://schemas.microsoft.com/office/drawing/2014/main" id="{464CE3AB-8A6C-9F82-15CE-E16F4914028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115229" y="4565506"/>
            <a:ext cx="4078359" cy="2292494"/>
          </a:xfrm>
          <a:prstGeom prst="rect">
            <a:avLst/>
          </a:prstGeom>
        </p:spPr>
      </p:pic>
      <p:pic>
        <p:nvPicPr>
          <p:cNvPr id="33" name="Picture 32">
            <a:extLst>
              <a:ext uri="{FF2B5EF4-FFF2-40B4-BE49-F238E27FC236}">
                <a16:creationId xmlns:a16="http://schemas.microsoft.com/office/drawing/2014/main" id="{5810C06A-A067-AFE7-9BC3-0826EC18335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115229" y="2292495"/>
            <a:ext cx="4078359" cy="2292494"/>
          </a:xfrm>
          <a:prstGeom prst="rect">
            <a:avLst/>
          </a:prstGeom>
        </p:spPr>
      </p:pic>
      <p:pic>
        <p:nvPicPr>
          <p:cNvPr id="34" name="Picture 33">
            <a:extLst>
              <a:ext uri="{FF2B5EF4-FFF2-40B4-BE49-F238E27FC236}">
                <a16:creationId xmlns:a16="http://schemas.microsoft.com/office/drawing/2014/main" id="{D7948508-B1E7-EAF0-E03A-55A5064117E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115229" y="0"/>
            <a:ext cx="4078359" cy="2292494"/>
          </a:xfrm>
          <a:prstGeom prst="rect">
            <a:avLst/>
          </a:prstGeom>
        </p:spPr>
      </p:pic>
      <p:pic>
        <p:nvPicPr>
          <p:cNvPr id="17" name="Graphic 16">
            <a:extLst>
              <a:ext uri="{FF2B5EF4-FFF2-40B4-BE49-F238E27FC236}">
                <a16:creationId xmlns:a16="http://schemas.microsoft.com/office/drawing/2014/main" id="{3C306289-4074-661F-5650-A854EBA8C61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0130" y="1358460"/>
            <a:ext cx="2814730" cy="3914739"/>
          </a:xfrm>
          <a:prstGeom prst="rect">
            <a:avLst/>
          </a:prstGeom>
        </p:spPr>
      </p:pic>
      <p:sp>
        <p:nvSpPr>
          <p:cNvPr id="8" name="TextBox 7">
            <a:extLst>
              <a:ext uri="{FF2B5EF4-FFF2-40B4-BE49-F238E27FC236}">
                <a16:creationId xmlns:a16="http://schemas.microsoft.com/office/drawing/2014/main" id="{B5BD5A7D-1C54-0B2D-EEB0-AD2511A7A672}"/>
              </a:ext>
            </a:extLst>
          </p:cNvPr>
          <p:cNvSpPr txBox="1"/>
          <p:nvPr/>
        </p:nvSpPr>
        <p:spPr>
          <a:xfrm>
            <a:off x="0" y="2490253"/>
            <a:ext cx="8088854" cy="2308324"/>
          </a:xfrm>
          <a:prstGeom prst="rect">
            <a:avLst/>
          </a:prstGeom>
          <a:noFill/>
        </p:spPr>
        <p:txBody>
          <a:bodyPr wrap="square" rtlCol="0">
            <a:spAutoFit/>
          </a:bodyPr>
          <a:lstStyle/>
          <a:p>
            <a:pPr algn="ctr"/>
            <a:r>
              <a:rPr lang="en-US" b="1" dirty="0">
                <a:solidFill>
                  <a:schemeClr val="accent4"/>
                </a:solidFill>
                <a:latin typeface="Montserrat" pitchFamily="2" charset="77"/>
              </a:rPr>
              <a:t>SOUTHERN AFRICA</a:t>
            </a:r>
          </a:p>
          <a:p>
            <a:pPr algn="ctr"/>
            <a:r>
              <a:rPr lang="en-US" b="1" dirty="0">
                <a:solidFill>
                  <a:schemeClr val="accent4"/>
                </a:solidFill>
                <a:latin typeface="Montserrat" pitchFamily="2" charset="77"/>
              </a:rPr>
              <a:t>CBD COP 17</a:t>
            </a:r>
          </a:p>
          <a:p>
            <a:pPr algn="ctr"/>
            <a:endParaRPr lang="en-US" b="1" dirty="0">
              <a:solidFill>
                <a:schemeClr val="accent4"/>
              </a:solidFill>
              <a:latin typeface="Montserrat" pitchFamily="2" charset="77"/>
            </a:endParaRPr>
          </a:p>
          <a:p>
            <a:pPr algn="ctr"/>
            <a:r>
              <a:rPr lang="en-US" b="1" dirty="0">
                <a:solidFill>
                  <a:schemeClr val="accent4"/>
                </a:solidFill>
                <a:latin typeface="Montserrat" pitchFamily="2" charset="77"/>
              </a:rPr>
              <a:t>Global Biodiversity Framework</a:t>
            </a:r>
          </a:p>
          <a:p>
            <a:pPr algn="ctr"/>
            <a:endParaRPr lang="en-US" b="1" dirty="0">
              <a:solidFill>
                <a:schemeClr val="accent4"/>
              </a:solidFill>
              <a:latin typeface="Montserrat" pitchFamily="2" charset="77"/>
            </a:endParaRPr>
          </a:p>
          <a:p>
            <a:pPr algn="ctr"/>
            <a:r>
              <a:rPr lang="en-US" b="1" dirty="0">
                <a:solidFill>
                  <a:schemeClr val="accent4"/>
                </a:solidFill>
                <a:latin typeface="Montserrat" pitchFamily="2" charset="77"/>
              </a:rPr>
              <a:t>Lesle Jansen</a:t>
            </a:r>
          </a:p>
        </p:txBody>
      </p:sp>
      <p:sp>
        <p:nvSpPr>
          <p:cNvPr id="3" name="TextBox 2">
            <a:extLst>
              <a:ext uri="{FF2B5EF4-FFF2-40B4-BE49-F238E27FC236}">
                <a16:creationId xmlns:a16="http://schemas.microsoft.com/office/drawing/2014/main" id="{20FDEA39-3D3C-9520-3073-D2E7C24C37DE}"/>
              </a:ext>
            </a:extLst>
          </p:cNvPr>
          <p:cNvSpPr txBox="1"/>
          <p:nvPr/>
        </p:nvSpPr>
        <p:spPr>
          <a:xfrm>
            <a:off x="1963483" y="1967808"/>
            <a:ext cx="4161889" cy="215444"/>
          </a:xfrm>
          <a:prstGeom prst="rect">
            <a:avLst/>
          </a:prstGeom>
          <a:noFill/>
        </p:spPr>
        <p:txBody>
          <a:bodyPr wrap="square" rtlCol="0">
            <a:spAutoFit/>
          </a:bodyPr>
          <a:lstStyle/>
          <a:p>
            <a:pPr algn="ctr"/>
            <a:r>
              <a:rPr lang="en-US" sz="800" dirty="0">
                <a:solidFill>
                  <a:schemeClr val="tx2"/>
                </a:solidFill>
                <a:latin typeface="Montserrat" pitchFamily="2" charset="77"/>
              </a:rPr>
              <a:t>EST 2024</a:t>
            </a:r>
          </a:p>
        </p:txBody>
      </p:sp>
    </p:spTree>
    <p:extLst>
      <p:ext uri="{BB962C8B-B14F-4D97-AF65-F5344CB8AC3E}">
        <p14:creationId xmlns:p14="http://schemas.microsoft.com/office/powerpoint/2010/main" val="451071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256D2-5252-0F61-0171-7EB906F808E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8669E61-7A46-4D5F-A7BF-532971EE5FC1}"/>
              </a:ext>
            </a:extLst>
          </p:cNvPr>
          <p:cNvSpPr>
            <a:spLocks/>
          </p:cNvSpPr>
          <p:nvPr/>
        </p:nvSpPr>
        <p:spPr>
          <a:xfrm>
            <a:off x="-3406" y="-27384"/>
            <a:ext cx="12196800" cy="581385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5E9C15A-722B-519A-379C-3B4DAA0A1E81}"/>
              </a:ext>
            </a:extLst>
          </p:cNvPr>
          <p:cNvSpPr>
            <a:spLocks/>
          </p:cNvSpPr>
          <p:nvPr/>
        </p:nvSpPr>
        <p:spPr>
          <a:xfrm>
            <a:off x="-1606" y="5805264"/>
            <a:ext cx="12196800" cy="10527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52A189B-D73A-C77B-5273-9095CD144B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06" y="5949280"/>
            <a:ext cx="12200400" cy="610020"/>
          </a:xfrm>
          <a:prstGeom prst="rect">
            <a:avLst/>
          </a:prstGeom>
        </p:spPr>
      </p:pic>
      <p:sp>
        <p:nvSpPr>
          <p:cNvPr id="20" name="TextBox 19">
            <a:extLst>
              <a:ext uri="{FF2B5EF4-FFF2-40B4-BE49-F238E27FC236}">
                <a16:creationId xmlns:a16="http://schemas.microsoft.com/office/drawing/2014/main" id="{17F4A95F-E95F-931E-F7BF-470709F5731F}"/>
              </a:ext>
            </a:extLst>
          </p:cNvPr>
          <p:cNvSpPr txBox="1"/>
          <p:nvPr/>
        </p:nvSpPr>
        <p:spPr>
          <a:xfrm>
            <a:off x="120130" y="116632"/>
            <a:ext cx="11881320" cy="646331"/>
          </a:xfrm>
          <a:prstGeom prst="rect">
            <a:avLst/>
          </a:prstGeom>
          <a:noFill/>
        </p:spPr>
        <p:txBody>
          <a:bodyPr wrap="square" rtlCol="0">
            <a:spAutoFit/>
          </a:bodyPr>
          <a:lstStyle/>
          <a:p>
            <a:pPr algn="ctr"/>
            <a:r>
              <a:rPr lang="en-GB" sz="3600" b="1" dirty="0">
                <a:solidFill>
                  <a:schemeClr val="bg2"/>
                </a:solidFill>
                <a:latin typeface="Montserrat" pitchFamily="2" charset="77"/>
              </a:rPr>
              <a:t>HUMAN CENTERED CONSERVATION APPROACH</a:t>
            </a:r>
            <a:endParaRPr lang="en-US" sz="3600" b="1" dirty="0">
              <a:solidFill>
                <a:schemeClr val="bg2"/>
              </a:solidFill>
              <a:latin typeface="Montserrat" pitchFamily="2" charset="77"/>
            </a:endParaRPr>
          </a:p>
        </p:txBody>
      </p:sp>
      <p:sp>
        <p:nvSpPr>
          <p:cNvPr id="3" name="Slide Number Placeholder 8">
            <a:extLst>
              <a:ext uri="{FF2B5EF4-FFF2-40B4-BE49-F238E27FC236}">
                <a16:creationId xmlns:a16="http://schemas.microsoft.com/office/drawing/2014/main" id="{865AFD4E-5E99-CFB6-4189-A925F5A5A8C2}"/>
              </a:ext>
            </a:extLst>
          </p:cNvPr>
          <p:cNvSpPr txBox="1">
            <a:spLocks/>
          </p:cNvSpPr>
          <p:nvPr/>
        </p:nvSpPr>
        <p:spPr>
          <a:xfrm>
            <a:off x="11353378" y="6559300"/>
            <a:ext cx="288032" cy="298700"/>
          </a:xfrm>
          <a:prstGeom prst="rect">
            <a:avLst/>
          </a:prstGeom>
        </p:spPr>
        <p:txBody>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136B72-B1EA-D445-9DCD-D42691BE59CD}" type="slidenum">
              <a:rPr lang="en-US" sz="1000" smtClean="0">
                <a:solidFill>
                  <a:schemeClr val="tx1"/>
                </a:solidFill>
              </a:rPr>
              <a:pPr algn="ctr"/>
              <a:t>2</a:t>
            </a:fld>
            <a:endParaRPr lang="en-US" sz="1000" dirty="0">
              <a:solidFill>
                <a:schemeClr val="tx1"/>
              </a:solidFill>
            </a:endParaRPr>
          </a:p>
        </p:txBody>
      </p:sp>
      <p:sp>
        <p:nvSpPr>
          <p:cNvPr id="4" name="TextBox 3">
            <a:extLst>
              <a:ext uri="{FF2B5EF4-FFF2-40B4-BE49-F238E27FC236}">
                <a16:creationId xmlns:a16="http://schemas.microsoft.com/office/drawing/2014/main" id="{A4877BE2-5E0C-D0C7-5769-30567A15BAD0}"/>
              </a:ext>
            </a:extLst>
          </p:cNvPr>
          <p:cNvSpPr txBox="1"/>
          <p:nvPr/>
        </p:nvSpPr>
        <p:spPr>
          <a:xfrm>
            <a:off x="234356" y="6281807"/>
            <a:ext cx="10225136" cy="246221"/>
          </a:xfrm>
          <a:prstGeom prst="rect">
            <a:avLst/>
          </a:prstGeom>
          <a:noFill/>
        </p:spPr>
        <p:txBody>
          <a:bodyPr wrap="square" rtlCol="0">
            <a:spAutoFit/>
          </a:bodyPr>
          <a:lstStyle/>
          <a:p>
            <a:r>
              <a:rPr lang="en-US" sz="1000" dirty="0">
                <a:solidFill>
                  <a:schemeClr val="bg1"/>
                </a:solidFill>
                <a:latin typeface="Montserrat" pitchFamily="2" charset="77"/>
              </a:rPr>
              <a:t>Achieving Climate Justice through the Biocultural Rights of Indigenous Peoples and Local Communities</a:t>
            </a:r>
          </a:p>
        </p:txBody>
      </p:sp>
      <p:pic>
        <p:nvPicPr>
          <p:cNvPr id="15" name="Picture 14" descr="A diagram of a plant&#10;&#10;AI-generated content may be incorrect.">
            <a:extLst>
              <a:ext uri="{FF2B5EF4-FFF2-40B4-BE49-F238E27FC236}">
                <a16:creationId xmlns:a16="http://schemas.microsoft.com/office/drawing/2014/main" id="{14476C82-FFEE-1A83-2918-1360EA4A3B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8242" y="1412776"/>
            <a:ext cx="8594813" cy="4162435"/>
          </a:xfrm>
          <a:prstGeom prst="rect">
            <a:avLst/>
          </a:prstGeom>
        </p:spPr>
      </p:pic>
      <p:sp>
        <p:nvSpPr>
          <p:cNvPr id="5" name="Rectangle 4">
            <a:extLst>
              <a:ext uri="{FF2B5EF4-FFF2-40B4-BE49-F238E27FC236}">
                <a16:creationId xmlns:a16="http://schemas.microsoft.com/office/drawing/2014/main" id="{AE858891-C0E6-C254-1AA4-76EBC7D25B4C}"/>
              </a:ext>
            </a:extLst>
          </p:cNvPr>
          <p:cNvSpPr/>
          <p:nvPr/>
        </p:nvSpPr>
        <p:spPr>
          <a:xfrm>
            <a:off x="8775576" y="5158799"/>
            <a:ext cx="2721818"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ZA" sz="1400" dirty="0"/>
              <a:t>Small scale farmers/women</a:t>
            </a:r>
          </a:p>
        </p:txBody>
      </p:sp>
      <p:cxnSp>
        <p:nvCxnSpPr>
          <p:cNvPr id="8" name="Straight Arrow Connector 7">
            <a:extLst>
              <a:ext uri="{FF2B5EF4-FFF2-40B4-BE49-F238E27FC236}">
                <a16:creationId xmlns:a16="http://schemas.microsoft.com/office/drawing/2014/main" id="{532782AC-5E10-2B5F-45EC-7DC9FC7A22AB}"/>
              </a:ext>
            </a:extLst>
          </p:cNvPr>
          <p:cNvCxnSpPr>
            <a:cxnSpLocks/>
          </p:cNvCxnSpPr>
          <p:nvPr/>
        </p:nvCxnSpPr>
        <p:spPr>
          <a:xfrm>
            <a:off x="8545066" y="5445224"/>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8856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AA7F4-876C-615A-B263-F27895467F15}"/>
              </a:ext>
            </a:extLst>
          </p:cNvPr>
          <p:cNvSpPr>
            <a:spLocks noGrp="1"/>
          </p:cNvSpPr>
          <p:nvPr>
            <p:ph type="title"/>
          </p:nvPr>
        </p:nvSpPr>
        <p:spPr/>
        <p:txBody>
          <a:bodyPr>
            <a:noAutofit/>
          </a:bodyPr>
          <a:lstStyle/>
          <a:p>
            <a:r>
              <a:rPr lang="en-ZA" sz="4800" dirty="0"/>
              <a:t>GLOBAL BIODIVERSITY FRAMEWORK (CBD)</a:t>
            </a:r>
          </a:p>
        </p:txBody>
      </p:sp>
      <p:sp>
        <p:nvSpPr>
          <p:cNvPr id="3" name="Content Placeholder 2">
            <a:extLst>
              <a:ext uri="{FF2B5EF4-FFF2-40B4-BE49-F238E27FC236}">
                <a16:creationId xmlns:a16="http://schemas.microsoft.com/office/drawing/2014/main" id="{E9F9332F-2EC6-CDE2-B961-BC57EE1A77CC}"/>
              </a:ext>
            </a:extLst>
          </p:cNvPr>
          <p:cNvSpPr>
            <a:spLocks noGrp="1"/>
          </p:cNvSpPr>
          <p:nvPr>
            <p:ph sz="half" idx="1"/>
          </p:nvPr>
        </p:nvSpPr>
        <p:spPr>
          <a:xfrm>
            <a:off x="3864546" y="1878894"/>
            <a:ext cx="4089357" cy="4525963"/>
          </a:xfrm>
        </p:spPr>
        <p:txBody>
          <a:bodyPr>
            <a:normAutofit fontScale="40000" lnSpcReduction="20000"/>
          </a:bodyPr>
          <a:lstStyle/>
          <a:p>
            <a:pPr lvl="1"/>
            <a:endParaRPr lang="en-US" b="1" u="sng" dirty="0">
              <a:hlinkClick r:id="rId2"/>
            </a:endParaRPr>
          </a:p>
          <a:p>
            <a:pPr marL="0" indent="0">
              <a:buNone/>
            </a:pPr>
            <a:endParaRPr lang="en-US" b="1" u="sng" dirty="0">
              <a:hlinkClick r:id="rId2"/>
            </a:endParaRPr>
          </a:p>
          <a:p>
            <a:pPr marL="0" indent="0">
              <a:buNone/>
            </a:pPr>
            <a:r>
              <a:rPr lang="en-US" b="1" u="sng" dirty="0">
                <a:hlinkClick r:id="rId2"/>
              </a:rPr>
              <a:t>TARGET 5: Ensure Sustainable, Safe and Legal Harvesting and Trade of Wild Species</a:t>
            </a:r>
            <a:endParaRPr lang="en-US" b="1" u="sng" dirty="0"/>
          </a:p>
          <a:p>
            <a:pPr marL="0" indent="0">
              <a:buNone/>
            </a:pPr>
            <a:endParaRPr lang="en-US" dirty="0"/>
          </a:p>
          <a:p>
            <a:r>
              <a:rPr lang="en-US" dirty="0"/>
              <a:t>Ensure that the use, harvesting and trade of wild species is sustainable, safe and legal, preventing overexploitation, minimizing impacts on non-target species and ecosystems, and reducing the risk of pathogen spillover, applying the ecosystem approach, while respecting and protecting customary sustainable use by indigenous peoples and local communities.</a:t>
            </a:r>
          </a:p>
          <a:p>
            <a:endParaRPr lang="en-ZA" dirty="0"/>
          </a:p>
        </p:txBody>
      </p:sp>
      <p:sp>
        <p:nvSpPr>
          <p:cNvPr id="4" name="Content Placeholder 3">
            <a:extLst>
              <a:ext uri="{FF2B5EF4-FFF2-40B4-BE49-F238E27FC236}">
                <a16:creationId xmlns:a16="http://schemas.microsoft.com/office/drawing/2014/main" id="{D6613A8D-8498-9A33-3A1D-51C5D849052A}"/>
              </a:ext>
            </a:extLst>
          </p:cNvPr>
          <p:cNvSpPr>
            <a:spLocks noGrp="1"/>
          </p:cNvSpPr>
          <p:nvPr>
            <p:ph sz="half" idx="2"/>
          </p:nvPr>
        </p:nvSpPr>
        <p:spPr>
          <a:xfrm>
            <a:off x="8041010" y="1600201"/>
            <a:ext cx="3542898" cy="4525963"/>
          </a:xfrm>
        </p:spPr>
        <p:txBody>
          <a:bodyPr>
            <a:normAutofit fontScale="40000" lnSpcReduction="20000"/>
          </a:bodyPr>
          <a:lstStyle/>
          <a:p>
            <a:pPr marL="0" indent="0">
              <a:buNone/>
            </a:pPr>
            <a:endParaRPr lang="en-US" b="1" u="sng" dirty="0">
              <a:hlinkClick r:id="rId3"/>
            </a:endParaRPr>
          </a:p>
          <a:p>
            <a:pPr marL="0" indent="0">
              <a:buNone/>
            </a:pPr>
            <a:endParaRPr lang="en-US" b="1" u="sng" dirty="0">
              <a:hlinkClick r:id="rId3"/>
            </a:endParaRPr>
          </a:p>
          <a:p>
            <a:pPr marL="0" indent="0">
              <a:buNone/>
            </a:pPr>
            <a:r>
              <a:rPr lang="en-US" b="1" dirty="0">
                <a:hlinkClick r:id="rId3"/>
              </a:rPr>
              <a:t>TARGET 9: Manage Wild Species Sustainably To Benefit People</a:t>
            </a:r>
            <a:endParaRPr lang="en-US" b="1" dirty="0"/>
          </a:p>
          <a:p>
            <a:pPr marL="0" indent="0">
              <a:buNone/>
            </a:pPr>
            <a:endParaRPr lang="en-US" dirty="0"/>
          </a:p>
          <a:p>
            <a:r>
              <a:rPr lang="en-US" dirty="0"/>
              <a:t>Ensure that the management and use of wild species are sustainable, thereby providing social, economic and environmental benefits for people, especially those in vulnerable situations and those most dependent on biodiversity, including through sustainable biodiversity-based activities, products and services that enhance biodiversity, and protecting and encouraging customary sustainable use by indigenous peoples and local communities.</a:t>
            </a:r>
          </a:p>
          <a:p>
            <a:endParaRPr lang="en-ZA" dirty="0"/>
          </a:p>
        </p:txBody>
      </p:sp>
      <mc:AlternateContent xmlns:mc="http://schemas.openxmlformats.org/markup-compatibility/2006" xmlns:p14="http://schemas.microsoft.com/office/powerpoint/2010/main" xmlns:aink="http://schemas.microsoft.com/office/drawing/2016/ink">
        <mc:Choice Requires="p14 aink">
          <p:contentPart p14:bwMode="auto" r:id="rId4">
            <p14:nvContentPartPr>
              <p14:cNvPr id="5" name="Ink 4">
                <a:extLst>
                  <a:ext uri="{FF2B5EF4-FFF2-40B4-BE49-F238E27FC236}">
                    <a16:creationId xmlns:a16="http://schemas.microsoft.com/office/drawing/2014/main" id="{25DDF573-EB15-3E32-DBDD-5F7C8AF7ADD8}"/>
                  </a:ext>
                </a:extLst>
              </p14:cNvPr>
              <p14:cNvContentPartPr/>
              <p14:nvPr/>
            </p14:nvContentPartPr>
            <p14:xfrm>
              <a:off x="1449320" y="358627"/>
              <a:ext cx="360" cy="360"/>
            </p14:xfrm>
          </p:contentPart>
        </mc:Choice>
        <mc:Fallback xmlns="">
          <p:pic>
            <p:nvPicPr>
              <p:cNvPr id="5" name="Ink 4">
                <a:extLst>
                  <a:ext uri="{FF2B5EF4-FFF2-40B4-BE49-F238E27FC236}">
                    <a16:creationId xmlns:a16="http://schemas.microsoft.com/office/drawing/2014/main" id="{25DDF573-EB15-3E32-DBDD-5F7C8AF7ADD8}"/>
                  </a:ext>
                </a:extLst>
              </p:cNvPr>
              <p:cNvPicPr/>
              <p:nvPr/>
            </p:nvPicPr>
            <p:blipFill>
              <a:blip r:embed="rId5"/>
              <a:stretch>
                <a:fillRect/>
              </a:stretch>
            </p:blipFill>
            <p:spPr>
              <a:xfrm>
                <a:off x="1440680" y="304627"/>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7" name="Ink 6">
                <a:extLst>
                  <a:ext uri="{FF2B5EF4-FFF2-40B4-BE49-F238E27FC236}">
                    <a16:creationId xmlns:a16="http://schemas.microsoft.com/office/drawing/2014/main" id="{3D20E3A2-C9A1-C99A-3A48-9FB2A2BD6C56}"/>
                  </a:ext>
                </a:extLst>
              </p14:cNvPr>
              <p14:cNvContentPartPr/>
              <p14:nvPr/>
            </p14:nvContentPartPr>
            <p14:xfrm>
              <a:off x="623120" y="250267"/>
              <a:ext cx="95040" cy="68400"/>
            </p14:xfrm>
          </p:contentPart>
        </mc:Choice>
        <mc:Fallback xmlns="">
          <p:pic>
            <p:nvPicPr>
              <p:cNvPr id="7" name="Ink 6">
                <a:extLst>
                  <a:ext uri="{FF2B5EF4-FFF2-40B4-BE49-F238E27FC236}">
                    <a16:creationId xmlns:a16="http://schemas.microsoft.com/office/drawing/2014/main" id="{3D20E3A2-C9A1-C99A-3A48-9FB2A2BD6C56}"/>
                  </a:ext>
                </a:extLst>
              </p:cNvPr>
              <p:cNvPicPr/>
              <p:nvPr/>
            </p:nvPicPr>
            <p:blipFill>
              <a:blip r:embed="rId7"/>
              <a:stretch>
                <a:fillRect/>
              </a:stretch>
            </p:blipFill>
            <p:spPr>
              <a:xfrm>
                <a:off x="614480" y="196267"/>
                <a:ext cx="112680" cy="1760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8" name="Ink 7">
                <a:extLst>
                  <a:ext uri="{FF2B5EF4-FFF2-40B4-BE49-F238E27FC236}">
                    <a16:creationId xmlns:a16="http://schemas.microsoft.com/office/drawing/2014/main" id="{25C60B39-8329-8285-243B-BEADD2E5604D}"/>
                  </a:ext>
                </a:extLst>
              </p14:cNvPr>
              <p14:cNvContentPartPr/>
              <p14:nvPr/>
            </p14:nvContentPartPr>
            <p14:xfrm>
              <a:off x="155480" y="155520"/>
              <a:ext cx="360" cy="360"/>
            </p14:xfrm>
          </p:contentPart>
        </mc:Choice>
        <mc:Fallback xmlns="">
          <p:pic>
            <p:nvPicPr>
              <p:cNvPr id="8" name="Ink 7">
                <a:extLst>
                  <a:ext uri="{FF2B5EF4-FFF2-40B4-BE49-F238E27FC236}">
                    <a16:creationId xmlns:a16="http://schemas.microsoft.com/office/drawing/2014/main" id="{25C60B39-8329-8285-243B-BEADD2E5604D}"/>
                  </a:ext>
                </a:extLst>
              </p:cNvPr>
              <p:cNvPicPr/>
              <p:nvPr/>
            </p:nvPicPr>
            <p:blipFill>
              <a:blip r:embed="rId9"/>
              <a:stretch>
                <a:fillRect/>
              </a:stretch>
            </p:blipFill>
            <p:spPr>
              <a:xfrm>
                <a:off x="146840" y="101520"/>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9" name="Ink 8">
                <a:extLst>
                  <a:ext uri="{FF2B5EF4-FFF2-40B4-BE49-F238E27FC236}">
                    <a16:creationId xmlns:a16="http://schemas.microsoft.com/office/drawing/2014/main" id="{3BB4C1B3-3BDD-A1FD-9330-CBFABAC0C951}"/>
                  </a:ext>
                </a:extLst>
              </p14:cNvPr>
              <p14:cNvContentPartPr/>
              <p14:nvPr/>
            </p14:nvContentPartPr>
            <p14:xfrm>
              <a:off x="507920" y="1056240"/>
              <a:ext cx="360" cy="360"/>
            </p14:xfrm>
          </p:contentPart>
        </mc:Choice>
        <mc:Fallback xmlns="">
          <p:pic>
            <p:nvPicPr>
              <p:cNvPr id="9" name="Ink 8">
                <a:extLst>
                  <a:ext uri="{FF2B5EF4-FFF2-40B4-BE49-F238E27FC236}">
                    <a16:creationId xmlns:a16="http://schemas.microsoft.com/office/drawing/2014/main" id="{3BB4C1B3-3BDD-A1FD-9330-CBFABAC0C951}"/>
                  </a:ext>
                </a:extLst>
              </p:cNvPr>
              <p:cNvPicPr/>
              <p:nvPr/>
            </p:nvPicPr>
            <p:blipFill>
              <a:blip r:embed="rId11"/>
              <a:stretch>
                <a:fillRect/>
              </a:stretch>
            </p:blipFill>
            <p:spPr>
              <a:xfrm>
                <a:off x="498920" y="1002600"/>
                <a:ext cx="18000" cy="108000"/>
              </a:xfrm>
              <a:prstGeom prst="rect">
                <a:avLst/>
              </a:prstGeom>
            </p:spPr>
          </p:pic>
        </mc:Fallback>
      </mc:AlternateContent>
      <p:sp>
        <p:nvSpPr>
          <p:cNvPr id="12" name="TextBox 11">
            <a:extLst>
              <a:ext uri="{FF2B5EF4-FFF2-40B4-BE49-F238E27FC236}">
                <a16:creationId xmlns:a16="http://schemas.microsoft.com/office/drawing/2014/main" id="{2DBC40A6-20CB-5970-81CB-7E5D287BB424}"/>
              </a:ext>
            </a:extLst>
          </p:cNvPr>
          <p:cNvSpPr txBox="1"/>
          <p:nvPr/>
        </p:nvSpPr>
        <p:spPr>
          <a:xfrm>
            <a:off x="718160" y="6381328"/>
            <a:ext cx="1634218" cy="461665"/>
          </a:xfrm>
          <a:prstGeom prst="rect">
            <a:avLst/>
          </a:prstGeom>
          <a:noFill/>
        </p:spPr>
        <p:txBody>
          <a:bodyPr wrap="square" rtlCol="0">
            <a:spAutoFit/>
          </a:bodyPr>
          <a:lstStyle/>
          <a:p>
            <a:r>
              <a:rPr lang="en-ZA" dirty="0"/>
              <a:t>IPBES</a:t>
            </a:r>
          </a:p>
        </p:txBody>
      </p:sp>
      <p:sp>
        <p:nvSpPr>
          <p:cNvPr id="6" name="TextBox 5">
            <a:extLst>
              <a:ext uri="{FF2B5EF4-FFF2-40B4-BE49-F238E27FC236}">
                <a16:creationId xmlns:a16="http://schemas.microsoft.com/office/drawing/2014/main" id="{915C6B0C-4A01-7613-038F-7E09B8B6C6FB}"/>
              </a:ext>
            </a:extLst>
          </p:cNvPr>
          <p:cNvSpPr txBox="1"/>
          <p:nvPr/>
        </p:nvSpPr>
        <p:spPr>
          <a:xfrm>
            <a:off x="336492" y="2096138"/>
            <a:ext cx="3562045" cy="3924151"/>
          </a:xfrm>
          <a:prstGeom prst="rect">
            <a:avLst/>
          </a:prstGeom>
          <a:noFill/>
        </p:spPr>
        <p:txBody>
          <a:bodyPr wrap="square" rtlCol="0">
            <a:spAutoFit/>
          </a:bodyPr>
          <a:lstStyle/>
          <a:p>
            <a:r>
              <a:rPr lang="en-ZA" sz="1500" b="1" u="sng" dirty="0">
                <a:highlight>
                  <a:srgbClr val="C0C0C0"/>
                </a:highlight>
              </a:rPr>
              <a:t>Target 3</a:t>
            </a:r>
          </a:p>
          <a:p>
            <a:r>
              <a:rPr lang="en-ZA" sz="1500" b="1" u="sng" dirty="0">
                <a:highlight>
                  <a:srgbClr val="C0C0C0"/>
                </a:highlight>
              </a:rPr>
              <a:t>Conserve 30% of Land, Waters and Seas</a:t>
            </a:r>
          </a:p>
          <a:p>
            <a:r>
              <a:rPr lang="en-ZA" sz="1200" dirty="0"/>
              <a:t>Ensure and enable that by 2030 at least 30 per cent of terrestrial, inland water, and of coastal and marine areas, especially areas of particular importance for biodiversity and ecosystem functions and services, are effectively conserved and managed through ecologically representative, well-connected and equitably governed systems of protected areas and other effective area-based conservation measures, recognizing indigenous and traditional territories where applicable, and integrated into wider landscapes, seascapes and the ocean, while ensuring that any sustainable use, where appropriate in such areas, is fully consistent with conservation outcomes, recognizing and respecting the rights of indigenous peoples and local communities, including over their traditional territories.</a:t>
            </a:r>
          </a:p>
        </p:txBody>
      </p:sp>
    </p:spTree>
    <p:extLst>
      <p:ext uri="{BB962C8B-B14F-4D97-AF65-F5344CB8AC3E}">
        <p14:creationId xmlns:p14="http://schemas.microsoft.com/office/powerpoint/2010/main" val="623564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28E4AAC-2ED7-CBFD-EA42-2090F1017D38}"/>
              </a:ext>
            </a:extLst>
          </p:cNvPr>
          <p:cNvSpPr/>
          <p:nvPr/>
        </p:nvSpPr>
        <p:spPr>
          <a:xfrm>
            <a:off x="242197" y="188640"/>
            <a:ext cx="11711635" cy="6356908"/>
          </a:xfrm>
          <a:prstGeom prst="rect">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pic>
        <p:nvPicPr>
          <p:cNvPr id="6" name="Picture 5" descr="A logo with a bird and animals&#10;&#10;Description automatically generated with medium confidence">
            <a:extLst>
              <a:ext uri="{FF2B5EF4-FFF2-40B4-BE49-F238E27FC236}">
                <a16:creationId xmlns:a16="http://schemas.microsoft.com/office/drawing/2014/main" id="{75ED87CD-7A62-C888-A91A-0E5112CF68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9757" y="293147"/>
            <a:ext cx="4272862" cy="3783925"/>
          </a:xfrm>
          <a:prstGeom prst="rect">
            <a:avLst/>
          </a:prstGeom>
        </p:spPr>
      </p:pic>
      <p:sp>
        <p:nvSpPr>
          <p:cNvPr id="7" name="Rectangle 6">
            <a:extLst>
              <a:ext uri="{FF2B5EF4-FFF2-40B4-BE49-F238E27FC236}">
                <a16:creationId xmlns:a16="http://schemas.microsoft.com/office/drawing/2014/main" id="{D75C9D47-2A0F-8B70-1CBA-343A64572309}"/>
              </a:ext>
            </a:extLst>
          </p:cNvPr>
          <p:cNvSpPr/>
          <p:nvPr/>
        </p:nvSpPr>
        <p:spPr>
          <a:xfrm>
            <a:off x="794" y="0"/>
            <a:ext cx="12192000" cy="259690"/>
          </a:xfrm>
          <a:prstGeom prst="rect">
            <a:avLst/>
          </a:prstGeom>
          <a:solidFill>
            <a:srgbClr val="8E3F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BAEEB7FD-1CCC-8665-3866-59365710D309}"/>
              </a:ext>
            </a:extLst>
          </p:cNvPr>
          <p:cNvSpPr/>
          <p:nvPr/>
        </p:nvSpPr>
        <p:spPr>
          <a:xfrm>
            <a:off x="794" y="6598310"/>
            <a:ext cx="12192000" cy="259690"/>
          </a:xfrm>
          <a:prstGeom prst="rect">
            <a:avLst/>
          </a:prstGeom>
          <a:solidFill>
            <a:srgbClr val="8E3F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60FB1C6-19BC-1993-FE6F-BB4DF9C2B304}"/>
              </a:ext>
            </a:extLst>
          </p:cNvPr>
          <p:cNvSpPr/>
          <p:nvPr/>
        </p:nvSpPr>
        <p:spPr>
          <a:xfrm rot="16200000">
            <a:off x="-3304955" y="3313289"/>
            <a:ext cx="6850462" cy="238963"/>
          </a:xfrm>
          <a:prstGeom prst="rect">
            <a:avLst/>
          </a:prstGeom>
          <a:solidFill>
            <a:srgbClr val="8E3F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E8CD5DB-C803-C649-EC27-10D1C6209EC8}"/>
              </a:ext>
            </a:extLst>
          </p:cNvPr>
          <p:cNvSpPr/>
          <p:nvPr/>
        </p:nvSpPr>
        <p:spPr>
          <a:xfrm rot="16200000">
            <a:off x="8649301" y="3313288"/>
            <a:ext cx="6850462" cy="238963"/>
          </a:xfrm>
          <a:prstGeom prst="rect">
            <a:avLst/>
          </a:prstGeom>
          <a:solidFill>
            <a:srgbClr val="8E3F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green plant with white spots&#10;&#10;Description automatically generated">
            <a:extLst>
              <a:ext uri="{FF2B5EF4-FFF2-40B4-BE49-F238E27FC236}">
                <a16:creationId xmlns:a16="http://schemas.microsoft.com/office/drawing/2014/main" id="{199C74A1-F917-C08F-1B78-EF03DE25E727}"/>
              </a:ext>
            </a:extLst>
          </p:cNvPr>
          <p:cNvPicPr>
            <a:picLocks noChangeAspect="1"/>
          </p:cNvPicPr>
          <p:nvPr/>
        </p:nvPicPr>
        <p:blipFill>
          <a:blip r:embed="rId4">
            <a:extLst>
              <a:ext uri="{28A0092B-C50C-407E-A947-70E740481C1C}">
                <a14:useLocalDpi xmlns:a14="http://schemas.microsoft.com/office/drawing/2010/main" val="0"/>
              </a:ext>
            </a:extLst>
          </a:blip>
          <a:srcRect l="8708" r="7290" b="-1"/>
          <a:stretch/>
        </p:blipFill>
        <p:spPr>
          <a:xfrm>
            <a:off x="260539" y="5637983"/>
            <a:ext cx="1057469" cy="944626"/>
          </a:xfrm>
          <a:prstGeom prst="rect">
            <a:avLst/>
          </a:prstGeom>
        </p:spPr>
      </p:pic>
      <p:pic>
        <p:nvPicPr>
          <p:cNvPr id="5" name="Picture 4">
            <a:extLst>
              <a:ext uri="{FF2B5EF4-FFF2-40B4-BE49-F238E27FC236}">
                <a16:creationId xmlns:a16="http://schemas.microsoft.com/office/drawing/2014/main" id="{95225CFA-6DF6-274F-F18A-8C4B8F778CC0}"/>
              </a:ext>
            </a:extLst>
          </p:cNvPr>
          <p:cNvPicPr>
            <a:picLocks noChangeAspect="1"/>
          </p:cNvPicPr>
          <p:nvPr/>
        </p:nvPicPr>
        <p:blipFill>
          <a:blip r:embed="rId5"/>
          <a:stretch>
            <a:fillRect/>
          </a:stretch>
        </p:blipFill>
        <p:spPr>
          <a:xfrm>
            <a:off x="8545066" y="2924943"/>
            <a:ext cx="3409375" cy="3528393"/>
          </a:xfrm>
          <a:prstGeom prst="rect">
            <a:avLst/>
          </a:prstGeom>
        </p:spPr>
      </p:pic>
      <p:pic>
        <p:nvPicPr>
          <p:cNvPr id="13" name="Picture 12">
            <a:extLst>
              <a:ext uri="{FF2B5EF4-FFF2-40B4-BE49-F238E27FC236}">
                <a16:creationId xmlns:a16="http://schemas.microsoft.com/office/drawing/2014/main" id="{FF1DAD59-470B-3D4A-503B-1E1790EDB183}"/>
              </a:ext>
            </a:extLst>
          </p:cNvPr>
          <p:cNvPicPr>
            <a:picLocks noChangeAspect="1"/>
          </p:cNvPicPr>
          <p:nvPr/>
        </p:nvPicPr>
        <p:blipFill>
          <a:blip r:embed="rId6"/>
          <a:stretch>
            <a:fillRect/>
          </a:stretch>
        </p:blipFill>
        <p:spPr>
          <a:xfrm>
            <a:off x="4274337" y="659142"/>
            <a:ext cx="4320525" cy="5290138"/>
          </a:xfrm>
          <a:prstGeom prst="rect">
            <a:avLst/>
          </a:prstGeom>
        </p:spPr>
      </p:pic>
    </p:spTree>
    <p:extLst>
      <p:ext uri="{BB962C8B-B14F-4D97-AF65-F5344CB8AC3E}">
        <p14:creationId xmlns:p14="http://schemas.microsoft.com/office/powerpoint/2010/main" val="974095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999F3C6-C797-9116-A973-0C7917FEA517}"/>
              </a:ext>
            </a:extLst>
          </p:cNvPr>
          <p:cNvSpPr>
            <a:spLocks/>
          </p:cNvSpPr>
          <p:nvPr/>
        </p:nvSpPr>
        <p:spPr>
          <a:xfrm>
            <a:off x="-1606" y="0"/>
            <a:ext cx="121968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4B6F6A50-DF10-DE1C-BE59-27BF75E81E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6" y="5949280"/>
            <a:ext cx="12200400" cy="610020"/>
          </a:xfrm>
          <a:prstGeom prst="rect">
            <a:avLst/>
          </a:prstGeom>
        </p:spPr>
      </p:pic>
      <p:sp>
        <p:nvSpPr>
          <p:cNvPr id="12" name="Slide Number Placeholder 8">
            <a:extLst>
              <a:ext uri="{FF2B5EF4-FFF2-40B4-BE49-F238E27FC236}">
                <a16:creationId xmlns:a16="http://schemas.microsoft.com/office/drawing/2014/main" id="{AD7F82AB-E9B2-B1FF-FE7B-33653F2942FE}"/>
              </a:ext>
            </a:extLst>
          </p:cNvPr>
          <p:cNvSpPr txBox="1">
            <a:spLocks/>
          </p:cNvSpPr>
          <p:nvPr/>
        </p:nvSpPr>
        <p:spPr>
          <a:xfrm>
            <a:off x="11353378" y="6559300"/>
            <a:ext cx="288032" cy="298700"/>
          </a:xfrm>
          <a:prstGeom prst="rect">
            <a:avLst/>
          </a:prstGeom>
        </p:spPr>
        <p:txBody>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136B72-B1EA-D445-9DCD-D42691BE59CD}" type="slidenum">
              <a:rPr lang="en-US" sz="1000" smtClean="0">
                <a:solidFill>
                  <a:schemeClr val="tx1"/>
                </a:solidFill>
              </a:rPr>
              <a:pPr algn="ctr"/>
              <a:t>5</a:t>
            </a:fld>
            <a:endParaRPr lang="en-US" sz="1000" dirty="0">
              <a:solidFill>
                <a:schemeClr val="tx1"/>
              </a:solidFill>
            </a:endParaRPr>
          </a:p>
        </p:txBody>
      </p:sp>
      <p:sp>
        <p:nvSpPr>
          <p:cNvPr id="16" name="TextBox 15">
            <a:extLst>
              <a:ext uri="{FF2B5EF4-FFF2-40B4-BE49-F238E27FC236}">
                <a16:creationId xmlns:a16="http://schemas.microsoft.com/office/drawing/2014/main" id="{D73AE09B-CFFD-6E6E-9A5E-E2C0E6B602E0}"/>
              </a:ext>
            </a:extLst>
          </p:cNvPr>
          <p:cNvSpPr txBox="1"/>
          <p:nvPr/>
        </p:nvSpPr>
        <p:spPr>
          <a:xfrm>
            <a:off x="234356" y="6281807"/>
            <a:ext cx="10225136" cy="246221"/>
          </a:xfrm>
          <a:prstGeom prst="rect">
            <a:avLst/>
          </a:prstGeom>
          <a:noFill/>
        </p:spPr>
        <p:txBody>
          <a:bodyPr wrap="square" rtlCol="0">
            <a:spAutoFit/>
          </a:bodyPr>
          <a:lstStyle/>
          <a:p>
            <a:r>
              <a:rPr lang="en-US" sz="1000" dirty="0">
                <a:solidFill>
                  <a:schemeClr val="bg1"/>
                </a:solidFill>
                <a:latin typeface="Montserrat" pitchFamily="2" charset="77"/>
              </a:rPr>
              <a:t>Achieving Climate Justice through the Biocultural Rights of Indigenous Peoples and Local Communities</a:t>
            </a:r>
          </a:p>
        </p:txBody>
      </p:sp>
      <p:sp>
        <p:nvSpPr>
          <p:cNvPr id="21" name="TextBox 20">
            <a:extLst>
              <a:ext uri="{FF2B5EF4-FFF2-40B4-BE49-F238E27FC236}">
                <a16:creationId xmlns:a16="http://schemas.microsoft.com/office/drawing/2014/main" id="{9EAA07B1-EBC4-B30B-A331-E0C1B2E02CA3}"/>
              </a:ext>
            </a:extLst>
          </p:cNvPr>
          <p:cNvSpPr txBox="1"/>
          <p:nvPr/>
        </p:nvSpPr>
        <p:spPr>
          <a:xfrm>
            <a:off x="552178" y="1111732"/>
            <a:ext cx="2448272" cy="338554"/>
          </a:xfrm>
          <a:prstGeom prst="rect">
            <a:avLst/>
          </a:prstGeom>
          <a:noFill/>
        </p:spPr>
        <p:txBody>
          <a:bodyPr wrap="square" rtlCol="0">
            <a:spAutoFit/>
          </a:bodyPr>
          <a:lstStyle/>
          <a:p>
            <a:r>
              <a:rPr lang="en-US" sz="1600" dirty="0">
                <a:solidFill>
                  <a:schemeClr val="tx2"/>
                </a:solidFill>
                <a:latin typeface="Montserrat" pitchFamily="2" charset="77"/>
              </a:rPr>
              <a:t>SUBHEADER</a:t>
            </a:r>
          </a:p>
        </p:txBody>
      </p:sp>
      <p:sp>
        <p:nvSpPr>
          <p:cNvPr id="22" name="TextBox 21">
            <a:extLst>
              <a:ext uri="{FF2B5EF4-FFF2-40B4-BE49-F238E27FC236}">
                <a16:creationId xmlns:a16="http://schemas.microsoft.com/office/drawing/2014/main" id="{EADDF071-3045-F127-FC63-13BBAA7ED454}"/>
              </a:ext>
            </a:extLst>
          </p:cNvPr>
          <p:cNvSpPr txBox="1"/>
          <p:nvPr/>
        </p:nvSpPr>
        <p:spPr>
          <a:xfrm>
            <a:off x="552178" y="1490447"/>
            <a:ext cx="11233248" cy="492443"/>
          </a:xfrm>
          <a:prstGeom prst="rect">
            <a:avLst/>
          </a:prstGeom>
          <a:noFill/>
        </p:spPr>
        <p:txBody>
          <a:bodyPr wrap="square" rtlCol="0">
            <a:spAutoFit/>
          </a:bodyPr>
          <a:lstStyle/>
          <a:p>
            <a:endParaRPr lang="en-US" sz="1300" dirty="0">
              <a:solidFill>
                <a:schemeClr val="tx2"/>
              </a:solidFill>
              <a:latin typeface="Montserrat" pitchFamily="2" charset="77"/>
            </a:endParaRPr>
          </a:p>
          <a:p>
            <a:endParaRPr lang="en-US" sz="1300" dirty="0">
              <a:solidFill>
                <a:schemeClr val="tx2"/>
              </a:solidFill>
              <a:latin typeface="Montserrat" pitchFamily="2" charset="77"/>
            </a:endParaRPr>
          </a:p>
        </p:txBody>
      </p:sp>
      <p:pic>
        <p:nvPicPr>
          <p:cNvPr id="3" name="Picture 2">
            <a:extLst>
              <a:ext uri="{FF2B5EF4-FFF2-40B4-BE49-F238E27FC236}">
                <a16:creationId xmlns:a16="http://schemas.microsoft.com/office/drawing/2014/main" id="{1F996A25-C63E-A55A-B144-7C891F44DD7E}"/>
              </a:ext>
            </a:extLst>
          </p:cNvPr>
          <p:cNvPicPr>
            <a:picLocks noChangeAspect="1"/>
          </p:cNvPicPr>
          <p:nvPr/>
        </p:nvPicPr>
        <p:blipFill>
          <a:blip r:embed="rId4"/>
          <a:stretch>
            <a:fillRect/>
          </a:stretch>
        </p:blipFill>
        <p:spPr>
          <a:xfrm>
            <a:off x="142409" y="116632"/>
            <a:ext cx="6373807" cy="6133903"/>
          </a:xfrm>
          <a:prstGeom prst="rect">
            <a:avLst/>
          </a:prstGeom>
        </p:spPr>
      </p:pic>
      <p:pic>
        <p:nvPicPr>
          <p:cNvPr id="5" name="Picture 4">
            <a:extLst>
              <a:ext uri="{FF2B5EF4-FFF2-40B4-BE49-F238E27FC236}">
                <a16:creationId xmlns:a16="http://schemas.microsoft.com/office/drawing/2014/main" id="{D50CBBB9-A1B8-F194-F04A-FE13F8F7365F}"/>
              </a:ext>
            </a:extLst>
          </p:cNvPr>
          <p:cNvPicPr>
            <a:picLocks noChangeAspect="1"/>
          </p:cNvPicPr>
          <p:nvPr/>
        </p:nvPicPr>
        <p:blipFill>
          <a:blip r:embed="rId5"/>
          <a:stretch>
            <a:fillRect/>
          </a:stretch>
        </p:blipFill>
        <p:spPr>
          <a:xfrm>
            <a:off x="7938047" y="127129"/>
            <a:ext cx="4075703" cy="2307759"/>
          </a:xfrm>
          <a:prstGeom prst="rect">
            <a:avLst/>
          </a:prstGeom>
        </p:spPr>
      </p:pic>
      <p:pic>
        <p:nvPicPr>
          <p:cNvPr id="6" name="Picture 5" descr="Community Leaders Network">
            <a:extLst>
              <a:ext uri="{FF2B5EF4-FFF2-40B4-BE49-F238E27FC236}">
                <a16:creationId xmlns:a16="http://schemas.microsoft.com/office/drawing/2014/main" id="{2BB4D2E1-67B6-E788-88CF-196982216DAF}"/>
              </a:ext>
            </a:extLst>
          </p:cNvPr>
          <p:cNvPicPr>
            <a:picLocks noChangeAspect="1"/>
          </p:cNvPicPr>
          <p:nvPr/>
        </p:nvPicPr>
        <p:blipFill>
          <a:blip r:embed="rId6"/>
          <a:stretch>
            <a:fillRect/>
          </a:stretch>
        </p:blipFill>
        <p:spPr>
          <a:xfrm>
            <a:off x="6697661" y="1948307"/>
            <a:ext cx="3164853" cy="1619250"/>
          </a:xfrm>
          <a:prstGeom prst="rect">
            <a:avLst/>
          </a:prstGeom>
        </p:spPr>
      </p:pic>
      <p:pic>
        <p:nvPicPr>
          <p:cNvPr id="8" name="Picture 7">
            <a:extLst>
              <a:ext uri="{FF2B5EF4-FFF2-40B4-BE49-F238E27FC236}">
                <a16:creationId xmlns:a16="http://schemas.microsoft.com/office/drawing/2014/main" id="{ACAB6529-621E-2893-A2A1-0CA7D00E5FF8}"/>
              </a:ext>
            </a:extLst>
          </p:cNvPr>
          <p:cNvPicPr>
            <a:picLocks noChangeAspect="1"/>
          </p:cNvPicPr>
          <p:nvPr/>
        </p:nvPicPr>
        <p:blipFill>
          <a:blip r:embed="rId7"/>
          <a:stretch>
            <a:fillRect/>
          </a:stretch>
        </p:blipFill>
        <p:spPr>
          <a:xfrm>
            <a:off x="6960890" y="3541323"/>
            <a:ext cx="3600811" cy="2623512"/>
          </a:xfrm>
          <a:prstGeom prst="rect">
            <a:avLst/>
          </a:prstGeom>
        </p:spPr>
      </p:pic>
    </p:spTree>
    <p:extLst>
      <p:ext uri="{BB962C8B-B14F-4D97-AF65-F5344CB8AC3E}">
        <p14:creationId xmlns:p14="http://schemas.microsoft.com/office/powerpoint/2010/main" val="3109755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5D6BCE-F9B1-38AC-97C4-91F62401908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1D6333B-63CD-7C70-EB49-4D8B3C6DCF13}"/>
              </a:ext>
            </a:extLst>
          </p:cNvPr>
          <p:cNvSpPr>
            <a:spLocks/>
          </p:cNvSpPr>
          <p:nvPr/>
        </p:nvSpPr>
        <p:spPr>
          <a:xfrm>
            <a:off x="-3406" y="-8594"/>
            <a:ext cx="12196800" cy="581385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2630DE4-1014-3F37-2975-8D1C85891B29}"/>
              </a:ext>
            </a:extLst>
          </p:cNvPr>
          <p:cNvSpPr>
            <a:spLocks/>
          </p:cNvSpPr>
          <p:nvPr/>
        </p:nvSpPr>
        <p:spPr>
          <a:xfrm>
            <a:off x="-1606" y="5805264"/>
            <a:ext cx="12196800" cy="10527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9C6B049-93A6-DCDB-FBBB-A7A8C22A4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6" y="5949280"/>
            <a:ext cx="12200400" cy="610020"/>
          </a:xfrm>
          <a:prstGeom prst="rect">
            <a:avLst/>
          </a:prstGeom>
        </p:spPr>
      </p:pic>
      <p:sp>
        <p:nvSpPr>
          <p:cNvPr id="20" name="TextBox 19">
            <a:extLst>
              <a:ext uri="{FF2B5EF4-FFF2-40B4-BE49-F238E27FC236}">
                <a16:creationId xmlns:a16="http://schemas.microsoft.com/office/drawing/2014/main" id="{C9E3F891-C03D-8066-685B-B13050E79B97}"/>
              </a:ext>
            </a:extLst>
          </p:cNvPr>
          <p:cNvSpPr txBox="1"/>
          <p:nvPr/>
        </p:nvSpPr>
        <p:spPr>
          <a:xfrm>
            <a:off x="233098" y="197294"/>
            <a:ext cx="12200400" cy="584775"/>
          </a:xfrm>
          <a:prstGeom prst="rect">
            <a:avLst/>
          </a:prstGeom>
          <a:noFill/>
        </p:spPr>
        <p:txBody>
          <a:bodyPr wrap="square" rtlCol="0">
            <a:spAutoFit/>
          </a:bodyPr>
          <a:lstStyle/>
          <a:p>
            <a:pPr algn="ctr"/>
            <a:r>
              <a:rPr lang="en-US" sz="3200" b="1" dirty="0">
                <a:solidFill>
                  <a:schemeClr val="bg2"/>
                </a:solidFill>
                <a:latin typeface="Montserrat" pitchFamily="2" charset="77"/>
              </a:rPr>
              <a:t>AFRICA: INDIGENOUS PEOPLES</a:t>
            </a:r>
          </a:p>
        </p:txBody>
      </p:sp>
      <p:sp>
        <p:nvSpPr>
          <p:cNvPr id="21" name="TextBox 20">
            <a:extLst>
              <a:ext uri="{FF2B5EF4-FFF2-40B4-BE49-F238E27FC236}">
                <a16:creationId xmlns:a16="http://schemas.microsoft.com/office/drawing/2014/main" id="{C227DBA8-6EAC-B7CC-741E-7D7AC280B830}"/>
              </a:ext>
            </a:extLst>
          </p:cNvPr>
          <p:cNvSpPr txBox="1"/>
          <p:nvPr/>
        </p:nvSpPr>
        <p:spPr>
          <a:xfrm>
            <a:off x="552178" y="1111732"/>
            <a:ext cx="2448272" cy="338554"/>
          </a:xfrm>
          <a:prstGeom prst="rect">
            <a:avLst/>
          </a:prstGeom>
          <a:noFill/>
        </p:spPr>
        <p:txBody>
          <a:bodyPr wrap="square" rtlCol="0">
            <a:spAutoFit/>
          </a:bodyPr>
          <a:lstStyle/>
          <a:p>
            <a:r>
              <a:rPr lang="en-US" sz="1600" dirty="0">
                <a:solidFill>
                  <a:schemeClr val="bg2"/>
                </a:solidFill>
                <a:latin typeface="Montserrat" pitchFamily="2" charset="77"/>
              </a:rPr>
              <a:t>SUBHEADER</a:t>
            </a:r>
          </a:p>
        </p:txBody>
      </p:sp>
      <p:sp>
        <p:nvSpPr>
          <p:cNvPr id="22" name="TextBox 21">
            <a:extLst>
              <a:ext uri="{FF2B5EF4-FFF2-40B4-BE49-F238E27FC236}">
                <a16:creationId xmlns:a16="http://schemas.microsoft.com/office/drawing/2014/main" id="{66972A26-8961-7B7D-24D4-711E16D22534}"/>
              </a:ext>
            </a:extLst>
          </p:cNvPr>
          <p:cNvSpPr txBox="1"/>
          <p:nvPr/>
        </p:nvSpPr>
        <p:spPr>
          <a:xfrm>
            <a:off x="552178" y="1490447"/>
            <a:ext cx="11233248" cy="492443"/>
          </a:xfrm>
          <a:prstGeom prst="rect">
            <a:avLst/>
          </a:prstGeom>
          <a:noFill/>
        </p:spPr>
        <p:txBody>
          <a:bodyPr wrap="square" rtlCol="0">
            <a:spAutoFit/>
          </a:bodyPr>
          <a:lstStyle/>
          <a:p>
            <a:endParaRPr lang="en-US" sz="1300" dirty="0">
              <a:solidFill>
                <a:schemeClr val="bg2"/>
              </a:solidFill>
              <a:latin typeface="Montserrat" pitchFamily="2" charset="77"/>
            </a:endParaRPr>
          </a:p>
          <a:p>
            <a:endParaRPr lang="en-US" sz="1300" dirty="0">
              <a:solidFill>
                <a:schemeClr val="bg2"/>
              </a:solidFill>
              <a:latin typeface="Montserrat" pitchFamily="2" charset="77"/>
            </a:endParaRPr>
          </a:p>
        </p:txBody>
      </p:sp>
      <p:sp>
        <p:nvSpPr>
          <p:cNvPr id="3" name="Slide Number Placeholder 8">
            <a:extLst>
              <a:ext uri="{FF2B5EF4-FFF2-40B4-BE49-F238E27FC236}">
                <a16:creationId xmlns:a16="http://schemas.microsoft.com/office/drawing/2014/main" id="{F0D6F930-D05D-1CE7-93E1-93BDDCBC563D}"/>
              </a:ext>
            </a:extLst>
          </p:cNvPr>
          <p:cNvSpPr txBox="1">
            <a:spLocks/>
          </p:cNvSpPr>
          <p:nvPr/>
        </p:nvSpPr>
        <p:spPr>
          <a:xfrm>
            <a:off x="11353378" y="6559300"/>
            <a:ext cx="288032" cy="298700"/>
          </a:xfrm>
          <a:prstGeom prst="rect">
            <a:avLst/>
          </a:prstGeom>
        </p:spPr>
        <p:txBody>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136B72-B1EA-D445-9DCD-D42691BE59CD}" type="slidenum">
              <a:rPr lang="en-US" sz="1000" smtClean="0">
                <a:solidFill>
                  <a:schemeClr val="tx1"/>
                </a:solidFill>
              </a:rPr>
              <a:pPr algn="ctr"/>
              <a:t>6</a:t>
            </a:fld>
            <a:endParaRPr lang="en-US" sz="1000" dirty="0">
              <a:solidFill>
                <a:schemeClr val="tx1"/>
              </a:solidFill>
            </a:endParaRPr>
          </a:p>
        </p:txBody>
      </p:sp>
      <p:sp>
        <p:nvSpPr>
          <p:cNvPr id="4" name="TextBox 3">
            <a:extLst>
              <a:ext uri="{FF2B5EF4-FFF2-40B4-BE49-F238E27FC236}">
                <a16:creationId xmlns:a16="http://schemas.microsoft.com/office/drawing/2014/main" id="{B7E8E5C2-651E-3884-EA21-637AB1E57EAD}"/>
              </a:ext>
            </a:extLst>
          </p:cNvPr>
          <p:cNvSpPr txBox="1"/>
          <p:nvPr/>
        </p:nvSpPr>
        <p:spPr>
          <a:xfrm>
            <a:off x="234356" y="6281807"/>
            <a:ext cx="10225136" cy="246221"/>
          </a:xfrm>
          <a:prstGeom prst="rect">
            <a:avLst/>
          </a:prstGeom>
          <a:noFill/>
        </p:spPr>
        <p:txBody>
          <a:bodyPr wrap="square" rtlCol="0">
            <a:spAutoFit/>
          </a:bodyPr>
          <a:lstStyle/>
          <a:p>
            <a:r>
              <a:rPr lang="en-US" sz="1000" dirty="0">
                <a:solidFill>
                  <a:schemeClr val="bg1"/>
                </a:solidFill>
                <a:latin typeface="Montserrat" pitchFamily="2" charset="77"/>
              </a:rPr>
              <a:t>Achieving Climate Justice through the Biocultural Rights of Indigenous Peoples and Local Communities</a:t>
            </a:r>
          </a:p>
        </p:txBody>
      </p:sp>
      <p:pic>
        <p:nvPicPr>
          <p:cNvPr id="6" name="Picture 5">
            <a:extLst>
              <a:ext uri="{FF2B5EF4-FFF2-40B4-BE49-F238E27FC236}">
                <a16:creationId xmlns:a16="http://schemas.microsoft.com/office/drawing/2014/main" id="{BCF722CB-014F-58AE-A1CC-9ED92E4A0807}"/>
              </a:ext>
            </a:extLst>
          </p:cNvPr>
          <p:cNvPicPr>
            <a:picLocks noChangeAspect="1"/>
          </p:cNvPicPr>
          <p:nvPr/>
        </p:nvPicPr>
        <p:blipFill>
          <a:blip r:embed="rId3"/>
          <a:stretch>
            <a:fillRect/>
          </a:stretch>
        </p:blipFill>
        <p:spPr>
          <a:xfrm>
            <a:off x="144210" y="886696"/>
            <a:ext cx="3867358" cy="4752305"/>
          </a:xfrm>
          <a:prstGeom prst="rect">
            <a:avLst/>
          </a:prstGeom>
        </p:spPr>
      </p:pic>
      <p:pic>
        <p:nvPicPr>
          <p:cNvPr id="8" name="Picture 7">
            <a:extLst>
              <a:ext uri="{FF2B5EF4-FFF2-40B4-BE49-F238E27FC236}">
                <a16:creationId xmlns:a16="http://schemas.microsoft.com/office/drawing/2014/main" id="{8FE631D9-EFD0-D1D2-98D4-061B7428A45E}"/>
              </a:ext>
            </a:extLst>
          </p:cNvPr>
          <p:cNvPicPr>
            <a:picLocks noChangeAspect="1"/>
          </p:cNvPicPr>
          <p:nvPr/>
        </p:nvPicPr>
        <p:blipFill>
          <a:blip r:embed="rId4"/>
          <a:stretch>
            <a:fillRect/>
          </a:stretch>
        </p:blipFill>
        <p:spPr>
          <a:xfrm>
            <a:off x="4251672" y="886696"/>
            <a:ext cx="7605762" cy="4752305"/>
          </a:xfrm>
          <a:prstGeom prst="rect">
            <a:avLst/>
          </a:prstGeom>
        </p:spPr>
      </p:pic>
    </p:spTree>
    <p:extLst>
      <p:ext uri="{BB962C8B-B14F-4D97-AF65-F5344CB8AC3E}">
        <p14:creationId xmlns:p14="http://schemas.microsoft.com/office/powerpoint/2010/main" val="2139210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D986FC-5A12-6C15-4633-478B04CFA7C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A69C524-2A82-9D0C-988E-EF70B2A75606}"/>
              </a:ext>
            </a:extLst>
          </p:cNvPr>
          <p:cNvSpPr>
            <a:spLocks/>
          </p:cNvSpPr>
          <p:nvPr/>
        </p:nvSpPr>
        <p:spPr>
          <a:xfrm>
            <a:off x="-3406" y="-27384"/>
            <a:ext cx="12196800" cy="581385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B7C637-251C-5185-909C-1DCE4AA3C6F0}"/>
              </a:ext>
            </a:extLst>
          </p:cNvPr>
          <p:cNvSpPr>
            <a:spLocks/>
          </p:cNvSpPr>
          <p:nvPr/>
        </p:nvSpPr>
        <p:spPr>
          <a:xfrm>
            <a:off x="-1606" y="5805264"/>
            <a:ext cx="12196800" cy="10527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CB0E82D-A000-AE8C-19EB-F45217DB1E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6" y="5949280"/>
            <a:ext cx="12200400" cy="610020"/>
          </a:xfrm>
          <a:prstGeom prst="rect">
            <a:avLst/>
          </a:prstGeom>
        </p:spPr>
      </p:pic>
      <p:sp>
        <p:nvSpPr>
          <p:cNvPr id="22" name="TextBox 21">
            <a:extLst>
              <a:ext uri="{FF2B5EF4-FFF2-40B4-BE49-F238E27FC236}">
                <a16:creationId xmlns:a16="http://schemas.microsoft.com/office/drawing/2014/main" id="{04BA1C40-3D73-08E2-CE01-B36E5CA7074C}"/>
              </a:ext>
            </a:extLst>
          </p:cNvPr>
          <p:cNvSpPr txBox="1"/>
          <p:nvPr/>
        </p:nvSpPr>
        <p:spPr>
          <a:xfrm>
            <a:off x="552178" y="1490447"/>
            <a:ext cx="11233248" cy="492443"/>
          </a:xfrm>
          <a:prstGeom prst="rect">
            <a:avLst/>
          </a:prstGeom>
          <a:noFill/>
        </p:spPr>
        <p:txBody>
          <a:bodyPr wrap="square" rtlCol="0">
            <a:spAutoFit/>
          </a:bodyPr>
          <a:lstStyle/>
          <a:p>
            <a:endParaRPr lang="en-US" sz="1300" dirty="0">
              <a:solidFill>
                <a:schemeClr val="bg1"/>
              </a:solidFill>
              <a:latin typeface="Montserrat" pitchFamily="2" charset="77"/>
            </a:endParaRPr>
          </a:p>
          <a:p>
            <a:endParaRPr lang="en-US" sz="1300" dirty="0">
              <a:solidFill>
                <a:schemeClr val="bg1"/>
              </a:solidFill>
              <a:latin typeface="Montserrat" pitchFamily="2" charset="77"/>
            </a:endParaRPr>
          </a:p>
        </p:txBody>
      </p:sp>
      <p:sp>
        <p:nvSpPr>
          <p:cNvPr id="3" name="Slide Number Placeholder 8">
            <a:extLst>
              <a:ext uri="{FF2B5EF4-FFF2-40B4-BE49-F238E27FC236}">
                <a16:creationId xmlns:a16="http://schemas.microsoft.com/office/drawing/2014/main" id="{D2E77BE9-E19D-008B-819A-E69506785D21}"/>
              </a:ext>
            </a:extLst>
          </p:cNvPr>
          <p:cNvSpPr txBox="1">
            <a:spLocks/>
          </p:cNvSpPr>
          <p:nvPr/>
        </p:nvSpPr>
        <p:spPr>
          <a:xfrm>
            <a:off x="11353378" y="6559300"/>
            <a:ext cx="288032" cy="298700"/>
          </a:xfrm>
          <a:prstGeom prst="rect">
            <a:avLst/>
          </a:prstGeom>
        </p:spPr>
        <p:txBody>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136B72-B1EA-D445-9DCD-D42691BE59CD}" type="slidenum">
              <a:rPr lang="en-US" sz="1000" smtClean="0">
                <a:solidFill>
                  <a:schemeClr val="tx1"/>
                </a:solidFill>
              </a:rPr>
              <a:pPr algn="ctr"/>
              <a:t>7</a:t>
            </a:fld>
            <a:endParaRPr lang="en-US" sz="1000" dirty="0">
              <a:solidFill>
                <a:schemeClr val="tx1"/>
              </a:solidFill>
            </a:endParaRPr>
          </a:p>
        </p:txBody>
      </p:sp>
      <p:sp>
        <p:nvSpPr>
          <p:cNvPr id="4" name="TextBox 3">
            <a:extLst>
              <a:ext uri="{FF2B5EF4-FFF2-40B4-BE49-F238E27FC236}">
                <a16:creationId xmlns:a16="http://schemas.microsoft.com/office/drawing/2014/main" id="{97763DF2-6ECF-6DA4-646F-6C8FC08F53FF}"/>
              </a:ext>
            </a:extLst>
          </p:cNvPr>
          <p:cNvSpPr txBox="1"/>
          <p:nvPr/>
        </p:nvSpPr>
        <p:spPr>
          <a:xfrm>
            <a:off x="234356" y="6281807"/>
            <a:ext cx="10225136" cy="246221"/>
          </a:xfrm>
          <a:prstGeom prst="rect">
            <a:avLst/>
          </a:prstGeom>
          <a:noFill/>
        </p:spPr>
        <p:txBody>
          <a:bodyPr wrap="square" rtlCol="0">
            <a:spAutoFit/>
          </a:bodyPr>
          <a:lstStyle/>
          <a:p>
            <a:r>
              <a:rPr lang="en-US" sz="1000" dirty="0">
                <a:solidFill>
                  <a:schemeClr val="bg1"/>
                </a:solidFill>
                <a:latin typeface="Montserrat" pitchFamily="2" charset="77"/>
              </a:rPr>
              <a:t>Achieving Climate Justice through the Biocultural Rights of Indigenous Peoples and Local Communities</a:t>
            </a:r>
          </a:p>
        </p:txBody>
      </p:sp>
      <p:pic>
        <p:nvPicPr>
          <p:cNvPr id="6" name="Picture 5">
            <a:extLst>
              <a:ext uri="{FF2B5EF4-FFF2-40B4-BE49-F238E27FC236}">
                <a16:creationId xmlns:a16="http://schemas.microsoft.com/office/drawing/2014/main" id="{D868D28C-48A9-CFB0-EA66-B480F80C04B2}"/>
              </a:ext>
            </a:extLst>
          </p:cNvPr>
          <p:cNvPicPr>
            <a:picLocks noChangeAspect="1"/>
          </p:cNvPicPr>
          <p:nvPr/>
        </p:nvPicPr>
        <p:blipFill>
          <a:blip r:embed="rId4"/>
          <a:stretch>
            <a:fillRect/>
          </a:stretch>
        </p:blipFill>
        <p:spPr>
          <a:xfrm>
            <a:off x="18779" y="1"/>
            <a:ext cx="4853879" cy="1977545"/>
          </a:xfrm>
          <a:prstGeom prst="rect">
            <a:avLst/>
          </a:prstGeom>
        </p:spPr>
      </p:pic>
      <p:pic>
        <p:nvPicPr>
          <p:cNvPr id="8" name="Picture 7">
            <a:extLst>
              <a:ext uri="{FF2B5EF4-FFF2-40B4-BE49-F238E27FC236}">
                <a16:creationId xmlns:a16="http://schemas.microsoft.com/office/drawing/2014/main" id="{7BDEC8B9-F4E9-324E-B1F0-64EC3E6B213C}"/>
              </a:ext>
            </a:extLst>
          </p:cNvPr>
          <p:cNvPicPr>
            <a:picLocks noChangeAspect="1"/>
          </p:cNvPicPr>
          <p:nvPr/>
        </p:nvPicPr>
        <p:blipFill>
          <a:blip r:embed="rId5"/>
          <a:stretch>
            <a:fillRect/>
          </a:stretch>
        </p:blipFill>
        <p:spPr>
          <a:xfrm>
            <a:off x="5346925" y="98820"/>
            <a:ext cx="3198142" cy="3847503"/>
          </a:xfrm>
          <a:prstGeom prst="rect">
            <a:avLst/>
          </a:prstGeom>
        </p:spPr>
      </p:pic>
      <p:pic>
        <p:nvPicPr>
          <p:cNvPr id="12" name="Picture 11">
            <a:extLst>
              <a:ext uri="{FF2B5EF4-FFF2-40B4-BE49-F238E27FC236}">
                <a16:creationId xmlns:a16="http://schemas.microsoft.com/office/drawing/2014/main" id="{F19EAB39-61CF-040E-541E-685A05E95D72}"/>
              </a:ext>
            </a:extLst>
          </p:cNvPr>
          <p:cNvPicPr>
            <a:picLocks noChangeAspect="1"/>
          </p:cNvPicPr>
          <p:nvPr/>
        </p:nvPicPr>
        <p:blipFill>
          <a:blip r:embed="rId6"/>
          <a:stretch>
            <a:fillRect/>
          </a:stretch>
        </p:blipFill>
        <p:spPr>
          <a:xfrm>
            <a:off x="6975697" y="776205"/>
            <a:ext cx="4864350" cy="730288"/>
          </a:xfrm>
          <a:prstGeom prst="rect">
            <a:avLst/>
          </a:prstGeom>
        </p:spPr>
      </p:pic>
      <p:pic>
        <p:nvPicPr>
          <p:cNvPr id="14" name="Picture 13">
            <a:extLst>
              <a:ext uri="{FF2B5EF4-FFF2-40B4-BE49-F238E27FC236}">
                <a16:creationId xmlns:a16="http://schemas.microsoft.com/office/drawing/2014/main" id="{0EDF5BD6-A451-C244-0EA2-6828AAC3F793}"/>
              </a:ext>
            </a:extLst>
          </p:cNvPr>
          <p:cNvPicPr>
            <a:picLocks noChangeAspect="1"/>
          </p:cNvPicPr>
          <p:nvPr/>
        </p:nvPicPr>
        <p:blipFill>
          <a:blip r:embed="rId7"/>
          <a:stretch>
            <a:fillRect/>
          </a:stretch>
        </p:blipFill>
        <p:spPr>
          <a:xfrm>
            <a:off x="8617073" y="2564904"/>
            <a:ext cx="3603631" cy="3168352"/>
          </a:xfrm>
          <a:prstGeom prst="rect">
            <a:avLst/>
          </a:prstGeom>
        </p:spPr>
      </p:pic>
      <p:pic>
        <p:nvPicPr>
          <p:cNvPr id="16" name="Picture 15">
            <a:extLst>
              <a:ext uri="{FF2B5EF4-FFF2-40B4-BE49-F238E27FC236}">
                <a16:creationId xmlns:a16="http://schemas.microsoft.com/office/drawing/2014/main" id="{C866B01D-CE4A-136A-5C34-40D4119B46D8}"/>
              </a:ext>
            </a:extLst>
          </p:cNvPr>
          <p:cNvPicPr>
            <a:picLocks noChangeAspect="1"/>
          </p:cNvPicPr>
          <p:nvPr/>
        </p:nvPicPr>
        <p:blipFill>
          <a:blip r:embed="rId8"/>
          <a:stretch>
            <a:fillRect/>
          </a:stretch>
        </p:blipFill>
        <p:spPr>
          <a:xfrm>
            <a:off x="3653772" y="3564926"/>
            <a:ext cx="5740695" cy="787440"/>
          </a:xfrm>
          <a:prstGeom prst="rect">
            <a:avLst/>
          </a:prstGeom>
        </p:spPr>
      </p:pic>
      <p:pic>
        <p:nvPicPr>
          <p:cNvPr id="18" name="Picture 17">
            <a:extLst>
              <a:ext uri="{FF2B5EF4-FFF2-40B4-BE49-F238E27FC236}">
                <a16:creationId xmlns:a16="http://schemas.microsoft.com/office/drawing/2014/main" id="{47C98A1C-B1E1-1D92-ADBC-24A14411CDC6}"/>
              </a:ext>
            </a:extLst>
          </p:cNvPr>
          <p:cNvPicPr>
            <a:picLocks noChangeAspect="1"/>
          </p:cNvPicPr>
          <p:nvPr/>
        </p:nvPicPr>
        <p:blipFill>
          <a:blip r:embed="rId9"/>
          <a:stretch>
            <a:fillRect/>
          </a:stretch>
        </p:blipFill>
        <p:spPr>
          <a:xfrm>
            <a:off x="4030594" y="4343148"/>
            <a:ext cx="5435879" cy="1323171"/>
          </a:xfrm>
          <a:prstGeom prst="rect">
            <a:avLst/>
          </a:prstGeom>
        </p:spPr>
      </p:pic>
      <p:pic>
        <p:nvPicPr>
          <p:cNvPr id="23" name="Picture 22">
            <a:extLst>
              <a:ext uri="{FF2B5EF4-FFF2-40B4-BE49-F238E27FC236}">
                <a16:creationId xmlns:a16="http://schemas.microsoft.com/office/drawing/2014/main" id="{2C2DDDD1-72BC-FB5E-B2F0-C587006BF816}"/>
              </a:ext>
            </a:extLst>
          </p:cNvPr>
          <p:cNvPicPr>
            <a:picLocks noChangeAspect="1"/>
          </p:cNvPicPr>
          <p:nvPr/>
        </p:nvPicPr>
        <p:blipFill>
          <a:blip r:embed="rId10"/>
          <a:stretch>
            <a:fillRect/>
          </a:stretch>
        </p:blipFill>
        <p:spPr>
          <a:xfrm>
            <a:off x="16979" y="2556580"/>
            <a:ext cx="2980237" cy="3664138"/>
          </a:xfrm>
          <a:prstGeom prst="rect">
            <a:avLst/>
          </a:prstGeom>
        </p:spPr>
      </p:pic>
      <p:pic>
        <p:nvPicPr>
          <p:cNvPr id="25" name="Picture 24">
            <a:extLst>
              <a:ext uri="{FF2B5EF4-FFF2-40B4-BE49-F238E27FC236}">
                <a16:creationId xmlns:a16="http://schemas.microsoft.com/office/drawing/2014/main" id="{C7672F04-346E-6A66-EF95-32577E53D28F}"/>
              </a:ext>
            </a:extLst>
          </p:cNvPr>
          <p:cNvPicPr>
            <a:picLocks noChangeAspect="1"/>
          </p:cNvPicPr>
          <p:nvPr/>
        </p:nvPicPr>
        <p:blipFill>
          <a:blip r:embed="rId11"/>
          <a:stretch>
            <a:fillRect/>
          </a:stretch>
        </p:blipFill>
        <p:spPr>
          <a:xfrm>
            <a:off x="16979" y="1977546"/>
            <a:ext cx="4762745" cy="825542"/>
          </a:xfrm>
          <a:prstGeom prst="rect">
            <a:avLst/>
          </a:prstGeom>
        </p:spPr>
      </p:pic>
    </p:spTree>
    <p:extLst>
      <p:ext uri="{BB962C8B-B14F-4D97-AF65-F5344CB8AC3E}">
        <p14:creationId xmlns:p14="http://schemas.microsoft.com/office/powerpoint/2010/main" val="3598050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A553CE-D45B-6769-D740-FD5285DC559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CEA293-CC14-D388-E25D-FF42ADA5906C}"/>
              </a:ext>
            </a:extLst>
          </p:cNvPr>
          <p:cNvSpPr>
            <a:spLocks/>
          </p:cNvSpPr>
          <p:nvPr/>
        </p:nvSpPr>
        <p:spPr>
          <a:xfrm>
            <a:off x="-3406" y="-8594"/>
            <a:ext cx="12196800" cy="581385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0FECE4D-ED76-DE86-1B1E-374753486112}"/>
              </a:ext>
            </a:extLst>
          </p:cNvPr>
          <p:cNvSpPr>
            <a:spLocks/>
          </p:cNvSpPr>
          <p:nvPr/>
        </p:nvSpPr>
        <p:spPr>
          <a:xfrm>
            <a:off x="-1606" y="5805264"/>
            <a:ext cx="12196800" cy="10527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53F16CA-9FAB-2561-8C83-98C1DBEF10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6" y="5949280"/>
            <a:ext cx="12200400" cy="610020"/>
          </a:xfrm>
          <a:prstGeom prst="rect">
            <a:avLst/>
          </a:prstGeom>
        </p:spPr>
      </p:pic>
      <p:sp>
        <p:nvSpPr>
          <p:cNvPr id="20" name="TextBox 19">
            <a:extLst>
              <a:ext uri="{FF2B5EF4-FFF2-40B4-BE49-F238E27FC236}">
                <a16:creationId xmlns:a16="http://schemas.microsoft.com/office/drawing/2014/main" id="{64151224-AA94-2410-0482-FC718B329EBE}"/>
              </a:ext>
            </a:extLst>
          </p:cNvPr>
          <p:cNvSpPr txBox="1"/>
          <p:nvPr/>
        </p:nvSpPr>
        <p:spPr>
          <a:xfrm>
            <a:off x="2352378" y="11667"/>
            <a:ext cx="9649072" cy="830997"/>
          </a:xfrm>
          <a:prstGeom prst="rect">
            <a:avLst/>
          </a:prstGeom>
          <a:noFill/>
        </p:spPr>
        <p:txBody>
          <a:bodyPr wrap="square" rtlCol="0">
            <a:spAutoFit/>
          </a:bodyPr>
          <a:lstStyle/>
          <a:p>
            <a:r>
              <a:rPr lang="en-US" b="1" dirty="0">
                <a:solidFill>
                  <a:schemeClr val="bg1"/>
                </a:solidFill>
                <a:latin typeface="Montserrat" pitchFamily="2" charset="77"/>
              </a:rPr>
              <a:t>          GLOBAL COOPERATION EXAMPLE: </a:t>
            </a:r>
          </a:p>
          <a:p>
            <a:r>
              <a:rPr lang="en-US" b="1" dirty="0">
                <a:solidFill>
                  <a:schemeClr val="bg1"/>
                </a:solidFill>
                <a:latin typeface="Montserrat" pitchFamily="2" charset="77"/>
              </a:rPr>
              <a:t>                GIZ, ABS Initiative &amp; IPs</a:t>
            </a:r>
          </a:p>
        </p:txBody>
      </p:sp>
      <p:sp>
        <p:nvSpPr>
          <p:cNvPr id="21" name="TextBox 20">
            <a:extLst>
              <a:ext uri="{FF2B5EF4-FFF2-40B4-BE49-F238E27FC236}">
                <a16:creationId xmlns:a16="http://schemas.microsoft.com/office/drawing/2014/main" id="{44BB6EEB-93DF-BB14-67E5-D957A86A341C}"/>
              </a:ext>
            </a:extLst>
          </p:cNvPr>
          <p:cNvSpPr txBox="1"/>
          <p:nvPr/>
        </p:nvSpPr>
        <p:spPr>
          <a:xfrm>
            <a:off x="3073358" y="1036507"/>
            <a:ext cx="6048672" cy="584775"/>
          </a:xfrm>
          <a:prstGeom prst="rect">
            <a:avLst/>
          </a:prstGeom>
          <a:noFill/>
        </p:spPr>
        <p:txBody>
          <a:bodyPr wrap="square" rtlCol="0">
            <a:spAutoFit/>
          </a:bodyPr>
          <a:lstStyle/>
          <a:p>
            <a:r>
              <a:rPr lang="en-US" sz="1600" b="1" dirty="0">
                <a:solidFill>
                  <a:schemeClr val="bg1"/>
                </a:solidFill>
                <a:latin typeface="Montserrat" pitchFamily="2" charset="77"/>
              </a:rPr>
              <a:t>            ROOIBOS INDUSTRY &amp; INDIGENUS PEOPLES:</a:t>
            </a:r>
          </a:p>
          <a:p>
            <a:pPr algn="ctr"/>
            <a:r>
              <a:rPr lang="en-US" sz="1600" b="1" dirty="0">
                <a:solidFill>
                  <a:schemeClr val="bg1"/>
                </a:solidFill>
                <a:latin typeface="Montserrat" pitchFamily="2" charset="77"/>
              </a:rPr>
              <a:t> SOUTH AFRICA</a:t>
            </a:r>
          </a:p>
        </p:txBody>
      </p:sp>
      <p:sp>
        <p:nvSpPr>
          <p:cNvPr id="22" name="TextBox 21">
            <a:extLst>
              <a:ext uri="{FF2B5EF4-FFF2-40B4-BE49-F238E27FC236}">
                <a16:creationId xmlns:a16="http://schemas.microsoft.com/office/drawing/2014/main" id="{52EF9225-B4FD-E600-4851-437FCC9C66D6}"/>
              </a:ext>
            </a:extLst>
          </p:cNvPr>
          <p:cNvSpPr txBox="1"/>
          <p:nvPr/>
        </p:nvSpPr>
        <p:spPr>
          <a:xfrm>
            <a:off x="552178" y="1490447"/>
            <a:ext cx="11233248" cy="492443"/>
          </a:xfrm>
          <a:prstGeom prst="rect">
            <a:avLst/>
          </a:prstGeom>
          <a:noFill/>
        </p:spPr>
        <p:txBody>
          <a:bodyPr wrap="square" rtlCol="0">
            <a:spAutoFit/>
          </a:bodyPr>
          <a:lstStyle/>
          <a:p>
            <a:endParaRPr lang="en-US" sz="1300" dirty="0">
              <a:solidFill>
                <a:schemeClr val="bg1"/>
              </a:solidFill>
              <a:latin typeface="Montserrat" pitchFamily="2" charset="77"/>
            </a:endParaRPr>
          </a:p>
          <a:p>
            <a:endParaRPr lang="en-US" sz="1300" dirty="0">
              <a:solidFill>
                <a:schemeClr val="bg1"/>
              </a:solidFill>
              <a:latin typeface="Montserrat" pitchFamily="2" charset="77"/>
            </a:endParaRPr>
          </a:p>
        </p:txBody>
      </p:sp>
      <p:sp>
        <p:nvSpPr>
          <p:cNvPr id="3" name="Slide Number Placeholder 8">
            <a:extLst>
              <a:ext uri="{FF2B5EF4-FFF2-40B4-BE49-F238E27FC236}">
                <a16:creationId xmlns:a16="http://schemas.microsoft.com/office/drawing/2014/main" id="{BE81B701-B738-773A-74EA-7CC39EDEE3A7}"/>
              </a:ext>
            </a:extLst>
          </p:cNvPr>
          <p:cNvSpPr txBox="1">
            <a:spLocks/>
          </p:cNvSpPr>
          <p:nvPr/>
        </p:nvSpPr>
        <p:spPr>
          <a:xfrm>
            <a:off x="11353378" y="6559300"/>
            <a:ext cx="288032" cy="298700"/>
          </a:xfrm>
          <a:prstGeom prst="rect">
            <a:avLst/>
          </a:prstGeom>
        </p:spPr>
        <p:txBody>
          <a:bodyPr/>
          <a:lstStyle>
            <a:defPPr>
              <a:defRPr lang="en-US"/>
            </a:defPPr>
            <a:lvl1pPr marL="0" algn="l"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9136B72-B1EA-D445-9DCD-D42691BE59CD}" type="slidenum">
              <a:rPr lang="en-US" sz="1000" smtClean="0">
                <a:solidFill>
                  <a:schemeClr val="tx1"/>
                </a:solidFill>
              </a:rPr>
              <a:pPr algn="ctr"/>
              <a:t>8</a:t>
            </a:fld>
            <a:endParaRPr lang="en-US" sz="1000" dirty="0">
              <a:solidFill>
                <a:schemeClr val="tx1"/>
              </a:solidFill>
            </a:endParaRPr>
          </a:p>
        </p:txBody>
      </p:sp>
      <p:sp>
        <p:nvSpPr>
          <p:cNvPr id="4" name="TextBox 3">
            <a:extLst>
              <a:ext uri="{FF2B5EF4-FFF2-40B4-BE49-F238E27FC236}">
                <a16:creationId xmlns:a16="http://schemas.microsoft.com/office/drawing/2014/main" id="{B1BE2F64-0BF3-965B-0308-155C7C23D5C2}"/>
              </a:ext>
            </a:extLst>
          </p:cNvPr>
          <p:cNvSpPr txBox="1"/>
          <p:nvPr/>
        </p:nvSpPr>
        <p:spPr>
          <a:xfrm>
            <a:off x="234356" y="6281807"/>
            <a:ext cx="10225136" cy="246221"/>
          </a:xfrm>
          <a:prstGeom prst="rect">
            <a:avLst/>
          </a:prstGeom>
          <a:noFill/>
        </p:spPr>
        <p:txBody>
          <a:bodyPr wrap="square" rtlCol="0">
            <a:spAutoFit/>
          </a:bodyPr>
          <a:lstStyle/>
          <a:p>
            <a:r>
              <a:rPr lang="en-US" sz="1000" dirty="0">
                <a:solidFill>
                  <a:schemeClr val="bg1"/>
                </a:solidFill>
                <a:latin typeface="Montserrat" pitchFamily="2" charset="77"/>
              </a:rPr>
              <a:t>Achieving Climate Justice through the Biocultural Rights of Indigenous Peoples and Local Communities</a:t>
            </a:r>
          </a:p>
        </p:txBody>
      </p:sp>
      <p:pic>
        <p:nvPicPr>
          <p:cNvPr id="6" name="Picture 5">
            <a:extLst>
              <a:ext uri="{FF2B5EF4-FFF2-40B4-BE49-F238E27FC236}">
                <a16:creationId xmlns:a16="http://schemas.microsoft.com/office/drawing/2014/main" id="{DD6DF446-5D6D-6169-E9BC-FC3AA53F6A8D}"/>
              </a:ext>
            </a:extLst>
          </p:cNvPr>
          <p:cNvPicPr>
            <a:picLocks noChangeAspect="1"/>
          </p:cNvPicPr>
          <p:nvPr/>
        </p:nvPicPr>
        <p:blipFill>
          <a:blip r:embed="rId3"/>
          <a:stretch>
            <a:fillRect/>
          </a:stretch>
        </p:blipFill>
        <p:spPr>
          <a:xfrm>
            <a:off x="-5206" y="1815124"/>
            <a:ext cx="4013768" cy="3980743"/>
          </a:xfrm>
          <a:prstGeom prst="rect">
            <a:avLst/>
          </a:prstGeom>
        </p:spPr>
      </p:pic>
      <p:pic>
        <p:nvPicPr>
          <p:cNvPr id="7" name="Picture 6">
            <a:extLst>
              <a:ext uri="{FF2B5EF4-FFF2-40B4-BE49-F238E27FC236}">
                <a16:creationId xmlns:a16="http://schemas.microsoft.com/office/drawing/2014/main" id="{CFCF5ED2-36D4-4D20-F51A-849AA316FCF8}"/>
              </a:ext>
            </a:extLst>
          </p:cNvPr>
          <p:cNvPicPr>
            <a:picLocks noChangeAspect="1"/>
          </p:cNvPicPr>
          <p:nvPr/>
        </p:nvPicPr>
        <p:blipFill>
          <a:blip r:embed="rId4"/>
          <a:stretch>
            <a:fillRect/>
          </a:stretch>
        </p:blipFill>
        <p:spPr>
          <a:xfrm>
            <a:off x="3240554" y="1815125"/>
            <a:ext cx="3456384" cy="3384663"/>
          </a:xfrm>
          <a:prstGeom prst="rect">
            <a:avLst/>
          </a:prstGeom>
        </p:spPr>
      </p:pic>
      <p:pic>
        <p:nvPicPr>
          <p:cNvPr id="8" name="Picture 7" descr="Rooibos BCP">
            <a:extLst>
              <a:ext uri="{FF2B5EF4-FFF2-40B4-BE49-F238E27FC236}">
                <a16:creationId xmlns:a16="http://schemas.microsoft.com/office/drawing/2014/main" id="{905800BC-EC6B-E09B-67F8-720091168DC7}"/>
              </a:ext>
            </a:extLst>
          </p:cNvPr>
          <p:cNvPicPr>
            <a:picLocks noChangeAspect="1"/>
          </p:cNvPicPr>
          <p:nvPr/>
        </p:nvPicPr>
        <p:blipFill>
          <a:blip r:embed="rId5"/>
          <a:stretch>
            <a:fillRect/>
          </a:stretch>
        </p:blipFill>
        <p:spPr>
          <a:xfrm>
            <a:off x="6744866" y="1815125"/>
            <a:ext cx="5400600" cy="3859022"/>
          </a:xfrm>
          <a:prstGeom prst="rect">
            <a:avLst/>
          </a:prstGeom>
        </p:spPr>
      </p:pic>
    </p:spTree>
    <p:extLst>
      <p:ext uri="{BB962C8B-B14F-4D97-AF65-F5344CB8AC3E}">
        <p14:creationId xmlns:p14="http://schemas.microsoft.com/office/powerpoint/2010/main" val="2803028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D3116-011D-E84C-5EAC-90C44CF5692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7257233-EA40-9D49-4A19-395B1DF59EDA}"/>
              </a:ext>
            </a:extLst>
          </p:cNvPr>
          <p:cNvSpPr>
            <a:spLocks/>
          </p:cNvSpPr>
          <p:nvPr/>
        </p:nvSpPr>
        <p:spPr>
          <a:xfrm>
            <a:off x="0" y="1"/>
            <a:ext cx="12193588" cy="685799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BE03C93-841E-85A6-B4FD-89B8CAB698F0}"/>
              </a:ext>
            </a:extLst>
          </p:cNvPr>
          <p:cNvSpPr/>
          <p:nvPr/>
        </p:nvSpPr>
        <p:spPr>
          <a:xfrm>
            <a:off x="0" y="4957452"/>
            <a:ext cx="12193588" cy="4239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8882437-F194-6DA4-5811-57BBCACD9B6E}"/>
              </a:ext>
            </a:extLst>
          </p:cNvPr>
          <p:cNvSpPr txBox="1"/>
          <p:nvPr/>
        </p:nvSpPr>
        <p:spPr>
          <a:xfrm>
            <a:off x="2676414" y="5089323"/>
            <a:ext cx="6840760" cy="246221"/>
          </a:xfrm>
          <a:prstGeom prst="rect">
            <a:avLst/>
          </a:prstGeom>
          <a:noFill/>
        </p:spPr>
        <p:txBody>
          <a:bodyPr wrap="square" rtlCol="0">
            <a:spAutoFit/>
          </a:bodyPr>
          <a:lstStyle/>
          <a:p>
            <a:r>
              <a:rPr lang="en-US" sz="1000" dirty="0">
                <a:solidFill>
                  <a:schemeClr val="bg1"/>
                </a:solidFill>
                <a:latin typeface="Montserrat" pitchFamily="2" charset="77"/>
              </a:rPr>
              <a:t>Achieving Climate Justice through the Biocultural Rights of Indigenous Peoples and Local Communities</a:t>
            </a:r>
          </a:p>
        </p:txBody>
      </p:sp>
      <p:pic>
        <p:nvPicPr>
          <p:cNvPr id="22" name="Picture 21" descr="A logo with text and scales&#10;&#10;AI-generated content may be incorrect.">
            <a:extLst>
              <a:ext uri="{FF2B5EF4-FFF2-40B4-BE49-F238E27FC236}">
                <a16:creationId xmlns:a16="http://schemas.microsoft.com/office/drawing/2014/main" id="{17586F07-5794-57C8-3972-C736550A80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8642" y="5504931"/>
            <a:ext cx="2439073" cy="675945"/>
          </a:xfrm>
          <a:prstGeom prst="rect">
            <a:avLst/>
          </a:prstGeom>
        </p:spPr>
      </p:pic>
      <p:pic>
        <p:nvPicPr>
          <p:cNvPr id="29" name="Picture 28">
            <a:extLst>
              <a:ext uri="{FF2B5EF4-FFF2-40B4-BE49-F238E27FC236}">
                <a16:creationId xmlns:a16="http://schemas.microsoft.com/office/drawing/2014/main" id="{D6CB5372-FDE2-8986-5BAF-A1A92A69B78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06" y="2924944"/>
            <a:ext cx="2042057" cy="2105474"/>
          </a:xfrm>
          <a:prstGeom prst="rect">
            <a:avLst/>
          </a:prstGeom>
        </p:spPr>
      </p:pic>
      <p:pic>
        <p:nvPicPr>
          <p:cNvPr id="30" name="Picture 29">
            <a:extLst>
              <a:ext uri="{FF2B5EF4-FFF2-40B4-BE49-F238E27FC236}">
                <a16:creationId xmlns:a16="http://schemas.microsoft.com/office/drawing/2014/main" id="{3ACD0302-3AB0-1FD9-5F20-6FD80277C8D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029343" y="2924944"/>
            <a:ext cx="2042057" cy="2105474"/>
          </a:xfrm>
          <a:prstGeom prst="rect">
            <a:avLst/>
          </a:prstGeom>
        </p:spPr>
      </p:pic>
      <p:pic>
        <p:nvPicPr>
          <p:cNvPr id="31" name="Picture 30">
            <a:extLst>
              <a:ext uri="{FF2B5EF4-FFF2-40B4-BE49-F238E27FC236}">
                <a16:creationId xmlns:a16="http://schemas.microsoft.com/office/drawing/2014/main" id="{871680EA-EB8F-CF4D-FF75-B575D4EA30D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60292" y="2924944"/>
            <a:ext cx="2042057" cy="2105474"/>
          </a:xfrm>
          <a:prstGeom prst="rect">
            <a:avLst/>
          </a:prstGeom>
        </p:spPr>
      </p:pic>
      <p:pic>
        <p:nvPicPr>
          <p:cNvPr id="32" name="Picture 31">
            <a:extLst>
              <a:ext uri="{FF2B5EF4-FFF2-40B4-BE49-F238E27FC236}">
                <a16:creationId xmlns:a16="http://schemas.microsoft.com/office/drawing/2014/main" id="{4C74C506-C5E1-64A1-03F8-EA55B3E1E98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091241" y="2924944"/>
            <a:ext cx="2042057" cy="2105474"/>
          </a:xfrm>
          <a:prstGeom prst="rect">
            <a:avLst/>
          </a:prstGeom>
        </p:spPr>
      </p:pic>
      <p:pic>
        <p:nvPicPr>
          <p:cNvPr id="33" name="Picture 32">
            <a:extLst>
              <a:ext uri="{FF2B5EF4-FFF2-40B4-BE49-F238E27FC236}">
                <a16:creationId xmlns:a16="http://schemas.microsoft.com/office/drawing/2014/main" id="{CF7539BB-20FB-C418-754F-9A99E2C3154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122190" y="2924944"/>
            <a:ext cx="2042057" cy="2105474"/>
          </a:xfrm>
          <a:prstGeom prst="rect">
            <a:avLst/>
          </a:prstGeom>
        </p:spPr>
      </p:pic>
      <p:pic>
        <p:nvPicPr>
          <p:cNvPr id="34" name="Picture 33">
            <a:extLst>
              <a:ext uri="{FF2B5EF4-FFF2-40B4-BE49-F238E27FC236}">
                <a16:creationId xmlns:a16="http://schemas.microsoft.com/office/drawing/2014/main" id="{BA388022-F311-0915-67D9-461777EF2E9F}"/>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0153137" y="2924944"/>
            <a:ext cx="2042057" cy="2105474"/>
          </a:xfrm>
          <a:prstGeom prst="rect">
            <a:avLst/>
          </a:prstGeom>
        </p:spPr>
      </p:pic>
      <p:sp>
        <p:nvSpPr>
          <p:cNvPr id="3" name="Rectangle: Rounded Corners 2">
            <a:extLst>
              <a:ext uri="{FF2B5EF4-FFF2-40B4-BE49-F238E27FC236}">
                <a16:creationId xmlns:a16="http://schemas.microsoft.com/office/drawing/2014/main" id="{87AA5784-D914-197F-0FB0-29E325A01135}"/>
              </a:ext>
            </a:extLst>
          </p:cNvPr>
          <p:cNvSpPr/>
          <p:nvPr/>
        </p:nvSpPr>
        <p:spPr>
          <a:xfrm>
            <a:off x="2834357" y="44624"/>
            <a:ext cx="6912768" cy="31683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3200" b="1" dirty="0"/>
              <a:t>WAY FORWARD:</a:t>
            </a:r>
          </a:p>
          <a:p>
            <a:pPr algn="ctr"/>
            <a:endParaRPr lang="en-ZA" dirty="0"/>
          </a:p>
          <a:p>
            <a:pPr algn="ctr"/>
            <a:r>
              <a:rPr lang="en-ZA" dirty="0"/>
              <a:t>-Collaboration model</a:t>
            </a:r>
          </a:p>
          <a:p>
            <a:pPr algn="ctr"/>
            <a:r>
              <a:rPr lang="en-ZA" dirty="0"/>
              <a:t>-Resource Mobilisation</a:t>
            </a:r>
          </a:p>
          <a:p>
            <a:pPr algn="ctr"/>
            <a:r>
              <a:rPr lang="en-ZA" dirty="0"/>
              <a:t>-Human rights based approach </a:t>
            </a:r>
          </a:p>
          <a:p>
            <a:pPr marL="342900" indent="-342900" algn="ctr">
              <a:buFontTx/>
              <a:buChar char="-"/>
            </a:pPr>
            <a:r>
              <a:rPr lang="en-ZA" dirty="0"/>
              <a:t>Article 8J Programme of Work</a:t>
            </a:r>
          </a:p>
          <a:p>
            <a:pPr marL="342900" indent="-342900" algn="ctr">
              <a:buFontTx/>
              <a:buChar char="-"/>
            </a:pPr>
            <a:r>
              <a:rPr lang="en-ZA" dirty="0"/>
              <a:t>NBSAPs</a:t>
            </a:r>
          </a:p>
          <a:p>
            <a:pPr marL="342900" indent="-342900" algn="ctr">
              <a:buFontTx/>
              <a:buChar char="-"/>
            </a:pPr>
            <a:endParaRPr lang="en-ZA" dirty="0"/>
          </a:p>
        </p:txBody>
      </p:sp>
    </p:spTree>
    <p:extLst>
      <p:ext uri="{BB962C8B-B14F-4D97-AF65-F5344CB8AC3E}">
        <p14:creationId xmlns:p14="http://schemas.microsoft.com/office/powerpoint/2010/main" val="2777913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7A45E-7485-E283-8034-2F0655AB94B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7BFE8A5-2913-56C5-270B-2B94D695C5D1}"/>
              </a:ext>
            </a:extLst>
          </p:cNvPr>
          <p:cNvSpPr>
            <a:spLocks noGrp="1" noRot="1" noMove="1" noResize="1" noEditPoints="1" noAdjustHandles="1" noChangeArrowheads="1" noChangeShapeType="1"/>
          </p:cNvSpPr>
          <p:nvPr/>
        </p:nvSpPr>
        <p:spPr>
          <a:xfrm rot="5400000">
            <a:off x="2667890" y="-2667697"/>
            <a:ext cx="6857999" cy="1219339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ug on the ground&#10;&#10;AI-generated content may be incorrect.">
            <a:extLst>
              <a:ext uri="{FF2B5EF4-FFF2-40B4-BE49-F238E27FC236}">
                <a16:creationId xmlns:a16="http://schemas.microsoft.com/office/drawing/2014/main" id="{0C2C7695-4FCF-C293-9B56-AD739DA0CF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0926" y="0"/>
            <a:ext cx="2997200" cy="6858000"/>
          </a:xfrm>
          <a:prstGeom prst="rect">
            <a:avLst/>
          </a:prstGeom>
        </p:spPr>
      </p:pic>
      <p:pic>
        <p:nvPicPr>
          <p:cNvPr id="7" name="Picture 6" descr="A boat on the sand&#10;&#10;AI-generated content may be incorrect.">
            <a:extLst>
              <a:ext uri="{FF2B5EF4-FFF2-40B4-BE49-F238E27FC236}">
                <a16:creationId xmlns:a16="http://schemas.microsoft.com/office/drawing/2014/main" id="{7347DEEF-773F-8D42-2EF2-75A53379FC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5463" y="0"/>
            <a:ext cx="2997200" cy="6858000"/>
          </a:xfrm>
          <a:prstGeom prst="rect">
            <a:avLst/>
          </a:prstGeom>
        </p:spPr>
      </p:pic>
      <p:pic>
        <p:nvPicPr>
          <p:cNvPr id="10" name="Picture 9" descr="A cracked ground with the sun setting behind it&#10;&#10;AI-generated content may be incorrect.">
            <a:extLst>
              <a:ext uri="{FF2B5EF4-FFF2-40B4-BE49-F238E27FC236}">
                <a16:creationId xmlns:a16="http://schemas.microsoft.com/office/drawing/2014/main" id="{5F0E09D7-B62E-0F4B-DC23-3FC383FD7A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997200" cy="6858000"/>
          </a:xfrm>
          <a:prstGeom prst="rect">
            <a:avLst/>
          </a:prstGeom>
        </p:spPr>
      </p:pic>
      <p:pic>
        <p:nvPicPr>
          <p:cNvPr id="13" name="Picture 12" descr="A person watering plants with a hose&#10;&#10;AI-generated content may be incorrect.">
            <a:extLst>
              <a:ext uri="{FF2B5EF4-FFF2-40B4-BE49-F238E27FC236}">
                <a16:creationId xmlns:a16="http://schemas.microsoft.com/office/drawing/2014/main" id="{4B8A1F78-FF62-FC5E-9109-9701157F62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6388" y="0"/>
            <a:ext cx="2997200" cy="6858000"/>
          </a:xfrm>
          <a:prstGeom prst="rect">
            <a:avLst/>
          </a:prstGeom>
        </p:spPr>
      </p:pic>
    </p:spTree>
    <p:extLst>
      <p:ext uri="{BB962C8B-B14F-4D97-AF65-F5344CB8AC3E}">
        <p14:creationId xmlns:p14="http://schemas.microsoft.com/office/powerpoint/2010/main" val="3097026931"/>
      </p:ext>
    </p:extLst>
  </p:cSld>
  <p:clrMapOvr>
    <a:masterClrMapping/>
  </p:clrMapOvr>
</p:sld>
</file>

<file path=ppt/theme/theme1.xml><?xml version="1.0" encoding="utf-8"?>
<a:theme xmlns:a="http://schemas.openxmlformats.org/drawingml/2006/main" name="Office Theme">
  <a:themeElements>
    <a:clrScheme name="ACRRA">
      <a:dk1>
        <a:srgbClr val="000000"/>
      </a:dk1>
      <a:lt1>
        <a:srgbClr val="FEFFFF"/>
      </a:lt1>
      <a:dk2>
        <a:srgbClr val="2A2F30"/>
      </a:dk2>
      <a:lt2>
        <a:srgbClr val="E8E2CF"/>
      </a:lt2>
      <a:accent1>
        <a:srgbClr val="476666"/>
      </a:accent1>
      <a:accent2>
        <a:srgbClr val="76784C"/>
      </a:accent2>
      <a:accent3>
        <a:srgbClr val="A88B50"/>
      </a:accent3>
      <a:accent4>
        <a:srgbClr val="583C2E"/>
      </a:accent4>
      <a:accent5>
        <a:srgbClr val="7E5B4E"/>
      </a:accent5>
      <a:accent6>
        <a:srgbClr val="9B8179"/>
      </a:accent6>
      <a:hlink>
        <a:srgbClr val="8EA2A6"/>
      </a:hlink>
      <a:folHlink>
        <a:srgbClr val="D2BF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1066</TotalTime>
  <Words>458</Words>
  <Application>Microsoft Office PowerPoint</Application>
  <PresentationFormat>Custom</PresentationFormat>
  <Paragraphs>55</Paragraphs>
  <Slides>10</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Arial</vt:lpstr>
      <vt:lpstr>Montserrat</vt:lpstr>
      <vt:lpstr>Office Theme</vt:lpstr>
      <vt:lpstr>PowerPoint Presentation</vt:lpstr>
      <vt:lpstr>PowerPoint Presentation</vt:lpstr>
      <vt:lpstr>GLOBAL BIODIVERSITY FRAMEWORK (CBD)</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Liana</dc:creator>
  <cp:lastModifiedBy>Lesle Jansen</cp:lastModifiedBy>
  <cp:revision>39</cp:revision>
  <dcterms:created xsi:type="dcterms:W3CDTF">2017-09-18T11:51:02Z</dcterms:created>
  <dcterms:modified xsi:type="dcterms:W3CDTF">2026-10-10T17:42:35Z</dcterms:modified>
</cp:coreProperties>
</file>