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68" r:id="rId5"/>
    <p:sldId id="259" r:id="rId6"/>
    <p:sldId id="262" r:id="rId7"/>
    <p:sldId id="258" r:id="rId8"/>
    <p:sldId id="276" r:id="rId9"/>
    <p:sldId id="332" r:id="rId10"/>
    <p:sldId id="908" r:id="rId11"/>
  </p:sldIdLst>
  <p:sldSz cx="12192000" cy="6858000"/>
  <p:notesSz cx="6858000" cy="12192000"/>
  <p:embeddedFontLst>
    <p:embeddedFont>
      <p:font typeface="Barlow Bold"/>
      <p:regular r:id="rId13"/>
      <p:bold r:id="rId14"/>
    </p:embeddedFont>
    <p:embeddedFont>
      <p:font typeface="Chalkduster" panose="03050602040202020205" pitchFamily="66" charset="77"/>
      <p:regular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Montserrat" pitchFamily="2" charset="77"/>
      <p:regular r:id="rId20"/>
      <p:bold r:id="rId21"/>
      <p:italic r:id="rId22"/>
      <p:boldItalic r:id="rId23"/>
    </p:embeddedFont>
    <p:embeddedFont>
      <p:font typeface="Montserrat Bold" pitchFamily="2" charset="77"/>
      <p:regular r:id="rId24"/>
      <p:bold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26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20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924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83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61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57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D263-A943-65DA-F6E4-74A52908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A1116A-3C94-0DAD-E690-E2EBF9405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AAB2-D616-8F40-BF70-C03E4A95512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B089BD-3D72-F6AD-5EAB-4B61E6CFD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39F9F-0541-78F0-22BC-D9B73466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C429F-9EB1-8345-B508-5A4207BB6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0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A3711-87DF-F31A-479D-AA47EFC20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06B1-37D0-4482-A6F9-9B6C837E924A}" type="datetimeFigureOut">
              <a:rPr lang="en-ZW" smtClean="0"/>
              <a:t>13/10/2026</a:t>
            </a:fld>
            <a:endParaRPr lang="en-Z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72B705-8EFF-9A8E-0DF4-D4A8BD00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3B843-D698-2FC6-80B7-8EBA9867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BF57-3AAA-4154-9678-EACD5CA0F278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93993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cid:image002.png@01DB940D.E703C030" TargetMode="External"/><Relationship Id="rId7" Type="http://schemas.openxmlformats.org/officeDocument/2006/relationships/image" Target="../media/image2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zw/imgres?imgurl=http://www.amazingvictoriafalls.com/wp-content/uploads/2010/01/Zimbabwe-emblem.jpg&amp;imgrefurl=http://www.amazingvictoriafalls.com/?p=2495&amp;h=332&amp;w=380&amp;sz=32&amp;tbnid=72LwakHB0siNAM:&amp;tbnh=90&amp;tbnw=103&amp;prev=/search?q=zimbabwe+emblem&amp;tbm=isch&amp;tbo=u&amp;zoom=1&amp;q=zimbabwe+emblem&amp;docid=kECgHzPV50zlxM&amp;hl=en&amp;sa=X&amp;ei=nAa1TovNNIqbOuj3kewB&amp;ved=0CDMQ9QEwBA&amp;dur=78" TargetMode="External"/><Relationship Id="rId5" Type="http://schemas.openxmlformats.org/officeDocument/2006/relationships/hyperlink" Target="https://thecalifund.org/" TargetMode="Externa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1324995" y="57439"/>
            <a:ext cx="7391520" cy="451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Zimbabwe Parks and Wildlife Management Authority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819C82-1237-8A46-D672-F19F9CD2BA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060"/>
          <a:stretch>
            <a:fillRect/>
          </a:stretch>
        </p:blipFill>
        <p:spPr>
          <a:xfrm>
            <a:off x="1868957" y="3941808"/>
            <a:ext cx="1887382" cy="20938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5B0D0A-4611-6751-495E-D81B0E10F25B}"/>
              </a:ext>
            </a:extLst>
          </p:cNvPr>
          <p:cNvSpPr txBox="1"/>
          <p:nvPr/>
        </p:nvSpPr>
        <p:spPr>
          <a:xfrm>
            <a:off x="220275" y="428171"/>
            <a:ext cx="119717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ZW" sz="2800" dirty="0"/>
              <a:t>I</a:t>
            </a:r>
            <a:r>
              <a:rPr lang="en-ZW" sz="2800" dirty="0">
                <a:solidFill>
                  <a:schemeClr val="tx1"/>
                </a:solidFill>
                <a:effectLst/>
                <a:latin typeface="+mn-lt"/>
              </a:rPr>
              <a:t>mplementing the Kunming-Montreal Global Biodiversity Framework and the lessons that can be drawn from Zimbabwe: Southern Africa</a:t>
            </a:r>
            <a:endParaRPr lang="en-ZW" sz="28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7D88D555-AD3B-3BEF-821E-50407F340C64}"/>
              </a:ext>
            </a:extLst>
          </p:cNvPr>
          <p:cNvSpPr txBox="1">
            <a:spLocks/>
          </p:cNvSpPr>
          <p:nvPr/>
        </p:nvSpPr>
        <p:spPr>
          <a:xfrm>
            <a:off x="0" y="6035674"/>
            <a:ext cx="5625296" cy="822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ZW" sz="2000" dirty="0"/>
              <a:t>Prof. Patience </a:t>
            </a:r>
            <a:r>
              <a:rPr lang="en-ZW" sz="2000" dirty="0" err="1"/>
              <a:t>Gandiwa</a:t>
            </a:r>
            <a:endParaRPr lang="en-ZW" sz="20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ZW" sz="2000" dirty="0"/>
              <a:t>Director International Conservation Affairs</a:t>
            </a:r>
          </a:p>
          <a:p>
            <a:pPr>
              <a:lnSpc>
                <a:spcPct val="100000"/>
              </a:lnSpc>
            </a:pPr>
            <a:endParaRPr lang="en-ZW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9F1A64-64DF-A4BA-4D58-AFAD19E34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891" y="1249850"/>
            <a:ext cx="4611834" cy="4562066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CC188D9-53D4-A108-DCC8-057349A743ED}"/>
              </a:ext>
            </a:extLst>
          </p:cNvPr>
          <p:cNvSpPr txBox="1">
            <a:spLocks/>
          </p:cNvSpPr>
          <p:nvPr/>
        </p:nvSpPr>
        <p:spPr>
          <a:xfrm>
            <a:off x="7140062" y="5978235"/>
            <a:ext cx="5625296" cy="822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ZW" sz="2000" dirty="0"/>
              <a:t>EU-Southern Africa Biodiversity Dialogue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ZW" sz="2000" dirty="0"/>
              <a:t>Parliament Building, Brussels, Belgium</a:t>
            </a:r>
          </a:p>
          <a:p>
            <a:pPr>
              <a:lnSpc>
                <a:spcPct val="100000"/>
              </a:lnSpc>
            </a:pPr>
            <a:endParaRPr lang="en-ZW" sz="2000" dirty="0"/>
          </a:p>
        </p:txBody>
      </p:sp>
      <p:sp>
        <p:nvSpPr>
          <p:cNvPr id="9" name="Section title">
            <a:extLst>
              <a:ext uri="{FF2B5EF4-FFF2-40B4-BE49-F238E27FC236}">
                <a16:creationId xmlns:a16="http://schemas.microsoft.com/office/drawing/2014/main" id="{004F3B2A-1001-FE7D-A3F2-E26E12AB5649}"/>
              </a:ext>
            </a:extLst>
          </p:cNvPr>
          <p:cNvSpPr txBox="1"/>
          <p:nvPr/>
        </p:nvSpPr>
        <p:spPr>
          <a:xfrm>
            <a:off x="3756339" y="5933931"/>
            <a:ext cx="2751525" cy="455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13 October 2026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307273"/>
            <a:ext cx="10927878" cy="389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Conservation Beyond Protected Area Boundaries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8886" y="1017954"/>
            <a:ext cx="5319480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CAMPFIRE </a:t>
            </a:r>
            <a:r>
              <a:rPr lang="en-US" sz="1400" b="1" dirty="0" err="1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Programme</a:t>
            </a:r>
            <a:r>
              <a:rPr lang="en-US" sz="1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Areas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64" y="1312633"/>
            <a:ext cx="3989585" cy="39370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08" y="5529162"/>
            <a:ext cx="5313437" cy="131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Communal Areas Management Programme for Indigenous Resources (CAMPFIRE)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covers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55,000 km² (11% of Zimbabwe)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expanding habitat — particularly for elephants — well beyond the formal protected area network. It supports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community-based conservation and development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in rural communal areas.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246656" y="1212251"/>
            <a:ext cx="5319480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Transfrontier Conservation Areas (TFCAs)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656" y="1492151"/>
            <a:ext cx="3989585" cy="28206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46655" y="4412754"/>
            <a:ext cx="5619029" cy="8369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Zimbabwe participates in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six TFCAs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securing space for wildlife to roam across international boundaries and enabling compatible land use options that benefit local communities: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246656" y="5365849"/>
            <a:ext cx="5319480" cy="1314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182880" indent="-1828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Lower Zambezi–Mana Pools</a:t>
            </a:r>
            <a:endParaRPr lang="en-US" sz="1400" dirty="0"/>
          </a:p>
          <a:p>
            <a:pPr marL="182880" indent="-1828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ZIMOZA TFCA</a:t>
            </a:r>
            <a:endParaRPr lang="en-US" sz="1400" dirty="0"/>
          </a:p>
          <a:p>
            <a:pPr marL="182880" indent="-1828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KAZA TFCA</a:t>
            </a:r>
            <a:endParaRPr lang="en-US" sz="1400" dirty="0"/>
          </a:p>
          <a:p>
            <a:pPr marL="182880" indent="-1828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Chimanimani TFCA</a:t>
            </a:r>
            <a:endParaRPr lang="en-US" sz="1400" dirty="0"/>
          </a:p>
          <a:p>
            <a:pPr marL="182880" indent="-1828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Greater Mapungubwe TFCA</a:t>
            </a:r>
            <a:endParaRPr lang="en-US" sz="1400" dirty="0"/>
          </a:p>
          <a:p>
            <a:pPr marL="182880" indent="-18288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Great Limpopo TFCA</a:t>
            </a:r>
            <a:endParaRPr lang="en-US" sz="1400" dirty="0"/>
          </a:p>
        </p:txBody>
      </p:sp>
      <p:pic>
        <p:nvPicPr>
          <p:cNvPr id="10" name="Content Placeholder 4" descr="A diagram of a mission&#10;&#10;Description automatically generated">
            <a:extLst>
              <a:ext uri="{FF2B5EF4-FFF2-40B4-BE49-F238E27FC236}">
                <a16:creationId xmlns:a16="http://schemas.microsoft.com/office/drawing/2014/main" id="{B4B410A1-E810-92BB-1153-1EE943955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4" y="42255"/>
            <a:ext cx="12067695" cy="6610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49583"/>
            <a:ext cx="10927878" cy="511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Guiding Policy &amp; Legal Framework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31908" y="824309"/>
            <a:ext cx="10927878" cy="979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ZimParks operates within a </a:t>
            </a:r>
            <a:r>
              <a:rPr lang="en-US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multi-scale, multi-faceted policy and legal framework</a:t>
            </a:r>
            <a:r>
              <a:rPr lang="en-US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spanning local, regional, and global levels, ensuring its conservation work is both legally compliant and internationally aligned.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08" y="1976239"/>
            <a:ext cx="777459" cy="11519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62359" y="2131715"/>
            <a:ext cx="9997428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International Obligations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562359" y="2479179"/>
            <a:ext cx="9997428" cy="493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CBD, CITES, CMS, SADC Protocols and Strategies, Guidelines and Resolutions; Integrated Development Plans in TFCAs such as KAZA and the Greater Mapungubwe TFCA.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08" y="3128169"/>
            <a:ext cx="777459" cy="93305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62359" y="3283645"/>
            <a:ext cx="9997428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National Policy Framework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1562359" y="3631109"/>
            <a:ext cx="9997428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National Wildlife Policy; 5-Year Strategic Plan (2026–2030) aligned to the Ministry's Strategic Plan, NBSAP and NDS2; Research Strategy.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08" y="4061222"/>
            <a:ext cx="777459" cy="115193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62359" y="4216698"/>
            <a:ext cx="9997428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Operational Plans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1562359" y="4564162"/>
            <a:ext cx="9997428" cy="493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Area-specific Protected Area Management Plans, Fire Management Plans, Annual Operation Plans, Workplans, and Performance Contracts in line with the PECOG Act.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908" y="5213152"/>
            <a:ext cx="777459" cy="115193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62359" y="5368627"/>
            <a:ext cx="9997428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Species-Specific Plans</a:t>
            </a: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1562359" y="5716091"/>
            <a:ext cx="9997428" cy="493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National plans for Elephant, Rhino, Lion, Cheetah, Wild Dog, Vulture, and management strategies for invasive exotic species requiring elimination.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66203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491481"/>
            <a:ext cx="6355993" cy="935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Zimbabwe's Extraordinary Wildlife Heritage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5203794" y="1586309"/>
            <a:ext cx="6355993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country supports over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5,930 vascular plant species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(214 endemic),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670+ bird species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270+ mammal species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256+ reptile species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120 amphibian species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and approximately </a:t>
            </a:r>
            <a:r>
              <a:rPr lang="en-US" sz="14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151 fish species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358671" y="2665611"/>
            <a:ext cx="2788176" cy="46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2nd</a:t>
            </a:r>
            <a:endParaRPr lang="en-US" sz="3650" dirty="0"/>
          </a:p>
        </p:txBody>
      </p:sp>
      <p:sp>
        <p:nvSpPr>
          <p:cNvPr id="6" name="Text 3"/>
          <p:cNvSpPr/>
          <p:nvPr/>
        </p:nvSpPr>
        <p:spPr>
          <a:xfrm>
            <a:off x="5203794" y="3301802"/>
            <a:ext cx="3098028" cy="233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Elephant Population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203794" y="3612356"/>
            <a:ext cx="3098028" cy="648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Zimbabwe holds the world's </a:t>
            </a:r>
            <a:r>
              <a:rPr lang="en-US" sz="12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2nd largest elephant population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estimated at approx. 100,000 individuals.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616635" y="2665611"/>
            <a:ext cx="2788176" cy="46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4th</a:t>
            </a:r>
            <a:endParaRPr lang="en-US" sz="3650" dirty="0"/>
          </a:p>
        </p:txBody>
      </p:sp>
      <p:sp>
        <p:nvSpPr>
          <p:cNvPr id="9" name="Text 6"/>
          <p:cNvSpPr/>
          <p:nvPr/>
        </p:nvSpPr>
        <p:spPr>
          <a:xfrm>
            <a:off x="8461759" y="3301802"/>
            <a:ext cx="3098028" cy="233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Rhino Population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461759" y="3612356"/>
            <a:ext cx="3098028" cy="648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Zimbabwe hosts the world's </a:t>
            </a:r>
            <a:r>
              <a:rPr lang="en-US" sz="12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4th largest rhino population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with both Black and White rhino sub-species represented.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987603" y="4587577"/>
            <a:ext cx="2788176" cy="46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1st</a:t>
            </a:r>
            <a:endParaRPr lang="en-US" sz="3650" dirty="0"/>
          </a:p>
        </p:txBody>
      </p:sp>
      <p:sp>
        <p:nvSpPr>
          <p:cNvPr id="12" name="Text 9"/>
          <p:cNvSpPr/>
          <p:nvPr/>
        </p:nvSpPr>
        <p:spPr>
          <a:xfrm>
            <a:off x="6832727" y="5223768"/>
            <a:ext cx="3098028" cy="233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KAZA Carnivores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832727" y="5534323"/>
            <a:ext cx="3098028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KAZA landscape, anchored in Zimbabwe, supports the </a:t>
            </a:r>
            <a:r>
              <a:rPr lang="en-US" sz="12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largest carnivore population in Africa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including lion, leopard, and wild dog.</a:t>
            </a:r>
            <a:endParaRPr lang="en-US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39642E2-ED7B-5DBC-EA3F-4B9D7F5430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060"/>
          <a:stretch>
            <a:fillRect/>
          </a:stretch>
        </p:blipFill>
        <p:spPr>
          <a:xfrm>
            <a:off x="10820399" y="5371408"/>
            <a:ext cx="1262161" cy="140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84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2932" y="360432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Our Success Formula: What has worked?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552932" y="1070368"/>
            <a:ext cx="10927878" cy="3701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Defined in the </a:t>
            </a:r>
            <a:r>
              <a:rPr lang="en-US" sz="16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Parks and Wildlife Amendment Act, 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No. 4 of 2025 and a clear mandate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2642691"/>
            <a:ext cx="5384963" cy="14666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85108" y="2819698"/>
            <a:ext cx="49547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Wildlife &amp; Habitat Management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85108" y="3174206"/>
            <a:ext cx="4954761" cy="6043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and protecting wildlife populations and their natural habitats across the entire Parks and Wildlife Estate.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4824" y="2642691"/>
            <a:ext cx="5384963" cy="146665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28024" y="2819698"/>
            <a:ext cx="49547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Sustainable Utilisation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428024" y="3174206"/>
            <a:ext cx="49547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Enabling the responsible use of wildlife resources, including photographic tourism, hunting, and fishing, within sustainable limits, informed/guided by science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4267299"/>
            <a:ext cx="5384963" cy="146665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85108" y="4444305"/>
            <a:ext cx="49547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Innovative &amp; Adaptive Conservation Model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85108" y="4798814"/>
            <a:ext cx="49547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Developing and implementing innovative conservation initiatives that addresses emerging threats and opportunities at species, population, and ecosystem levels.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4824" y="4267299"/>
            <a:ext cx="5384963" cy="146665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428024" y="4444305"/>
            <a:ext cx="49547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</a:rPr>
              <a:t>Partnerships and Resource </a:t>
            </a:r>
            <a:r>
              <a:rPr lang="en-US" sz="1600" b="1" dirty="0" err="1">
                <a:solidFill>
                  <a:srgbClr val="384653"/>
                </a:solidFill>
                <a:latin typeface="Barlow Bold" pitchFamily="34" charset="0"/>
              </a:rPr>
              <a:t>Mobilisation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428024" y="4798814"/>
            <a:ext cx="49547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Judiciously balancing the conservation mandate with the need for financial self-sufficiency, including commercial activities to mobilise resources for conservation.</a:t>
            </a:r>
            <a:endParaRPr lang="en-US" sz="1400" dirty="0"/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01433F94-696E-D832-4982-E5554E6B3A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4945" y="5846285"/>
            <a:ext cx="8672946" cy="1011716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AA8C7D98-2666-F251-BE46-CF0243144562}"/>
              </a:ext>
            </a:extLst>
          </p:cNvPr>
          <p:cNvSpPr/>
          <p:nvPr/>
        </p:nvSpPr>
        <p:spPr>
          <a:xfrm>
            <a:off x="3403365" y="5954296"/>
            <a:ext cx="3934691" cy="400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</a:rPr>
              <a:t>Recognition and Empowerment of People Living in Biodiversity Rich Areas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A333AF-48BA-4DCF-7A30-EC8B28F715D7}"/>
              </a:ext>
            </a:extLst>
          </p:cNvPr>
          <p:cNvSpPr txBox="1"/>
          <p:nvPr/>
        </p:nvSpPr>
        <p:spPr>
          <a:xfrm>
            <a:off x="2036618" y="6210815"/>
            <a:ext cx="8340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Growing the wildlife economy and promoting stewardship together with the frontline stewards: Stakeholders, Stockholders &amp;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Stickholders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in a multifaceted, multi-level approach</a:t>
            </a:r>
            <a:endParaRPr lang="en-US" dirty="0"/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0D43BC3D-D6CE-DB94-D2F9-C6518D703E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3365" y="1551479"/>
            <a:ext cx="5384963" cy="910333"/>
          </a:xfrm>
          <a:prstGeom prst="rect">
            <a:avLst/>
          </a:prstGeom>
        </p:spPr>
      </p:pic>
      <p:sp>
        <p:nvSpPr>
          <p:cNvPr id="23" name="Text 2">
            <a:extLst>
              <a:ext uri="{FF2B5EF4-FFF2-40B4-BE49-F238E27FC236}">
                <a16:creationId xmlns:a16="http://schemas.microsoft.com/office/drawing/2014/main" id="{C2CA9D73-056A-E163-C279-37A02E0FCF66}"/>
              </a:ext>
            </a:extLst>
          </p:cNvPr>
          <p:cNvSpPr/>
          <p:nvPr/>
        </p:nvSpPr>
        <p:spPr>
          <a:xfrm>
            <a:off x="4774723" y="1653357"/>
            <a:ext cx="2800202" cy="27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Implementation of Blue-Prints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</a:rPr>
              <a:t>Whole-of Government and Whole-of-Society approach</a:t>
            </a:r>
            <a:endParaRPr lang="en-US" sz="1600" dirty="0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EEAB7C06-DCF0-E688-164C-F736504F5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5480" y="50352"/>
            <a:ext cx="2452032" cy="21386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31908" y="785018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What has worked at grassroots level in Zim</a:t>
            </a:r>
            <a:endParaRPr lang="en-US" sz="3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1983780"/>
            <a:ext cx="394881" cy="3948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24230" y="1983780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Conservation Operations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224230" y="2338287"/>
            <a:ext cx="4772898" cy="869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On-the-ground management of PCAs, anti-poaching patrols, law enforcement, and day-to-day activities in line with approved plans.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2465" y="1983780"/>
            <a:ext cx="259086" cy="3948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86889" y="1983780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Research, Monitoring &amp; Scientific Services</a:t>
            </a:r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6786889" y="2338288"/>
            <a:ext cx="4970338" cy="869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>
              <a:lnSpc>
                <a:spcPct val="133000"/>
              </a:lnSpc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Wildlife research, ecological monitoring, species management plans, and science/evidence-based conservation policy guidance &amp; management.</a:t>
            </a:r>
            <a:r>
              <a:rPr lang="en-ZW" sz="1400" b="1" dirty="0"/>
              <a:t> Value-Driven Protection (GBF Targets 5 &amp; 9)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908" y="3412331"/>
            <a:ext cx="394881" cy="3948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24230" y="3412331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Ecotourism &amp; Commercial Services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1224230" y="3766840"/>
            <a:ext cx="4772898" cy="979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Revenue generation through tourism, concessions, safari hunting, and other commercial activities that fund conservation in PCAs. Role of Private sector and Community-based stewardship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4568" y="3441443"/>
            <a:ext cx="394881" cy="33666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86889" y="3412331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Finance, ICT Application &amp; Administration</a:t>
            </a: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6786889" y="3766840"/>
            <a:ext cx="4772898" cy="979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Innovative and effective financial management, meeting human resources needs, administration, and procurement</a:t>
            </a:r>
            <a:endParaRPr lang="en-US" sz="1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1908" y="4840883"/>
            <a:ext cx="394881" cy="39489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24230" y="4840883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International Conservation Affairs</a:t>
            </a:r>
            <a:endParaRPr lang="en-US" dirty="0"/>
          </a:p>
        </p:txBody>
      </p:sp>
      <p:sp>
        <p:nvSpPr>
          <p:cNvPr id="18" name="Text 11"/>
          <p:cNvSpPr/>
          <p:nvPr/>
        </p:nvSpPr>
        <p:spPr>
          <a:xfrm>
            <a:off x="1224229" y="5195391"/>
            <a:ext cx="5038235" cy="1045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international obligations, transfrontier conservation areas/TFCAs, and bilateral conservation partnerships-Joint Commissions &amp; BNCs. LEAP strategy</a:t>
            </a:r>
            <a:endParaRPr lang="en-US" sz="14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7441" y="4840883"/>
            <a:ext cx="389135" cy="394891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786889" y="4840883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Legal &amp; Corporate Affairs</a:t>
            </a:r>
            <a:endParaRPr lang="en-US" dirty="0"/>
          </a:p>
        </p:txBody>
      </p:sp>
      <p:sp>
        <p:nvSpPr>
          <p:cNvPr id="21" name="Text 13"/>
          <p:cNvSpPr/>
          <p:nvPr/>
        </p:nvSpPr>
        <p:spPr>
          <a:xfrm>
            <a:off x="6786889" y="5195390"/>
            <a:ext cx="4772898" cy="10457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Legal compliance at all levels, corporate governance, and regulatory oversight within and beyond PAs.</a:t>
            </a:r>
            <a:endParaRPr lang="en-US" sz="1400" dirty="0"/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CE2E4627-D9E5-FCCC-20EF-E8A7CFBDA6E2}"/>
              </a:ext>
            </a:extLst>
          </p:cNvPr>
          <p:cNvSpPr/>
          <p:nvPr/>
        </p:nvSpPr>
        <p:spPr>
          <a:xfrm>
            <a:off x="288559" y="6242292"/>
            <a:ext cx="11064934" cy="282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Collaborations &amp; Partnerships that support local communities in a meaningful way</a:t>
            </a:r>
            <a:endParaRPr lang="en-US" sz="17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1CEBE8-A164-D66D-2944-BD6BC8E7393C}"/>
              </a:ext>
            </a:extLst>
          </p:cNvPr>
          <p:cNvSpPr txBox="1"/>
          <p:nvPr/>
        </p:nvSpPr>
        <p:spPr>
          <a:xfrm>
            <a:off x="1713048" y="6445491"/>
            <a:ext cx="101903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Hwange,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Matetsi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Matusadona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Gonarezhou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Chipinge, Greater Mana Pools,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Chewore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Tuli Circle….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B62628-A9E0-485E-95ED-6D40CBF70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8" y="54347"/>
            <a:ext cx="4356846" cy="3267635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649B6FF-260C-493B-B1F6-2CB16CE17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122" y="3536018"/>
            <a:ext cx="4356846" cy="3267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01B94A-8220-4815-BD6B-1BF727E8A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990" y="516012"/>
            <a:ext cx="3070132" cy="40935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7F53B1-FA76-4650-BE7E-B88875A09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88" y="3536018"/>
            <a:ext cx="4356846" cy="3267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04DC61-E0BC-6F8D-E23A-5BC8EA7142B2}"/>
              </a:ext>
            </a:extLst>
          </p:cNvPr>
          <p:cNvSpPr txBox="1"/>
          <p:nvPr/>
        </p:nvSpPr>
        <p:spPr>
          <a:xfrm>
            <a:off x="8572500" y="54347"/>
            <a:ext cx="3582468" cy="92333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Matusadona</a:t>
            </a:r>
            <a: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Conservation Trust</a:t>
            </a:r>
            <a:b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Community Livelihoods Support Initiatives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A09E8-DCEE-6CF7-1A08-8E35F2952FBE}"/>
              </a:ext>
            </a:extLst>
          </p:cNvPr>
          <p:cNvSpPr txBox="1"/>
          <p:nvPr/>
        </p:nvSpPr>
        <p:spPr>
          <a:xfrm>
            <a:off x="255250" y="2748647"/>
            <a:ext cx="2178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Nutrition gardens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9441BE-B04E-C6C6-FA86-1D86EADF4345}"/>
              </a:ext>
            </a:extLst>
          </p:cNvPr>
          <p:cNvSpPr txBox="1"/>
          <p:nvPr/>
        </p:nvSpPr>
        <p:spPr>
          <a:xfrm>
            <a:off x="5131664" y="4072622"/>
            <a:ext cx="2666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Portable water supply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E7BDA0-2238-D830-4E6E-51D3883A2F8A}"/>
              </a:ext>
            </a:extLst>
          </p:cNvPr>
          <p:cNvSpPr txBox="1"/>
          <p:nvPr/>
        </p:nvSpPr>
        <p:spPr>
          <a:xfrm>
            <a:off x="364787" y="6292130"/>
            <a:ext cx="2764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School feeding program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1A17E4-5D33-7505-2913-4B8E58702F3C}"/>
              </a:ext>
            </a:extLst>
          </p:cNvPr>
          <p:cNvSpPr txBox="1"/>
          <p:nvPr/>
        </p:nvSpPr>
        <p:spPr>
          <a:xfrm>
            <a:off x="7798122" y="6126127"/>
            <a:ext cx="4189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Human wildlife conflict mitigation initiatives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28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7124"/>
            <a:ext cx="10927878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Target Trekking-Monitoring &amp; Evaluation: Example: Q3 2026  Outcome 2 — Biodiversity Conservation</a:t>
            </a:r>
            <a:endParaRPr lang="en-US" sz="1450" dirty="0"/>
          </a:p>
        </p:txBody>
      </p:sp>
      <p:sp>
        <p:nvSpPr>
          <p:cNvPr id="3" name="Text 1"/>
          <p:cNvSpPr/>
          <p:nvPr/>
        </p:nvSpPr>
        <p:spPr>
          <a:xfrm>
            <a:off x="631908" y="826639"/>
            <a:ext cx="10927878" cy="4732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Wildlife Conservation: Poaching &amp; Rhino Range</a:t>
            </a:r>
            <a:endParaRPr lang="en-US" sz="2950" dirty="0"/>
          </a:p>
        </p:txBody>
      </p:sp>
      <p:sp>
        <p:nvSpPr>
          <p:cNvPr id="4" name="Shape 2"/>
          <p:cNvSpPr/>
          <p:nvPr/>
        </p:nvSpPr>
        <p:spPr>
          <a:xfrm>
            <a:off x="631908" y="1663502"/>
            <a:ext cx="3596590" cy="1478756"/>
          </a:xfrm>
          <a:prstGeom prst="roundRect">
            <a:avLst>
              <a:gd name="adj" fmla="val 14594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2122" y="1813719"/>
            <a:ext cx="3296163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Elephant Poaching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82122" y="2164953"/>
            <a:ext cx="3296163" cy="827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elephants poached in Q3 2026, down from 10 key species in 2025. Rate: 0.02% vs. 0.01% target on a national population of Approx 100,000 individuals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31908" y="3256855"/>
            <a:ext cx="3596590" cy="1065213"/>
          </a:xfrm>
          <a:prstGeom prst="roundRect">
            <a:avLst>
              <a:gd name="adj" fmla="val 20260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2122" y="3407073"/>
            <a:ext cx="3296163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Rhino Poaching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82122" y="3758307"/>
            <a:ext cx="3296163" cy="41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rhinos were poached in Q3 2026. National rhino population stands at 1,406.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31908" y="4436666"/>
            <a:ext cx="3596590" cy="1685528"/>
          </a:xfrm>
          <a:prstGeom prst="roundRect">
            <a:avLst>
              <a:gd name="adj" fmla="val 12804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82122" y="4586883"/>
            <a:ext cx="3296163" cy="23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Rhino Range Expansion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82122" y="4938117"/>
            <a:ext cx="3296163" cy="103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-Black rhinos reintroduced at Matusadona NP (100% of plan).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-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White rhinos reintroduced at Nakavango, Stanley &amp; Livingstone Reserve near Victoria Falls — 100% achievement vs. 50% quarterly target.</a:t>
            </a:r>
            <a:endParaRPr lang="en-US" sz="11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875" y="1566664"/>
            <a:ext cx="6980261" cy="46523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953174"/>
              </p:ext>
            </p:extLst>
          </p:nvPr>
        </p:nvGraphicFramePr>
        <p:xfrm>
          <a:off x="368671" y="1033778"/>
          <a:ext cx="11643220" cy="5720921"/>
        </p:xfrm>
        <a:graphic>
          <a:graphicData uri="http://schemas.openxmlformats.org/drawingml/2006/table">
            <a:tbl>
              <a:tblPr/>
              <a:tblGrid>
                <a:gridCol w="582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7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3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#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Issue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Intervention Required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4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1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Barlow Bold" pitchFamily="34" charset="-122"/>
                          <a:cs typeface="Barlow Bold" pitchFamily="34" charset="-120"/>
                        </a:rPr>
                        <a:t>Revamp, Refurbish &amp; Repair infrastructure in protected and conserved areas</a:t>
                      </a:r>
                      <a:endParaRPr lang="en-US" sz="1500" b="0" dirty="0">
                        <a:solidFill>
                          <a:schemeClr val="tx1"/>
                        </a:solidFill>
                        <a:latin typeface="Montserrat" pitchFamily="2" charset="77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Some key infrastructure like road and bridges continue to be destroyed by climate change induced extreme weather events</a:t>
                      </a:r>
                    </a:p>
                    <a:p>
                      <a:pPr marL="0" indent="0" algn="l">
                        <a:buNone/>
                      </a:pPr>
                      <a:endParaRPr lang="en-US" sz="1500" b="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5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2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Community voice in MEA negotiations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Access &amp; Benefit Sharing MLM that delivers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Having a permanent forum on Art.8J is one thing, making it work for communities is another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Capacitation and Facilitation to have stronger community voice MEA negotiations beyond the CBD</a:t>
                      </a:r>
                    </a:p>
                    <a:p>
                      <a:pPr marL="0" indent="0" algn="l">
                        <a:buNone/>
                      </a:pPr>
                      <a:endParaRPr lang="en-US" sz="1500" b="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4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3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500" b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Sustainable Trade in wildlife products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500" b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Sustainable and Legal trade should remain in our toolbox of options. Blanket trade bans may yield opposite results and dis-incentivise strong conservation models in SADC if not carefully considered. 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4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4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000"/>
                        </a:lnSpc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Barlow Bold" pitchFamily="34" charset="-122"/>
                          <a:cs typeface="Barlow Bold" pitchFamily="34" charset="-120"/>
                        </a:rPr>
                        <a:t>Wildlife Economy &amp; Resource </a:t>
                      </a:r>
                      <a:r>
                        <a:rPr lang="en-US" sz="1500" b="0" dirty="0" err="1">
                          <a:solidFill>
                            <a:schemeClr val="tx1"/>
                          </a:solidFill>
                          <a:latin typeface="Montserrat" pitchFamily="2" charset="77"/>
                          <a:ea typeface="Barlow Bold" pitchFamily="34" charset="-122"/>
                          <a:cs typeface="Barlow Bold" pitchFamily="34" charset="-120"/>
                        </a:rPr>
                        <a:t>Mobilisation</a:t>
                      </a:r>
                      <a:endParaRPr lang="en-US" sz="1500" b="0" dirty="0">
                        <a:solidFill>
                          <a:schemeClr val="tx1"/>
                        </a:solidFill>
                        <a:latin typeface="Montserrat" pitchFamily="2" charset="77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There are opportunities for partnerships and investment for nature &amp; people to unlock SADC Wildlife Economy potential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5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5</a:t>
                      </a:r>
                      <a:endParaRPr lang="en-US" sz="150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Robust and innovative policy 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pitchFamily="34" charset="-122"/>
                          <a:cs typeface="Montserrat" pitchFamily="34" charset="-120"/>
                        </a:rPr>
                        <a:t>Continuous reviews – OECM Framework, EMS for TFCA initiatives, Human Wildlife Coexistence Strategy </a:t>
                      </a:r>
                      <a:endParaRPr lang="en-US" sz="1500" b="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5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6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Competing claims on natural resources (e.g., encroachments, rehabilitation, restoration,  quelea)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Cross-sectorial engagements and supporting cooperation across </a:t>
                      </a:r>
                      <a:r>
                        <a:rPr lang="en-US" sz="1500" b="0" dirty="0" err="1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MEAs.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 Promoting synergies at all levels</a:t>
                      </a:r>
                    </a:p>
                    <a:p>
                      <a:pPr marL="0" indent="0" algn="l">
                        <a:buNone/>
                      </a:pPr>
                      <a:endParaRPr lang="en-US" sz="1500" b="0" dirty="0">
                        <a:solidFill>
                          <a:schemeClr val="tx1"/>
                        </a:solidFill>
                        <a:latin typeface="Montserrat" pitchFamily="2" charset="77"/>
                        <a:ea typeface="Montserrat" charset="0"/>
                        <a:cs typeface="Montserrat" charset="0"/>
                      </a:endParaRP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5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7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Role of Wildlife in Climate Action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Support the declaration (and subsequent efforts) to recognize the role of wildlife in climate action at COP31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777255"/>
                  </a:ext>
                </a:extLst>
              </a:tr>
              <a:tr h="3655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8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Africa’s voice on wildlife matters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Montserrat" pitchFamily="2" charset="77"/>
                          <a:ea typeface="Montserrat" charset="0"/>
                          <a:cs typeface="Montserrat" charset="0"/>
                        </a:rPr>
                        <a:t>Africa needs Unity not division, support for AMCEN &amp; AUC</a:t>
                      </a:r>
                    </a:p>
                  </a:txBody>
                  <a:tcPr marL="144438" marR="144438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CF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189994"/>
                  </a:ext>
                </a:extLst>
              </a:tr>
            </a:tbl>
          </a:graphicData>
        </a:graphic>
      </p:graphicFrame>
      <p:sp>
        <p:nvSpPr>
          <p:cNvPr id="3" name="Text 0">
            <a:extLst>
              <a:ext uri="{FF2B5EF4-FFF2-40B4-BE49-F238E27FC236}">
                <a16:creationId xmlns:a16="http://schemas.microsoft.com/office/drawing/2014/main" id="{CAC685CD-74A8-5BBF-ABF3-ED6FC89F30D9}"/>
              </a:ext>
            </a:extLst>
          </p:cNvPr>
          <p:cNvSpPr/>
          <p:nvPr/>
        </p:nvSpPr>
        <p:spPr>
          <a:xfrm>
            <a:off x="631908" y="169930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FF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What we need to deliver more</a:t>
            </a:r>
            <a:endParaRPr lang="en-US" sz="32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478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D0BC1-0D09-39EF-7562-3B719AA73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   </a:t>
            </a:r>
          </a:p>
        </p:txBody>
      </p:sp>
      <p:pic>
        <p:nvPicPr>
          <p:cNvPr id="3" name="Picture 2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7E94B0B6-98B8-25D2-60B6-96176E122313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37" y="5520133"/>
            <a:ext cx="4361865" cy="938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389DB4-EEAB-7C8E-FFCC-6A81A0992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7989" y="5402259"/>
            <a:ext cx="2039491" cy="9667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C747FA-A730-95E1-C91D-116F08645A86}"/>
              </a:ext>
            </a:extLst>
          </p:cNvPr>
          <p:cNvSpPr txBox="1"/>
          <p:nvPr/>
        </p:nvSpPr>
        <p:spPr>
          <a:xfrm>
            <a:off x="2819400" y="4750692"/>
            <a:ext cx="7186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halkduster" panose="03050602040202020205" pitchFamily="66" charset="77"/>
              </a:rPr>
              <a:t>ACKNOWLEDGEMENTS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011AF-8974-CB03-697F-3C15724554A3}"/>
              </a:ext>
            </a:extLst>
          </p:cNvPr>
          <p:cNvSpPr txBox="1"/>
          <p:nvPr/>
        </p:nvSpPr>
        <p:spPr>
          <a:xfrm>
            <a:off x="1381764" y="488948"/>
            <a:ext cx="10704219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W" sz="2800" b="1" dirty="0"/>
              <a:t>		      IT CANNOT BE BUSINESS AS USUAL</a:t>
            </a:r>
          </a:p>
          <a:p>
            <a:endParaRPr lang="en-ZW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W" b="1" dirty="0"/>
              <a:t>7th national reports</a:t>
            </a:r>
            <a:r>
              <a:rPr lang="en-ZW" dirty="0"/>
              <a:t>: the world is falling short on 22 of the 23 Kunming-Montreal Global Biodiversity Framework (KMGBF) targets set for 2030.  Guidelines for implementation of GBF </a:t>
            </a:r>
            <a:r>
              <a:rPr lang="en-ZW" b="1" dirty="0"/>
              <a:t>Targets 2 and 3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ZW" b="1" dirty="0"/>
              <a:t>Evidence Base:</a:t>
            </a:r>
            <a:r>
              <a:rPr lang="en-ZW" dirty="0"/>
              <a:t> Effective Implementation of National Strategies and Action Plans (NBSAPs) requires resources</a:t>
            </a:r>
            <a:endParaRPr lang="en-ZW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ZW" b="1" dirty="0"/>
              <a:t>Inadequate and Uneven Progress:</a:t>
            </a:r>
            <a:r>
              <a:rPr lang="en-ZW" dirty="0"/>
              <a:t> collective ambition falls short of what is required to halt and reverse biodiversity loss by 2030. Progress remains uneven across regions.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W" b="1" dirty="0"/>
              <a:t>Resource Gap:</a:t>
            </a:r>
            <a:r>
              <a:rPr lang="en-ZW" dirty="0"/>
              <a:t> Resource mobilisation and the financial mechanism (including operationalising the</a:t>
            </a:r>
            <a:r>
              <a:rPr lang="en-ZW" b="1" dirty="0"/>
              <a:t> </a:t>
            </a:r>
            <a:r>
              <a:rPr lang="en-ZW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 Fund</a:t>
            </a:r>
            <a:r>
              <a:rPr lang="en-ZW" b="1" dirty="0"/>
              <a:t> </a:t>
            </a:r>
            <a:r>
              <a:rPr lang="en-ZW" dirty="0"/>
              <a:t>for digital sequence information benefit-sharing) remain critical. </a:t>
            </a:r>
            <a:r>
              <a:rPr lang="en-ZW" b="1" dirty="0"/>
              <a:t>Target19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W" b="1" dirty="0"/>
              <a:t>Local Authorities and Community-Led Conservation:</a:t>
            </a:r>
            <a:r>
              <a:rPr lang="en-ZW" dirty="0"/>
              <a:t> Support for cities, local governments, and rural or Indigenous/local communities to craft localized action plans, recognizing that local stewardship is essential for managing land, wildlife, and inland water/freshwater ecosystems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027289-88D7-463C-5041-3CCBB3522D25}"/>
              </a:ext>
            </a:extLst>
          </p:cNvPr>
          <p:cNvSpPr txBox="1"/>
          <p:nvPr/>
        </p:nvSpPr>
        <p:spPr>
          <a:xfrm>
            <a:off x="2819400" y="9721"/>
            <a:ext cx="7070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W" sz="2800" b="1" dirty="0"/>
              <a:t>Taking </a:t>
            </a:r>
            <a:r>
              <a:rPr lang="en-ZW" sz="2800" b="1" dirty="0">
                <a:solidFill>
                  <a:srgbClr val="FF0000"/>
                </a:solidFill>
              </a:rPr>
              <a:t>Action </a:t>
            </a:r>
            <a:r>
              <a:rPr lang="en-ZW" sz="2800" b="1" dirty="0"/>
              <a:t>for Nature @ COP17</a:t>
            </a:r>
          </a:p>
        </p:txBody>
      </p:sp>
      <p:pic>
        <p:nvPicPr>
          <p:cNvPr id="13" name="rg_hi" descr="http://t0.gstatic.com/images?q=tbn:ANd9GcQSehL47zb927-kJQVjBCAKNMnJ0noz4VsAcXaHskBHZqbR4Gyk">
            <a:hlinkClick r:id="rId6"/>
            <a:extLst>
              <a:ext uri="{FF2B5EF4-FFF2-40B4-BE49-F238E27FC236}">
                <a16:creationId xmlns:a16="http://schemas.microsoft.com/office/drawing/2014/main" id="{16A21EC1-66D3-00CC-E1EC-A744C2DEB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" y="40028"/>
            <a:ext cx="1446172" cy="131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62B078-8C82-B7A2-D348-D342B79F38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00161" y="40028"/>
            <a:ext cx="1185822" cy="1312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3B34D8-32EF-1D4A-141D-EB68F60EB58A}"/>
              </a:ext>
            </a:extLst>
          </p:cNvPr>
          <p:cNvSpPr txBox="1"/>
          <p:nvPr/>
        </p:nvSpPr>
        <p:spPr>
          <a:xfrm>
            <a:off x="1834505" y="6508762"/>
            <a:ext cx="116751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sciencebasedtargetsnetwork.org</a:t>
            </a:r>
            <a:r>
              <a:rPr lang="en-US" sz="1200" dirty="0"/>
              <a:t>/news/blog/what-the-global-biodiversity-framework-means-for-your-business-and-how-to-take-action/</a:t>
            </a:r>
          </a:p>
        </p:txBody>
      </p:sp>
    </p:spTree>
    <p:extLst>
      <p:ext uri="{BB962C8B-B14F-4D97-AF65-F5344CB8AC3E}">
        <p14:creationId xmlns:p14="http://schemas.microsoft.com/office/powerpoint/2010/main" val="277296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1326</Words>
  <Application>Microsoft Macintosh PowerPoint</Application>
  <PresentationFormat>Widescreen</PresentationFormat>
  <Paragraphs>132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Barlow Bold</vt:lpstr>
      <vt:lpstr>Georgia</vt:lpstr>
      <vt:lpstr>Montserrat</vt:lpstr>
      <vt:lpstr>Calibri</vt:lpstr>
      <vt:lpstr>Chalkduster</vt:lpstr>
      <vt:lpstr>Helvetica</vt:lpstr>
      <vt:lpstr>Arial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Patience Gandiwa</cp:lastModifiedBy>
  <cp:revision>34</cp:revision>
  <dcterms:created xsi:type="dcterms:W3CDTF">2026-10-08T11:59:19Z</dcterms:created>
  <dcterms:modified xsi:type="dcterms:W3CDTF">2026-10-13T06:49:27Z</dcterms:modified>
</cp:coreProperties>
</file>